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88"/>
  </p:notesMasterIdLst>
  <p:sldIdLst>
    <p:sldId id="256" r:id="rId2"/>
    <p:sldId id="267" r:id="rId3"/>
    <p:sldId id="269" r:id="rId4"/>
    <p:sldId id="346" r:id="rId5"/>
    <p:sldId id="272" r:id="rId6"/>
    <p:sldId id="273" r:id="rId7"/>
    <p:sldId id="275" r:id="rId8"/>
    <p:sldId id="347" r:id="rId9"/>
    <p:sldId id="276" r:id="rId10"/>
    <p:sldId id="348" r:id="rId11"/>
    <p:sldId id="268" r:id="rId12"/>
    <p:sldId id="349" r:id="rId13"/>
    <p:sldId id="277" r:id="rId14"/>
    <p:sldId id="278" r:id="rId15"/>
    <p:sldId id="274" r:id="rId16"/>
    <p:sldId id="350" r:id="rId17"/>
    <p:sldId id="279" r:id="rId18"/>
    <p:sldId id="286" r:id="rId19"/>
    <p:sldId id="351" r:id="rId20"/>
    <p:sldId id="352" r:id="rId21"/>
    <p:sldId id="361" r:id="rId22"/>
    <p:sldId id="304" r:id="rId23"/>
    <p:sldId id="290" r:id="rId24"/>
    <p:sldId id="353" r:id="rId25"/>
    <p:sldId id="289" r:id="rId26"/>
    <p:sldId id="305" r:id="rId27"/>
    <p:sldId id="311" r:id="rId28"/>
    <p:sldId id="312" r:id="rId29"/>
    <p:sldId id="313" r:id="rId30"/>
    <p:sldId id="314" r:id="rId31"/>
    <p:sldId id="354" r:id="rId32"/>
    <p:sldId id="316" r:id="rId33"/>
    <p:sldId id="355" r:id="rId34"/>
    <p:sldId id="362" r:id="rId35"/>
    <p:sldId id="282" r:id="rId36"/>
    <p:sldId id="285" r:id="rId37"/>
    <p:sldId id="356" r:id="rId38"/>
    <p:sldId id="300" r:id="rId39"/>
    <p:sldId id="301" r:id="rId40"/>
    <p:sldId id="281" r:id="rId41"/>
    <p:sldId id="357" r:id="rId42"/>
    <p:sldId id="280" r:id="rId43"/>
    <p:sldId id="363" r:id="rId44"/>
    <p:sldId id="288" r:id="rId45"/>
    <p:sldId id="358" r:id="rId46"/>
    <p:sldId id="291" r:id="rId47"/>
    <p:sldId id="292" r:id="rId48"/>
    <p:sldId id="294" r:id="rId49"/>
    <p:sldId id="309" r:id="rId50"/>
    <p:sldId id="359" r:id="rId51"/>
    <p:sldId id="364" r:id="rId52"/>
    <p:sldId id="323" r:id="rId53"/>
    <p:sldId id="324" r:id="rId54"/>
    <p:sldId id="325" r:id="rId55"/>
    <p:sldId id="327" r:id="rId56"/>
    <p:sldId id="369" r:id="rId57"/>
    <p:sldId id="329" r:id="rId58"/>
    <p:sldId id="331" r:id="rId59"/>
    <p:sldId id="332" r:id="rId60"/>
    <p:sldId id="333" r:id="rId61"/>
    <p:sldId id="365" r:id="rId62"/>
    <p:sldId id="370" r:id="rId63"/>
    <p:sldId id="371" r:id="rId64"/>
    <p:sldId id="372" r:id="rId65"/>
    <p:sldId id="373" r:id="rId66"/>
    <p:sldId id="295" r:id="rId67"/>
    <p:sldId id="303" r:id="rId68"/>
    <p:sldId id="296" r:id="rId69"/>
    <p:sldId id="320" r:id="rId70"/>
    <p:sldId id="321" r:id="rId71"/>
    <p:sldId id="317" r:id="rId72"/>
    <p:sldId id="360" r:id="rId73"/>
    <p:sldId id="318" r:id="rId74"/>
    <p:sldId id="319" r:id="rId75"/>
    <p:sldId id="366" r:id="rId76"/>
    <p:sldId id="335" r:id="rId77"/>
    <p:sldId id="336" r:id="rId78"/>
    <p:sldId id="337" r:id="rId79"/>
    <p:sldId id="338" r:id="rId80"/>
    <p:sldId id="339" r:id="rId81"/>
    <p:sldId id="340" r:id="rId82"/>
    <p:sldId id="342" r:id="rId83"/>
    <p:sldId id="343" r:id="rId84"/>
    <p:sldId id="344" r:id="rId85"/>
    <p:sldId id="345" r:id="rId86"/>
    <p:sldId id="367" r:id="rId8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316" autoAdjust="0"/>
  </p:normalViewPr>
  <p:slideViewPr>
    <p:cSldViewPr>
      <p:cViewPr>
        <p:scale>
          <a:sx n="73" d="100"/>
          <a:sy n="73" d="100"/>
        </p:scale>
        <p:origin x="-1062" y="252"/>
      </p:cViewPr>
      <p:guideLst>
        <p:guide orient="horz" pos="2160"/>
        <p:guide pos="2880"/>
      </p:guideLst>
    </p:cSldViewPr>
  </p:slideViewPr>
  <p:outlineViewPr>
    <p:cViewPr>
      <p:scale>
        <a:sx n="33" d="100"/>
        <a:sy n="33" d="100"/>
      </p:scale>
      <p:origin x="0" y="13782"/>
    </p:cViewPr>
  </p:outlineViewPr>
  <p:notesTextViewPr>
    <p:cViewPr>
      <p:scale>
        <a:sx n="100" d="100"/>
        <a:sy n="100" d="100"/>
      </p:scale>
      <p:origin x="0" y="0"/>
    </p:cViewPr>
  </p:notesTextViewPr>
  <p:sorterViewPr>
    <p:cViewPr>
      <p:scale>
        <a:sx n="66" d="100"/>
        <a:sy n="66" d="100"/>
      </p:scale>
      <p:origin x="0" y="502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49A09D3-4D38-4DA6-BC5E-52F16B180F8A}" type="datetimeFigureOut">
              <a:rPr lang="en-US" smtClean="0"/>
              <a:pPr/>
              <a:t>3/15/2012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5FC516-95A4-468A-9DF2-43D5463BC50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endParaRPr lang="ro-RO" dirty="0"/>
          </a:p>
        </p:txBody>
      </p:sp>
      <p:sp>
        <p:nvSpPr>
          <p:cNvPr id="4" name="Substituent număr diapozitiv 3"/>
          <p:cNvSpPr>
            <a:spLocks noGrp="1"/>
          </p:cNvSpPr>
          <p:nvPr>
            <p:ph type="sldNum" sz="quarter" idx="10"/>
          </p:nvPr>
        </p:nvSpPr>
        <p:spPr/>
        <p:txBody>
          <a:bodyPr/>
          <a:lstStyle/>
          <a:p>
            <a:fld id="{F35FC516-95A4-468A-9DF2-43D5463BC50F}" type="slidenum">
              <a:rPr lang="en-US" smtClean="0"/>
              <a:pPr/>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endParaRPr lang="ro-RO" dirty="0"/>
          </a:p>
        </p:txBody>
      </p:sp>
      <p:sp>
        <p:nvSpPr>
          <p:cNvPr id="4" name="Substituent număr diapozitiv 3"/>
          <p:cNvSpPr>
            <a:spLocks noGrp="1"/>
          </p:cNvSpPr>
          <p:nvPr>
            <p:ph type="sldNum" sz="quarter" idx="10"/>
          </p:nvPr>
        </p:nvSpPr>
        <p:spPr/>
        <p:txBody>
          <a:bodyPr/>
          <a:lstStyle/>
          <a:p>
            <a:fld id="{F35FC516-95A4-468A-9DF2-43D5463BC50F}" type="slidenum">
              <a:rPr lang="en-US" smtClean="0"/>
              <a:pPr/>
              <a:t>27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35FC516-95A4-468A-9DF2-43D5463BC50F}" type="slidenum">
              <a:rPr lang="en-US" smtClean="0"/>
              <a:pPr/>
              <a:t>28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endParaRPr lang="ro-RO" dirty="0"/>
          </a:p>
        </p:txBody>
      </p:sp>
      <p:sp>
        <p:nvSpPr>
          <p:cNvPr id="4" name="Substituent număr diapozitiv 3"/>
          <p:cNvSpPr>
            <a:spLocks noGrp="1"/>
          </p:cNvSpPr>
          <p:nvPr>
            <p:ph type="sldNum" sz="quarter" idx="10"/>
          </p:nvPr>
        </p:nvSpPr>
        <p:spPr/>
        <p:txBody>
          <a:bodyPr/>
          <a:lstStyle/>
          <a:p>
            <a:fld id="{F35FC516-95A4-468A-9DF2-43D5463BC50F}" type="slidenum">
              <a:rPr lang="en-US" smtClean="0"/>
              <a:pPr/>
              <a:t>39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endParaRPr lang="ro-RO" dirty="0"/>
          </a:p>
        </p:txBody>
      </p:sp>
      <p:sp>
        <p:nvSpPr>
          <p:cNvPr id="4" name="Substituent număr diapozitiv 3"/>
          <p:cNvSpPr>
            <a:spLocks noGrp="1"/>
          </p:cNvSpPr>
          <p:nvPr>
            <p:ph type="sldNum" sz="quarter" idx="10"/>
          </p:nvPr>
        </p:nvSpPr>
        <p:spPr/>
        <p:txBody>
          <a:bodyPr/>
          <a:lstStyle/>
          <a:p>
            <a:fld id="{F35FC516-95A4-468A-9DF2-43D5463BC50F}" type="slidenum">
              <a:rPr lang="en-US" smtClean="0"/>
              <a:pPr/>
              <a:t>51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endParaRPr lang="ro-RO" dirty="0"/>
          </a:p>
        </p:txBody>
      </p:sp>
      <p:sp>
        <p:nvSpPr>
          <p:cNvPr id="4" name="Substituent număr diapozitiv 3"/>
          <p:cNvSpPr>
            <a:spLocks noGrp="1"/>
          </p:cNvSpPr>
          <p:nvPr>
            <p:ph type="sldNum" sz="quarter" idx="10"/>
          </p:nvPr>
        </p:nvSpPr>
        <p:spPr/>
        <p:txBody>
          <a:bodyPr/>
          <a:lstStyle/>
          <a:p>
            <a:fld id="{F35FC516-95A4-468A-9DF2-43D5463BC50F}" type="slidenum">
              <a:rPr lang="en-US" smtClean="0"/>
              <a:pPr/>
              <a:t>75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zitiv titlu">
    <p:spTree>
      <p:nvGrpSpPr>
        <p:cNvPr id="1" name=""/>
        <p:cNvGrpSpPr/>
        <p:nvPr/>
      </p:nvGrpSpPr>
      <p:grpSpPr>
        <a:xfrm>
          <a:off x="0" y="0"/>
          <a:ext cx="0" cy="0"/>
          <a:chOff x="0" y="0"/>
          <a:chExt cx="0" cy="0"/>
        </a:xfrm>
      </p:grpSpPr>
      <p:sp>
        <p:nvSpPr>
          <p:cNvPr id="10" name="Triunghi drept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u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o-RO" smtClean="0"/>
              <a:t>Faceți clic pentru a edita stilul de titlu Coordonator</a:t>
            </a:r>
            <a:endParaRPr kumimoji="0" lang="en-US"/>
          </a:p>
        </p:txBody>
      </p:sp>
      <p:sp>
        <p:nvSpPr>
          <p:cNvPr id="17" name="Subtitlu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o-RO" smtClean="0"/>
              <a:t>Faceți clic pentru editarea stilului de subtitlu al coordonatorului</a:t>
            </a:r>
            <a:endParaRPr kumimoji="0" lang="en-US"/>
          </a:p>
        </p:txBody>
      </p:sp>
      <p:grpSp>
        <p:nvGrpSpPr>
          <p:cNvPr id="2" name="Grupare 1"/>
          <p:cNvGrpSpPr/>
          <p:nvPr/>
        </p:nvGrpSpPr>
        <p:grpSpPr>
          <a:xfrm>
            <a:off x="-3765" y="4953000"/>
            <a:ext cx="9147765" cy="1912088"/>
            <a:chOff x="-3765" y="4832896"/>
            <a:chExt cx="9147765" cy="2032192"/>
          </a:xfrm>
        </p:grpSpPr>
        <p:sp>
          <p:nvSpPr>
            <p:cNvPr id="7" name="Formă liberă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ormă liberă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ormă liberă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ector drept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Substituent dată 29"/>
          <p:cNvSpPr>
            <a:spLocks noGrp="1"/>
          </p:cNvSpPr>
          <p:nvPr>
            <p:ph type="dt" sz="half" idx="10"/>
          </p:nvPr>
        </p:nvSpPr>
        <p:spPr/>
        <p:txBody>
          <a:bodyPr/>
          <a:lstStyle>
            <a:lvl1pPr>
              <a:defRPr>
                <a:solidFill>
                  <a:srgbClr val="FFFFFF"/>
                </a:solidFill>
              </a:defRPr>
            </a:lvl1pPr>
            <a:extLst/>
          </a:lstStyle>
          <a:p>
            <a:fld id="{F7944929-8150-46B3-87A1-872EDFE67ABF}" type="datetimeFigureOut">
              <a:rPr lang="en-US" smtClean="0"/>
              <a:pPr/>
              <a:t>3/15/2012</a:t>
            </a:fld>
            <a:endParaRPr lang="en-US"/>
          </a:p>
        </p:txBody>
      </p:sp>
      <p:sp>
        <p:nvSpPr>
          <p:cNvPr id="19" name="Substituent subsol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ubstituent număr diapozitiv 26"/>
          <p:cNvSpPr>
            <a:spLocks noGrp="1"/>
          </p:cNvSpPr>
          <p:nvPr>
            <p:ph type="sldNum" sz="quarter" idx="12"/>
          </p:nvPr>
        </p:nvSpPr>
        <p:spPr/>
        <p:txBody>
          <a:bodyPr/>
          <a:lstStyle>
            <a:lvl1pPr>
              <a:defRPr>
                <a:solidFill>
                  <a:srgbClr val="FFFFFF"/>
                </a:solidFill>
              </a:defRPr>
            </a:lvl1pPr>
            <a:extLst/>
          </a:lstStyle>
          <a:p>
            <a:fld id="{2F6ABFB2-7756-4424-B39E-7E0E8AEC1B3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extLst/>
          </a:lstStyle>
          <a:p>
            <a:r>
              <a:rPr kumimoji="0" lang="ro-RO" smtClean="0"/>
              <a:t>Faceți clic pentru a edita stilul de titlu Coordonator</a:t>
            </a:r>
            <a:endParaRPr kumimoji="0" lang="en-US"/>
          </a:p>
        </p:txBody>
      </p:sp>
      <p:sp>
        <p:nvSpPr>
          <p:cNvPr id="3" name="Substituent text vertical 2"/>
          <p:cNvSpPr>
            <a:spLocks noGrp="1"/>
          </p:cNvSpPr>
          <p:nvPr>
            <p:ph type="body" orient="vert" idx="1"/>
          </p:nvPr>
        </p:nvSpPr>
        <p:spPr>
          <a:xfrm>
            <a:off x="457200" y="1481329"/>
            <a:ext cx="8229600" cy="4386071"/>
          </a:xfrm>
        </p:spPr>
        <p:txBody>
          <a:bodyPr vert="eaVert"/>
          <a:lstStyle>
            <a:extLs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4" name="Substituent dată 3"/>
          <p:cNvSpPr>
            <a:spLocks noGrp="1"/>
          </p:cNvSpPr>
          <p:nvPr>
            <p:ph type="dt" sz="half" idx="10"/>
          </p:nvPr>
        </p:nvSpPr>
        <p:spPr/>
        <p:txBody>
          <a:bodyPr/>
          <a:lstStyle>
            <a:extLst/>
          </a:lstStyle>
          <a:p>
            <a:fld id="{F7944929-8150-46B3-87A1-872EDFE67ABF}" type="datetimeFigureOut">
              <a:rPr lang="en-US" smtClean="0"/>
              <a:pPr/>
              <a:t>3/15/2012</a:t>
            </a:fld>
            <a:endParaRPr lang="en-US"/>
          </a:p>
        </p:txBody>
      </p:sp>
      <p:sp>
        <p:nvSpPr>
          <p:cNvPr id="5" name="Substituent subsol 4"/>
          <p:cNvSpPr>
            <a:spLocks noGrp="1"/>
          </p:cNvSpPr>
          <p:nvPr>
            <p:ph type="ftr" sz="quarter" idx="11"/>
          </p:nvPr>
        </p:nvSpPr>
        <p:spPr/>
        <p:txBody>
          <a:bodyPr/>
          <a:lstStyle>
            <a:extLst/>
          </a:lstStyle>
          <a:p>
            <a:endParaRPr lang="en-US"/>
          </a:p>
        </p:txBody>
      </p:sp>
      <p:sp>
        <p:nvSpPr>
          <p:cNvPr id="6" name="Substituent număr diapozitiv 5"/>
          <p:cNvSpPr>
            <a:spLocks noGrp="1"/>
          </p:cNvSpPr>
          <p:nvPr>
            <p:ph type="sldNum" sz="quarter" idx="12"/>
          </p:nvPr>
        </p:nvSpPr>
        <p:spPr/>
        <p:txBody>
          <a:bodyPr/>
          <a:lstStyle>
            <a:extLst/>
          </a:lstStyle>
          <a:p>
            <a:fld id="{2F6ABFB2-7756-4424-B39E-7E0E8AEC1B3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Titlu vertical 1"/>
          <p:cNvSpPr>
            <a:spLocks noGrp="1"/>
          </p:cNvSpPr>
          <p:nvPr>
            <p:ph type="title" orient="vert"/>
          </p:nvPr>
        </p:nvSpPr>
        <p:spPr>
          <a:xfrm>
            <a:off x="6844013" y="274640"/>
            <a:ext cx="1777470" cy="5592761"/>
          </a:xfrm>
        </p:spPr>
        <p:txBody>
          <a:bodyPr vert="eaVert"/>
          <a:lstStyle>
            <a:extLst/>
          </a:lstStyle>
          <a:p>
            <a:r>
              <a:rPr kumimoji="0" lang="ro-RO" smtClean="0"/>
              <a:t>Faceți clic pentru a edita stilul de titlu Coordonator</a:t>
            </a:r>
            <a:endParaRPr kumimoji="0" lang="en-US"/>
          </a:p>
        </p:txBody>
      </p:sp>
      <p:sp>
        <p:nvSpPr>
          <p:cNvPr id="3" name="Substituent text vertical 2"/>
          <p:cNvSpPr>
            <a:spLocks noGrp="1"/>
          </p:cNvSpPr>
          <p:nvPr>
            <p:ph type="body" orient="vert" idx="1"/>
          </p:nvPr>
        </p:nvSpPr>
        <p:spPr>
          <a:xfrm>
            <a:off x="457200" y="274641"/>
            <a:ext cx="6324600" cy="5592760"/>
          </a:xfrm>
        </p:spPr>
        <p:txBody>
          <a:bodyPr vert="eaVert"/>
          <a:lstStyle>
            <a:extLs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4" name="Substituent dată 3"/>
          <p:cNvSpPr>
            <a:spLocks noGrp="1"/>
          </p:cNvSpPr>
          <p:nvPr>
            <p:ph type="dt" sz="half" idx="10"/>
          </p:nvPr>
        </p:nvSpPr>
        <p:spPr/>
        <p:txBody>
          <a:bodyPr/>
          <a:lstStyle>
            <a:extLst/>
          </a:lstStyle>
          <a:p>
            <a:fld id="{F7944929-8150-46B3-87A1-872EDFE67ABF}" type="datetimeFigureOut">
              <a:rPr lang="en-US" smtClean="0"/>
              <a:pPr/>
              <a:t>3/15/2012</a:t>
            </a:fld>
            <a:endParaRPr lang="en-US"/>
          </a:p>
        </p:txBody>
      </p:sp>
      <p:sp>
        <p:nvSpPr>
          <p:cNvPr id="5" name="Substituent subsol 4"/>
          <p:cNvSpPr>
            <a:spLocks noGrp="1"/>
          </p:cNvSpPr>
          <p:nvPr>
            <p:ph type="ftr" sz="quarter" idx="11"/>
          </p:nvPr>
        </p:nvSpPr>
        <p:spPr/>
        <p:txBody>
          <a:bodyPr/>
          <a:lstStyle>
            <a:extLst/>
          </a:lstStyle>
          <a:p>
            <a:endParaRPr lang="en-US"/>
          </a:p>
        </p:txBody>
      </p:sp>
      <p:sp>
        <p:nvSpPr>
          <p:cNvPr id="6" name="Substituent număr diapozitiv 5"/>
          <p:cNvSpPr>
            <a:spLocks noGrp="1"/>
          </p:cNvSpPr>
          <p:nvPr>
            <p:ph type="sldNum" sz="quarter" idx="12"/>
          </p:nvPr>
        </p:nvSpPr>
        <p:spPr/>
        <p:txBody>
          <a:bodyPr/>
          <a:lstStyle>
            <a:extLst/>
          </a:lstStyle>
          <a:p>
            <a:fld id="{2F6ABFB2-7756-4424-B39E-7E0E8AEC1B3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3" name="Substituent conținut 2"/>
          <p:cNvSpPr>
            <a:spLocks noGrp="1"/>
          </p:cNvSpPr>
          <p:nvPr>
            <p:ph idx="1"/>
          </p:nvPr>
        </p:nvSpPr>
        <p:spPr/>
        <p:txBody>
          <a:bodyPr/>
          <a:lstStyle>
            <a:extLs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4" name="Substituent dată 3"/>
          <p:cNvSpPr>
            <a:spLocks noGrp="1"/>
          </p:cNvSpPr>
          <p:nvPr>
            <p:ph type="dt" sz="half" idx="10"/>
          </p:nvPr>
        </p:nvSpPr>
        <p:spPr/>
        <p:txBody>
          <a:bodyPr/>
          <a:lstStyle>
            <a:extLst/>
          </a:lstStyle>
          <a:p>
            <a:fld id="{F7944929-8150-46B3-87A1-872EDFE67ABF}" type="datetimeFigureOut">
              <a:rPr lang="en-US" smtClean="0"/>
              <a:pPr/>
              <a:t>3/15/2012</a:t>
            </a:fld>
            <a:endParaRPr lang="en-US"/>
          </a:p>
        </p:txBody>
      </p:sp>
      <p:sp>
        <p:nvSpPr>
          <p:cNvPr id="5" name="Substituent subsol 4"/>
          <p:cNvSpPr>
            <a:spLocks noGrp="1"/>
          </p:cNvSpPr>
          <p:nvPr>
            <p:ph type="ftr" sz="quarter" idx="11"/>
          </p:nvPr>
        </p:nvSpPr>
        <p:spPr/>
        <p:txBody>
          <a:bodyPr/>
          <a:lstStyle>
            <a:extLst/>
          </a:lstStyle>
          <a:p>
            <a:endParaRPr lang="en-US"/>
          </a:p>
        </p:txBody>
      </p:sp>
      <p:sp>
        <p:nvSpPr>
          <p:cNvPr id="6" name="Substituent număr diapozitiv 5"/>
          <p:cNvSpPr>
            <a:spLocks noGrp="1"/>
          </p:cNvSpPr>
          <p:nvPr>
            <p:ph type="sldNum" sz="quarter" idx="12"/>
          </p:nvPr>
        </p:nvSpPr>
        <p:spPr/>
        <p:txBody>
          <a:bodyPr/>
          <a:lstStyle>
            <a:extLst/>
          </a:lstStyle>
          <a:p>
            <a:fld id="{2F6ABFB2-7756-4424-B39E-7E0E8AEC1B30}" type="slidenum">
              <a:rPr lang="en-US" smtClean="0"/>
              <a:pPr/>
              <a:t>‹#›</a:t>
            </a:fld>
            <a:endParaRPr lang="en-US"/>
          </a:p>
        </p:txBody>
      </p:sp>
      <p:sp>
        <p:nvSpPr>
          <p:cNvPr id="7" name="Titlu 6"/>
          <p:cNvSpPr>
            <a:spLocks noGrp="1"/>
          </p:cNvSpPr>
          <p:nvPr>
            <p:ph type="title"/>
          </p:nvPr>
        </p:nvSpPr>
        <p:spPr/>
        <p:txBody>
          <a:bodyPr rtlCol="0"/>
          <a:lstStyle>
            <a:extLst/>
          </a:lstStyle>
          <a:p>
            <a:r>
              <a:rPr kumimoji="0" lang="ro-RO" smtClean="0"/>
              <a:t>Faceți clic pentru a edita stilul de titlu Coordonator</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bg>
      <p:bgRef idx="1002">
        <a:schemeClr val="bg1"/>
      </p:bgRef>
    </p:bg>
    <p:spTree>
      <p:nvGrpSpPr>
        <p:cNvPr id="1" name=""/>
        <p:cNvGrpSpPr/>
        <p:nvPr/>
      </p:nvGrpSpPr>
      <p:grpSpPr>
        <a:xfrm>
          <a:off x="0" y="0"/>
          <a:ext cx="0" cy="0"/>
          <a:chOff x="0" y="0"/>
          <a:chExt cx="0" cy="0"/>
        </a:xfrm>
      </p:grpSpPr>
      <p:sp>
        <p:nvSpPr>
          <p:cNvPr id="2" name="Titlu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o-RO" smtClean="0"/>
              <a:t>Faceți clic pentru a edita stilul de titlu Coordonator</a:t>
            </a:r>
            <a:endParaRPr kumimoji="0" lang="en-US"/>
          </a:p>
        </p:txBody>
      </p:sp>
      <p:sp>
        <p:nvSpPr>
          <p:cNvPr id="3" name="Substituent text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o-RO" smtClean="0"/>
              <a:t>Faceți clic pentru a edita stilurile de text Coordonator</a:t>
            </a:r>
          </a:p>
        </p:txBody>
      </p:sp>
      <p:sp>
        <p:nvSpPr>
          <p:cNvPr id="4" name="Substituent dată 3"/>
          <p:cNvSpPr>
            <a:spLocks noGrp="1"/>
          </p:cNvSpPr>
          <p:nvPr>
            <p:ph type="dt" sz="half" idx="10"/>
          </p:nvPr>
        </p:nvSpPr>
        <p:spPr/>
        <p:txBody>
          <a:bodyPr/>
          <a:lstStyle>
            <a:extLst/>
          </a:lstStyle>
          <a:p>
            <a:fld id="{F7944929-8150-46B3-87A1-872EDFE67ABF}" type="datetimeFigureOut">
              <a:rPr lang="en-US" smtClean="0"/>
              <a:pPr/>
              <a:t>3/15/2012</a:t>
            </a:fld>
            <a:endParaRPr lang="en-US"/>
          </a:p>
        </p:txBody>
      </p:sp>
      <p:sp>
        <p:nvSpPr>
          <p:cNvPr id="5" name="Substituent subsol 4"/>
          <p:cNvSpPr>
            <a:spLocks noGrp="1"/>
          </p:cNvSpPr>
          <p:nvPr>
            <p:ph type="ftr" sz="quarter" idx="11"/>
          </p:nvPr>
        </p:nvSpPr>
        <p:spPr/>
        <p:txBody>
          <a:bodyPr/>
          <a:lstStyle>
            <a:extLst/>
          </a:lstStyle>
          <a:p>
            <a:endParaRPr lang="en-US"/>
          </a:p>
        </p:txBody>
      </p:sp>
      <p:sp>
        <p:nvSpPr>
          <p:cNvPr id="6" name="Substituent număr diapozitiv 5"/>
          <p:cNvSpPr>
            <a:spLocks noGrp="1"/>
          </p:cNvSpPr>
          <p:nvPr>
            <p:ph type="sldNum" sz="quarter" idx="12"/>
          </p:nvPr>
        </p:nvSpPr>
        <p:spPr/>
        <p:txBody>
          <a:bodyPr/>
          <a:lstStyle>
            <a:extLst/>
          </a:lstStyle>
          <a:p>
            <a:fld id="{2F6ABFB2-7756-4424-B39E-7E0E8AEC1B30}" type="slidenum">
              <a:rPr lang="en-US" smtClean="0"/>
              <a:pPr/>
              <a:t>‹#›</a:t>
            </a:fld>
            <a:endParaRPr lang="en-US"/>
          </a:p>
        </p:txBody>
      </p:sp>
      <p:sp>
        <p:nvSpPr>
          <p:cNvPr id="7" name="În zigzag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În zigzag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bg>
      <p:bgRef idx="1002">
        <a:schemeClr val="bg1"/>
      </p:bgRef>
    </p:bg>
    <p:spTree>
      <p:nvGrpSpPr>
        <p:cNvPr id="1" name=""/>
        <p:cNvGrpSpPr/>
        <p:nvPr/>
      </p:nvGrpSpPr>
      <p:grpSpPr>
        <a:xfrm>
          <a:off x="0" y="0"/>
          <a:ext cx="0" cy="0"/>
          <a:chOff x="0" y="0"/>
          <a:chExt cx="0" cy="0"/>
        </a:xfrm>
      </p:grpSpPr>
      <p:sp>
        <p:nvSpPr>
          <p:cNvPr id="3" name="Substituent conținut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4" name="Substituent conținut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5" name="Substituent dată 4"/>
          <p:cNvSpPr>
            <a:spLocks noGrp="1"/>
          </p:cNvSpPr>
          <p:nvPr>
            <p:ph type="dt" sz="half" idx="10"/>
          </p:nvPr>
        </p:nvSpPr>
        <p:spPr/>
        <p:txBody>
          <a:bodyPr/>
          <a:lstStyle>
            <a:extLst/>
          </a:lstStyle>
          <a:p>
            <a:fld id="{F7944929-8150-46B3-87A1-872EDFE67ABF}" type="datetimeFigureOut">
              <a:rPr lang="en-US" smtClean="0"/>
              <a:pPr/>
              <a:t>3/15/2012</a:t>
            </a:fld>
            <a:endParaRPr lang="en-US"/>
          </a:p>
        </p:txBody>
      </p:sp>
      <p:sp>
        <p:nvSpPr>
          <p:cNvPr id="6" name="Substituent subsol 5"/>
          <p:cNvSpPr>
            <a:spLocks noGrp="1"/>
          </p:cNvSpPr>
          <p:nvPr>
            <p:ph type="ftr" sz="quarter" idx="11"/>
          </p:nvPr>
        </p:nvSpPr>
        <p:spPr/>
        <p:txBody>
          <a:bodyPr/>
          <a:lstStyle>
            <a:extLst/>
          </a:lstStyle>
          <a:p>
            <a:endParaRPr lang="en-US"/>
          </a:p>
        </p:txBody>
      </p:sp>
      <p:sp>
        <p:nvSpPr>
          <p:cNvPr id="7" name="Substituent număr diapozitiv 6"/>
          <p:cNvSpPr>
            <a:spLocks noGrp="1"/>
          </p:cNvSpPr>
          <p:nvPr>
            <p:ph type="sldNum" sz="quarter" idx="12"/>
          </p:nvPr>
        </p:nvSpPr>
        <p:spPr/>
        <p:txBody>
          <a:bodyPr/>
          <a:lstStyle>
            <a:extLst/>
          </a:lstStyle>
          <a:p>
            <a:fld id="{2F6ABFB2-7756-4424-B39E-7E0E8AEC1B30}" type="slidenum">
              <a:rPr lang="en-US" smtClean="0"/>
              <a:pPr/>
              <a:t>‹#›</a:t>
            </a:fld>
            <a:endParaRPr lang="en-US"/>
          </a:p>
        </p:txBody>
      </p:sp>
      <p:sp>
        <p:nvSpPr>
          <p:cNvPr id="8" name="Titlu 7"/>
          <p:cNvSpPr>
            <a:spLocks noGrp="1"/>
          </p:cNvSpPr>
          <p:nvPr>
            <p:ph type="title"/>
          </p:nvPr>
        </p:nvSpPr>
        <p:spPr/>
        <p:txBody>
          <a:bodyPr rtlCol="0"/>
          <a:lstStyle>
            <a:extLst/>
          </a:lstStyle>
          <a:p>
            <a:r>
              <a:rPr kumimoji="0" lang="ro-RO" smtClean="0"/>
              <a:t>Faceți clic pentru a edita stilul de titlu Coordonator</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ție">
    <p:bg>
      <p:bgRef idx="1003">
        <a:schemeClr val="bg1"/>
      </p:bgRef>
    </p:bg>
    <p:spTree>
      <p:nvGrpSpPr>
        <p:cNvPr id="1" name=""/>
        <p:cNvGrpSpPr/>
        <p:nvPr/>
      </p:nvGrpSpPr>
      <p:grpSpPr>
        <a:xfrm>
          <a:off x="0" y="0"/>
          <a:ext cx="0" cy="0"/>
          <a:chOff x="0" y="0"/>
          <a:chExt cx="0" cy="0"/>
        </a:xfrm>
      </p:grpSpPr>
      <p:sp>
        <p:nvSpPr>
          <p:cNvPr id="2" name="Titlu 1"/>
          <p:cNvSpPr>
            <a:spLocks noGrp="1"/>
          </p:cNvSpPr>
          <p:nvPr>
            <p:ph type="title"/>
          </p:nvPr>
        </p:nvSpPr>
        <p:spPr>
          <a:xfrm>
            <a:off x="457200" y="273050"/>
            <a:ext cx="8229600" cy="1143000"/>
          </a:xfrm>
        </p:spPr>
        <p:txBody>
          <a:bodyPr anchor="ctr"/>
          <a:lstStyle>
            <a:lvl1pPr>
              <a:defRPr/>
            </a:lvl1pPr>
            <a:extLst/>
          </a:lstStyle>
          <a:p>
            <a:r>
              <a:rPr kumimoji="0" lang="ro-RO" smtClean="0"/>
              <a:t>Faceți clic pentru a edita stilul de titlu Coordonator</a:t>
            </a:r>
            <a:endParaRPr kumimoji="0" lang="en-US"/>
          </a:p>
        </p:txBody>
      </p:sp>
      <p:sp>
        <p:nvSpPr>
          <p:cNvPr id="3" name="Substituent text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o-RO" smtClean="0"/>
              <a:t>Faceți clic pentru a edita stilurile de text Coordonator</a:t>
            </a:r>
          </a:p>
        </p:txBody>
      </p:sp>
      <p:sp>
        <p:nvSpPr>
          <p:cNvPr id="4" name="Substituent text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o-RO" smtClean="0"/>
              <a:t>Faceți clic pentru a edita stilurile de text Coordonator</a:t>
            </a:r>
          </a:p>
        </p:txBody>
      </p:sp>
      <p:sp>
        <p:nvSpPr>
          <p:cNvPr id="5" name="Substituent conținut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6" name="Substituent conținut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7" name="Substituent dată 6"/>
          <p:cNvSpPr>
            <a:spLocks noGrp="1"/>
          </p:cNvSpPr>
          <p:nvPr>
            <p:ph type="dt" sz="half" idx="10"/>
          </p:nvPr>
        </p:nvSpPr>
        <p:spPr/>
        <p:txBody>
          <a:bodyPr/>
          <a:lstStyle>
            <a:extLst/>
          </a:lstStyle>
          <a:p>
            <a:fld id="{F7944929-8150-46B3-87A1-872EDFE67ABF}" type="datetimeFigureOut">
              <a:rPr lang="en-US" smtClean="0"/>
              <a:pPr/>
              <a:t>3/15/2012</a:t>
            </a:fld>
            <a:endParaRPr lang="en-US"/>
          </a:p>
        </p:txBody>
      </p:sp>
      <p:sp>
        <p:nvSpPr>
          <p:cNvPr id="8" name="Substituent subsol 7"/>
          <p:cNvSpPr>
            <a:spLocks noGrp="1"/>
          </p:cNvSpPr>
          <p:nvPr>
            <p:ph type="ftr" sz="quarter" idx="11"/>
          </p:nvPr>
        </p:nvSpPr>
        <p:spPr/>
        <p:txBody>
          <a:bodyPr/>
          <a:lstStyle>
            <a:extLst/>
          </a:lstStyle>
          <a:p>
            <a:endParaRPr lang="en-US"/>
          </a:p>
        </p:txBody>
      </p:sp>
      <p:sp>
        <p:nvSpPr>
          <p:cNvPr id="9" name="Substituent număr diapozitiv 8"/>
          <p:cNvSpPr>
            <a:spLocks noGrp="1"/>
          </p:cNvSpPr>
          <p:nvPr>
            <p:ph type="sldNum" sz="quarter" idx="12"/>
          </p:nvPr>
        </p:nvSpPr>
        <p:spPr/>
        <p:txBody>
          <a:bodyPr/>
          <a:lstStyle>
            <a:extLst/>
          </a:lstStyle>
          <a:p>
            <a:fld id="{2F6ABFB2-7756-4424-B39E-7E0E8AEC1B3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bg>
      <p:bgRef idx="1002">
        <a:schemeClr val="bg1"/>
      </p:bgRef>
    </p:bg>
    <p:spTree>
      <p:nvGrpSpPr>
        <p:cNvPr id="1" name=""/>
        <p:cNvGrpSpPr/>
        <p:nvPr/>
      </p:nvGrpSpPr>
      <p:grpSpPr>
        <a:xfrm>
          <a:off x="0" y="0"/>
          <a:ext cx="0" cy="0"/>
          <a:chOff x="0" y="0"/>
          <a:chExt cx="0" cy="0"/>
        </a:xfrm>
      </p:grpSpPr>
      <p:sp>
        <p:nvSpPr>
          <p:cNvPr id="3" name="Substituent dată 2"/>
          <p:cNvSpPr>
            <a:spLocks noGrp="1"/>
          </p:cNvSpPr>
          <p:nvPr>
            <p:ph type="dt" sz="half" idx="10"/>
          </p:nvPr>
        </p:nvSpPr>
        <p:spPr/>
        <p:txBody>
          <a:bodyPr/>
          <a:lstStyle>
            <a:extLst/>
          </a:lstStyle>
          <a:p>
            <a:fld id="{F7944929-8150-46B3-87A1-872EDFE67ABF}" type="datetimeFigureOut">
              <a:rPr lang="en-US" smtClean="0"/>
              <a:pPr/>
              <a:t>3/15/2012</a:t>
            </a:fld>
            <a:endParaRPr lang="en-US"/>
          </a:p>
        </p:txBody>
      </p:sp>
      <p:sp>
        <p:nvSpPr>
          <p:cNvPr id="4" name="Substituent subsol 3"/>
          <p:cNvSpPr>
            <a:spLocks noGrp="1"/>
          </p:cNvSpPr>
          <p:nvPr>
            <p:ph type="ftr" sz="quarter" idx="11"/>
          </p:nvPr>
        </p:nvSpPr>
        <p:spPr/>
        <p:txBody>
          <a:bodyPr/>
          <a:lstStyle>
            <a:extLst/>
          </a:lstStyle>
          <a:p>
            <a:endParaRPr lang="en-US"/>
          </a:p>
        </p:txBody>
      </p:sp>
      <p:sp>
        <p:nvSpPr>
          <p:cNvPr id="5" name="Substituent număr diapozitiv 4"/>
          <p:cNvSpPr>
            <a:spLocks noGrp="1"/>
          </p:cNvSpPr>
          <p:nvPr>
            <p:ph type="sldNum" sz="quarter" idx="12"/>
          </p:nvPr>
        </p:nvSpPr>
        <p:spPr/>
        <p:txBody>
          <a:bodyPr/>
          <a:lstStyle>
            <a:extLst/>
          </a:lstStyle>
          <a:p>
            <a:fld id="{2F6ABFB2-7756-4424-B39E-7E0E8AEC1B30}" type="slidenum">
              <a:rPr lang="en-US" smtClean="0"/>
              <a:pPr/>
              <a:t>‹#›</a:t>
            </a:fld>
            <a:endParaRPr lang="en-US"/>
          </a:p>
        </p:txBody>
      </p:sp>
      <p:sp>
        <p:nvSpPr>
          <p:cNvPr id="6" name="Titlu 5"/>
          <p:cNvSpPr>
            <a:spLocks noGrp="1"/>
          </p:cNvSpPr>
          <p:nvPr>
            <p:ph type="title"/>
          </p:nvPr>
        </p:nvSpPr>
        <p:spPr/>
        <p:txBody>
          <a:bodyPr rtlCol="0"/>
          <a:lstStyle>
            <a:extLst/>
          </a:lstStyle>
          <a:p>
            <a:r>
              <a:rPr kumimoji="0" lang="ro-RO" smtClean="0"/>
              <a:t>Faceți clic pentru a edita stilul de titlu Coordonator</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Substituent dată 1"/>
          <p:cNvSpPr>
            <a:spLocks noGrp="1"/>
          </p:cNvSpPr>
          <p:nvPr>
            <p:ph type="dt" sz="half" idx="10"/>
          </p:nvPr>
        </p:nvSpPr>
        <p:spPr/>
        <p:txBody>
          <a:bodyPr/>
          <a:lstStyle>
            <a:extLst/>
          </a:lstStyle>
          <a:p>
            <a:fld id="{F7944929-8150-46B3-87A1-872EDFE67ABF}" type="datetimeFigureOut">
              <a:rPr lang="en-US" smtClean="0"/>
              <a:pPr/>
              <a:t>3/15/2012</a:t>
            </a:fld>
            <a:endParaRPr lang="en-US"/>
          </a:p>
        </p:txBody>
      </p:sp>
      <p:sp>
        <p:nvSpPr>
          <p:cNvPr id="3" name="Substituent subsol 2"/>
          <p:cNvSpPr>
            <a:spLocks noGrp="1"/>
          </p:cNvSpPr>
          <p:nvPr>
            <p:ph type="ftr" sz="quarter" idx="11"/>
          </p:nvPr>
        </p:nvSpPr>
        <p:spPr/>
        <p:txBody>
          <a:bodyPr/>
          <a:lstStyle>
            <a:extLst/>
          </a:lstStyle>
          <a:p>
            <a:endParaRPr lang="en-US"/>
          </a:p>
        </p:txBody>
      </p:sp>
      <p:sp>
        <p:nvSpPr>
          <p:cNvPr id="4" name="Substituent număr diapozitiv 3"/>
          <p:cNvSpPr>
            <a:spLocks noGrp="1"/>
          </p:cNvSpPr>
          <p:nvPr>
            <p:ph type="sldNum" sz="quarter" idx="12"/>
          </p:nvPr>
        </p:nvSpPr>
        <p:spPr/>
        <p:txBody>
          <a:bodyPr/>
          <a:lstStyle>
            <a:extLst/>
          </a:lstStyle>
          <a:p>
            <a:fld id="{2F6ABFB2-7756-4424-B39E-7E0E8AEC1B3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ținut cu legendă">
    <p:bg>
      <p:bgRef idx="1003">
        <a:schemeClr val="bg1"/>
      </p:bgRef>
    </p:bg>
    <p:spTree>
      <p:nvGrpSpPr>
        <p:cNvPr id="1" name=""/>
        <p:cNvGrpSpPr/>
        <p:nvPr/>
      </p:nvGrpSpPr>
      <p:grpSpPr>
        <a:xfrm>
          <a:off x="0" y="0"/>
          <a:ext cx="0" cy="0"/>
          <a:chOff x="0" y="0"/>
          <a:chExt cx="0" cy="0"/>
        </a:xfrm>
      </p:grpSpPr>
      <p:sp>
        <p:nvSpPr>
          <p:cNvPr id="2" name="Titlu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o-RO" smtClean="0"/>
              <a:t>Faceți clic pentru a edita stilul de titlu Coordonator</a:t>
            </a:r>
            <a:endParaRPr kumimoji="0" lang="en-US"/>
          </a:p>
        </p:txBody>
      </p:sp>
      <p:sp>
        <p:nvSpPr>
          <p:cNvPr id="3" name="Substituent text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o-RO" smtClean="0"/>
              <a:t>Faceți clic pentru a edita stilurile de text Coordonator</a:t>
            </a:r>
          </a:p>
        </p:txBody>
      </p:sp>
      <p:sp>
        <p:nvSpPr>
          <p:cNvPr id="4" name="Substituent conținut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5" name="Substituent dată 4"/>
          <p:cNvSpPr>
            <a:spLocks noGrp="1"/>
          </p:cNvSpPr>
          <p:nvPr>
            <p:ph type="dt" sz="half" idx="10"/>
          </p:nvPr>
        </p:nvSpPr>
        <p:spPr>
          <a:xfrm>
            <a:off x="6727032" y="6407944"/>
            <a:ext cx="1920240" cy="365760"/>
          </a:xfrm>
        </p:spPr>
        <p:txBody>
          <a:bodyPr/>
          <a:lstStyle>
            <a:extLst/>
          </a:lstStyle>
          <a:p>
            <a:fld id="{F7944929-8150-46B3-87A1-872EDFE67ABF}" type="datetimeFigureOut">
              <a:rPr lang="en-US" smtClean="0"/>
              <a:pPr/>
              <a:t>3/15/2012</a:t>
            </a:fld>
            <a:endParaRPr lang="en-US"/>
          </a:p>
        </p:txBody>
      </p:sp>
      <p:sp>
        <p:nvSpPr>
          <p:cNvPr id="6" name="Substituent subsol 5"/>
          <p:cNvSpPr>
            <a:spLocks noGrp="1"/>
          </p:cNvSpPr>
          <p:nvPr>
            <p:ph type="ftr" sz="quarter" idx="11"/>
          </p:nvPr>
        </p:nvSpPr>
        <p:spPr/>
        <p:txBody>
          <a:bodyPr/>
          <a:lstStyle>
            <a:extLst/>
          </a:lstStyle>
          <a:p>
            <a:endParaRPr lang="en-US"/>
          </a:p>
        </p:txBody>
      </p:sp>
      <p:sp>
        <p:nvSpPr>
          <p:cNvPr id="7" name="Substituent număr diapozitiv 6"/>
          <p:cNvSpPr>
            <a:spLocks noGrp="1"/>
          </p:cNvSpPr>
          <p:nvPr>
            <p:ph type="sldNum" sz="quarter" idx="12"/>
          </p:nvPr>
        </p:nvSpPr>
        <p:spPr/>
        <p:txBody>
          <a:bodyPr/>
          <a:lstStyle>
            <a:extLst/>
          </a:lstStyle>
          <a:p>
            <a:fld id="{2F6ABFB2-7756-4424-B39E-7E0E8AEC1B3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ine cu legendă">
    <p:bg>
      <p:bgRef idx="1002">
        <a:schemeClr val="bg1"/>
      </p:bgRef>
    </p:bg>
    <p:spTree>
      <p:nvGrpSpPr>
        <p:cNvPr id="1" name=""/>
        <p:cNvGrpSpPr/>
        <p:nvPr/>
      </p:nvGrpSpPr>
      <p:grpSpPr>
        <a:xfrm>
          <a:off x="0" y="0"/>
          <a:ext cx="0" cy="0"/>
          <a:chOff x="0" y="0"/>
          <a:chExt cx="0" cy="0"/>
        </a:xfrm>
      </p:grpSpPr>
      <p:sp>
        <p:nvSpPr>
          <p:cNvPr id="4" name="Substituent text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o-RO" smtClean="0"/>
              <a:t>Faceți clic pentru a edita stilurile de text Coordonator</a:t>
            </a:r>
          </a:p>
        </p:txBody>
      </p:sp>
      <p:sp>
        <p:nvSpPr>
          <p:cNvPr id="3" name="Substituent imagine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o-RO" smtClean="0"/>
              <a:t>Faceți clic pe pictogramă pentru a adăuga o imagine</a:t>
            </a:r>
            <a:endParaRPr kumimoji="0" lang="en-US" dirty="0"/>
          </a:p>
        </p:txBody>
      </p:sp>
      <p:sp>
        <p:nvSpPr>
          <p:cNvPr id="5" name="Substituent dată 4"/>
          <p:cNvSpPr>
            <a:spLocks noGrp="1"/>
          </p:cNvSpPr>
          <p:nvPr>
            <p:ph type="dt" sz="half" idx="10"/>
          </p:nvPr>
        </p:nvSpPr>
        <p:spPr/>
        <p:txBody>
          <a:bodyPr/>
          <a:lstStyle>
            <a:lvl1pPr>
              <a:defRPr>
                <a:solidFill>
                  <a:schemeClr val="tx1"/>
                </a:solidFill>
              </a:defRPr>
            </a:lvl1pPr>
            <a:extLst/>
          </a:lstStyle>
          <a:p>
            <a:fld id="{F7944929-8150-46B3-87A1-872EDFE67ABF}" type="datetimeFigureOut">
              <a:rPr lang="en-US" smtClean="0"/>
              <a:pPr/>
              <a:t>3/15/2012</a:t>
            </a:fld>
            <a:endParaRPr lang="en-US"/>
          </a:p>
        </p:txBody>
      </p:sp>
      <p:sp>
        <p:nvSpPr>
          <p:cNvPr id="6" name="Substituent subsol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ubstituent număr diapozitiv 6"/>
          <p:cNvSpPr>
            <a:spLocks noGrp="1"/>
          </p:cNvSpPr>
          <p:nvPr>
            <p:ph type="sldNum" sz="quarter" idx="12"/>
          </p:nvPr>
        </p:nvSpPr>
        <p:spPr/>
        <p:txBody>
          <a:bodyPr/>
          <a:lstStyle>
            <a:lvl1pPr>
              <a:defRPr>
                <a:solidFill>
                  <a:schemeClr val="tx1"/>
                </a:solidFill>
              </a:defRPr>
            </a:lvl1pPr>
            <a:extLst/>
          </a:lstStyle>
          <a:p>
            <a:fld id="{2F6ABFB2-7756-4424-B39E-7E0E8AEC1B30}" type="slidenum">
              <a:rPr lang="en-US" smtClean="0"/>
              <a:pPr/>
              <a:t>‹#›</a:t>
            </a:fld>
            <a:endParaRPr lang="en-US"/>
          </a:p>
        </p:txBody>
      </p:sp>
      <p:sp>
        <p:nvSpPr>
          <p:cNvPr id="2" name="Titlu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o-RO" smtClean="0"/>
              <a:t>Faceți clic pentru a edita stilul de titlu Coordonator</a:t>
            </a:r>
            <a:endParaRPr kumimoji="0" lang="en-US"/>
          </a:p>
        </p:txBody>
      </p:sp>
      <p:sp>
        <p:nvSpPr>
          <p:cNvPr id="8" name="Formă liberă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ormă liberă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Triunghi drept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Conector drept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În zigzag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În zigzag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ă liberă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ormă liberă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Triunghi drept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Conector drept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Substituent titlu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o-RO" smtClean="0"/>
              <a:t>Faceți clic pentru a edita stilul de titlu Coordonator</a:t>
            </a:r>
            <a:endParaRPr kumimoji="0" lang="en-US"/>
          </a:p>
        </p:txBody>
      </p:sp>
      <p:sp>
        <p:nvSpPr>
          <p:cNvPr id="30" name="Substituent text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o-RO" smtClean="0"/>
              <a:t>Faceți clic pentru a edita stilurile de text Coordonator</a:t>
            </a:r>
          </a:p>
          <a:p>
            <a:pPr lvl="1" eaLnBrk="1" latinLnBrk="0" hangingPunct="1"/>
            <a:r>
              <a:rPr kumimoji="0" lang="ro-RO" smtClean="0"/>
              <a:t>Al doilea nivel</a:t>
            </a:r>
          </a:p>
          <a:p>
            <a:pPr lvl="2" eaLnBrk="1" latinLnBrk="0" hangingPunct="1"/>
            <a:r>
              <a:rPr kumimoji="0" lang="ro-RO" smtClean="0"/>
              <a:t>Al treilea nivel</a:t>
            </a:r>
          </a:p>
          <a:p>
            <a:pPr lvl="3" eaLnBrk="1" latinLnBrk="0" hangingPunct="1"/>
            <a:r>
              <a:rPr kumimoji="0" lang="ro-RO" smtClean="0"/>
              <a:t>Al patrulea nivel</a:t>
            </a:r>
          </a:p>
          <a:p>
            <a:pPr lvl="4" eaLnBrk="1" latinLnBrk="0" hangingPunct="1"/>
            <a:r>
              <a:rPr kumimoji="0" lang="ro-RO" smtClean="0"/>
              <a:t>Al cincilea nivel</a:t>
            </a:r>
            <a:endParaRPr kumimoji="0" lang="en-US"/>
          </a:p>
        </p:txBody>
      </p:sp>
      <p:sp>
        <p:nvSpPr>
          <p:cNvPr id="10" name="Substituent dată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F7944929-8150-46B3-87A1-872EDFE67ABF}" type="datetimeFigureOut">
              <a:rPr lang="en-US" smtClean="0"/>
              <a:pPr/>
              <a:t>3/15/2012</a:t>
            </a:fld>
            <a:endParaRPr lang="en-US"/>
          </a:p>
        </p:txBody>
      </p:sp>
      <p:sp>
        <p:nvSpPr>
          <p:cNvPr id="22" name="Substituent subsol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ubstituent număr diapozitiv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2F6ABFB2-7756-4424-B39E-7E0E8AEC1B3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35.gif"/><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gif"/><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4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3.gif"/><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4.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png"/></Relationships>
</file>

<file path=ppt/slides/_rels/slide5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5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93.gif"/><Relationship Id="rId2" Type="http://schemas.openxmlformats.org/officeDocument/2006/relationships/image" Target="../media/image92.gif"/><Relationship Id="rId1" Type="http://schemas.openxmlformats.org/officeDocument/2006/relationships/slideLayout" Target="../slideLayouts/slideLayout2.xml"/><Relationship Id="rId6" Type="http://schemas.openxmlformats.org/officeDocument/2006/relationships/image" Target="../media/image96.gif"/><Relationship Id="rId5" Type="http://schemas.openxmlformats.org/officeDocument/2006/relationships/image" Target="../media/image95.gif"/><Relationship Id="rId4" Type="http://schemas.openxmlformats.org/officeDocument/2006/relationships/image" Target="../media/image94.gi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97.gi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png"/><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67.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69.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xml"/><Relationship Id="rId5" Type="http://schemas.openxmlformats.org/officeDocument/2006/relationships/image" Target="../media/image109.png"/><Relationship Id="rId4" Type="http://schemas.openxmlformats.org/officeDocument/2006/relationships/image" Target="../media/image108.png"/></Relationships>
</file>

<file path=ppt/slides/_rels/slide71.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xml"/><Relationship Id="rId5" Type="http://schemas.openxmlformats.org/officeDocument/2006/relationships/image" Target="../media/image114.png"/><Relationship Id="rId4" Type="http://schemas.openxmlformats.org/officeDocument/2006/relationships/image" Target="../media/image113.png"/></Relationships>
</file>

<file path=ppt/slides/_rels/slide73.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2.xml"/><Relationship Id="rId4" Type="http://schemas.openxmlformats.org/officeDocument/2006/relationships/image" Target="../media/image120.png"/></Relationships>
</file>

<file path=ppt/slides/_rels/slide7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2.xml"/><Relationship Id="rId4" Type="http://schemas.openxmlformats.org/officeDocument/2006/relationships/image" Target="../media/image128.png"/></Relationships>
</file>

<file path=ppt/slides/_rels/slide82.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sz="3500" smtClean="0">
                <a:latin typeface="Arial" pitchFamily="34" charset="0"/>
                <a:cs typeface="Arial" pitchFamily="34" charset="0"/>
              </a:rPr>
              <a:t>Calcul tabelar</a:t>
            </a:r>
            <a:br>
              <a:rPr sz="3500" smtClean="0">
                <a:latin typeface="Arial" pitchFamily="34" charset="0"/>
                <a:cs typeface="Arial" pitchFamily="34" charset="0"/>
              </a:rPr>
            </a:br>
            <a:r>
              <a:rPr smtClean="0">
                <a:latin typeface="Arial" pitchFamily="34" charset="0"/>
                <a:cs typeface="Arial" pitchFamily="34" charset="0"/>
              </a:rPr>
              <a:t>MICROSOFT EXCEL 2007</a:t>
            </a:r>
            <a:endParaRPr lang="en-US" dirty="0">
              <a:latin typeface="Arial" pitchFamily="34" charset="0"/>
              <a:cs typeface="Arial" pitchFamily="34" charset="0"/>
            </a:endParaRPr>
          </a:p>
        </p:txBody>
      </p:sp>
      <p:sp>
        <p:nvSpPr>
          <p:cNvPr id="5" name="Subtitle 2"/>
          <p:cNvSpPr txBox="1">
            <a:spLocks/>
          </p:cNvSpPr>
          <p:nvPr/>
        </p:nvSpPr>
        <p:spPr>
          <a:xfrm>
            <a:off x="1524000" y="3276600"/>
            <a:ext cx="6400800" cy="1600200"/>
          </a:xfrm>
          <a:prstGeom prst="rect">
            <a:avLst/>
          </a:prstGeom>
        </p:spPr>
        <p:txBody>
          <a:bodyPr>
            <a:normAutofit/>
          </a:bodyPr>
          <a:lstStyle/>
          <a:p>
            <a:pPr marL="0" marR="0" lvl="0" indent="0" algn="ctr" defTabSz="914400" rtl="0" eaLnBrk="1" fontAlgn="auto" latinLnBrk="0" hangingPunct="1">
              <a:lnSpc>
                <a:spcPct val="100000"/>
              </a:lnSpc>
              <a:spcBef>
                <a:spcPts val="580"/>
              </a:spcBef>
              <a:spcAft>
                <a:spcPts val="0"/>
              </a:spcAft>
              <a:buClr>
                <a:schemeClr val="accent1"/>
              </a:buClr>
              <a:buSzPct val="85000"/>
              <a:buFont typeface="Wingdings 2"/>
              <a:buNone/>
              <a:tabLst/>
              <a:defRPr/>
            </a:pPr>
            <a:endParaRPr kumimoji="0" lang="en-US" sz="2600" b="0" i="0" u="none" strike="noStrike" kern="1200" cap="none" spc="0" normalizeH="0" baseline="0" noProof="0" dirty="0">
              <a:ln>
                <a:noFill/>
              </a:ln>
              <a:solidFill>
                <a:schemeClr val="tx2"/>
              </a:solidFill>
              <a:effectLst/>
              <a:uLnTx/>
              <a:uFillTx/>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609600" y="1524000"/>
          <a:ext cx="7848600" cy="4281732"/>
        </p:xfrm>
        <a:graphic>
          <a:graphicData uri="http://schemas.openxmlformats.org/drawingml/2006/table">
            <a:tbl>
              <a:tblPr/>
              <a:tblGrid>
                <a:gridCol w="826168"/>
                <a:gridCol w="7022432"/>
              </a:tblGrid>
              <a:tr h="716892">
                <a:tc>
                  <a:txBody>
                    <a:bodyPr/>
                    <a:lstStyle/>
                    <a:p>
                      <a:r>
                        <a:rPr lang="fr-FR" sz="1400">
                          <a:latin typeface="Arial" pitchFamily="34" charset="0"/>
                          <a:cs typeface="Arial" pitchFamily="34" charset="0"/>
                        </a:rPr>
                        <a:t>DIF (Format schimb de date)</a:t>
                      </a:r>
                    </a:p>
                  </a:txBody>
                  <a:tcPr marL="4844" marR="4844" marT="2422" marB="2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r>
                        <a:rPr lang="vi-VN" sz="1400" dirty="0">
                          <a:latin typeface="Arial" pitchFamily="34" charset="0"/>
                          <a:cs typeface="Arial" pitchFamily="34" charset="0"/>
                        </a:rPr>
                        <a:t>Acest format (.dif) salvează numai textul, valorile și formulele foii de lucru active. </a:t>
                      </a:r>
                    </a:p>
                    <a:p>
                      <a:r>
                        <a:rPr lang="vi-VN" sz="1400" dirty="0" smtClean="0">
                          <a:latin typeface="Arial" pitchFamily="34" charset="0"/>
                          <a:cs typeface="Arial" pitchFamily="34" charset="0"/>
                        </a:rPr>
                        <a:t>Dacă opțiunile foii de lucru sunt setate să afișeze rezultatele formulelor în celule, se salvează în fișierul de conversie numai rezultatele formulelor. Pentru a salva formulele, afișați formulele în foaia de lucru înainte de a salva fișierul. </a:t>
                      </a:r>
                    </a:p>
                    <a:p>
                      <a:r>
                        <a:rPr lang="vi-VN" sz="1400" dirty="0" smtClean="0">
                          <a:latin typeface="Arial" pitchFamily="34" charset="0"/>
                          <a:cs typeface="Arial" pitchFamily="34" charset="0"/>
                        </a:rPr>
                        <a:t>Cum se afișează formulele în celulele foii de lucru</a:t>
                      </a:r>
                    </a:p>
                    <a:p>
                      <a:pPr>
                        <a:buFont typeface="+mj-lt"/>
                        <a:buAutoNum type="arabicPeriod"/>
                      </a:pPr>
                      <a:r>
                        <a:rPr lang="vi-VN" sz="1400" dirty="0" smtClean="0">
                          <a:latin typeface="Arial" pitchFamily="34" charset="0"/>
                          <a:cs typeface="Arial" pitchFamily="34" charset="0"/>
                        </a:rPr>
                        <a:t>Faceți </a:t>
                      </a:r>
                      <a:r>
                        <a:rPr lang="vi-VN" sz="1400" dirty="0">
                          <a:latin typeface="Arial" pitchFamily="34" charset="0"/>
                          <a:cs typeface="Arial" pitchFamily="34" charset="0"/>
                        </a:rPr>
                        <a:t>clic pe </a:t>
                      </a:r>
                      <a:r>
                        <a:rPr lang="vi-VN" sz="1400" b="1" dirty="0">
                          <a:latin typeface="Arial" pitchFamily="34" charset="0"/>
                          <a:cs typeface="Arial" pitchFamily="34" charset="0"/>
                        </a:rPr>
                        <a:t>butonul Microsoft Office</a:t>
                      </a:r>
                      <a:r>
                        <a:rPr lang="vi-VN" sz="1400" dirty="0">
                          <a:latin typeface="Arial" pitchFamily="34" charset="0"/>
                          <a:cs typeface="Arial" pitchFamily="34" charset="0"/>
                        </a:rPr>
                        <a:t> , apoi pe </a:t>
                      </a:r>
                      <a:r>
                        <a:rPr lang="vi-VN" sz="1400" b="1" dirty="0">
                          <a:latin typeface="Arial" pitchFamily="34" charset="0"/>
                          <a:cs typeface="Arial" pitchFamily="34" charset="0"/>
                        </a:rPr>
                        <a:t>Opțiuni Excel</a:t>
                      </a:r>
                      <a:r>
                        <a:rPr lang="vi-VN" sz="1400" dirty="0">
                          <a:latin typeface="Arial" pitchFamily="34" charset="0"/>
                          <a:cs typeface="Arial" pitchFamily="34" charset="0"/>
                        </a:rPr>
                        <a:t>.</a:t>
                      </a:r>
                    </a:p>
                    <a:p>
                      <a:pPr>
                        <a:buFont typeface="+mj-lt"/>
                        <a:buAutoNum type="arabicPeriod" startAt="2"/>
                      </a:pPr>
                      <a:r>
                        <a:rPr lang="vi-VN" sz="1400" dirty="0">
                          <a:latin typeface="Arial" pitchFamily="34" charset="0"/>
                          <a:cs typeface="Arial" pitchFamily="34" charset="0"/>
                        </a:rPr>
                        <a:t>Faceți clic pe </a:t>
                      </a:r>
                      <a:r>
                        <a:rPr lang="vi-VN" sz="1400" b="1" dirty="0">
                          <a:latin typeface="Arial" pitchFamily="34" charset="0"/>
                          <a:cs typeface="Arial" pitchFamily="34" charset="0"/>
                        </a:rPr>
                        <a:t>Complex</a:t>
                      </a:r>
                      <a:r>
                        <a:rPr lang="vi-VN" sz="1400" dirty="0">
                          <a:latin typeface="Arial" pitchFamily="34" charset="0"/>
                          <a:cs typeface="Arial" pitchFamily="34" charset="0"/>
                        </a:rPr>
                        <a:t>, apoi, sub </a:t>
                      </a:r>
                      <a:r>
                        <a:rPr lang="vi-VN" sz="1400" b="1" dirty="0">
                          <a:latin typeface="Arial" pitchFamily="34" charset="0"/>
                          <a:cs typeface="Arial" pitchFamily="34" charset="0"/>
                        </a:rPr>
                        <a:t>Afișare opțiuni pentru această foaie de lucru</a:t>
                      </a:r>
                      <a:r>
                        <a:rPr lang="vi-VN" sz="1400" dirty="0">
                          <a:latin typeface="Arial" pitchFamily="34" charset="0"/>
                          <a:cs typeface="Arial" pitchFamily="34" charset="0"/>
                        </a:rPr>
                        <a:t>, bifați caseta de selectare </a:t>
                      </a:r>
                      <a:r>
                        <a:rPr lang="vi-VN" sz="1400" b="1" dirty="0">
                          <a:latin typeface="Arial" pitchFamily="34" charset="0"/>
                          <a:cs typeface="Arial" pitchFamily="34" charset="0"/>
                        </a:rPr>
                        <a:t>Afișare formule în celule în loc de rezultatele lor calculate</a:t>
                      </a:r>
                      <a:r>
                        <a:rPr lang="vi-VN" sz="1400" dirty="0" smtClean="0">
                          <a:latin typeface="Arial" pitchFamily="34" charset="0"/>
                          <a:cs typeface="Arial" pitchFamily="34" charset="0"/>
                        </a:rPr>
                        <a:t>.</a:t>
                      </a:r>
                      <a:endParaRPr lang="vi-VN" sz="1400" dirty="0">
                        <a:latin typeface="Arial" pitchFamily="34" charset="0"/>
                        <a:cs typeface="Arial" pitchFamily="34" charset="0"/>
                      </a:endParaRPr>
                    </a:p>
                  </a:txBody>
                  <a:tcPr marL="4844" marR="4844" marT="2422" marB="2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671268">
                <a:tc>
                  <a:txBody>
                    <a:bodyPr/>
                    <a:lstStyle/>
                    <a:p>
                      <a:r>
                        <a:rPr lang="vi-VN" sz="1400">
                          <a:latin typeface="Arial" pitchFamily="34" charset="0"/>
                          <a:cs typeface="Arial" pitchFamily="34" charset="0"/>
                        </a:rPr>
                        <a:t>SYLK (Legătură simbolică)</a:t>
                      </a:r>
                    </a:p>
                  </a:txBody>
                  <a:tcPr marL="4844" marR="4844" marT="2422" marB="2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r>
                        <a:rPr lang="vi-VN" sz="1400" dirty="0">
                          <a:latin typeface="Arial" pitchFamily="34" charset="0"/>
                          <a:cs typeface="Arial" pitchFamily="34" charset="0"/>
                        </a:rPr>
                        <a:t>Acest format (.slk) salvează numai valorile și formulele din foaia activă, precum și formatele de limitare a celulei. </a:t>
                      </a:r>
                    </a:p>
                    <a:p>
                      <a:r>
                        <a:rPr lang="vi-VN" sz="1400" dirty="0">
                          <a:latin typeface="Arial" pitchFamily="34" charset="0"/>
                          <a:cs typeface="Arial" pitchFamily="34" charset="0"/>
                        </a:rPr>
                        <a:t>Se salvează până la 255 de caractere per celulă.</a:t>
                      </a:r>
                    </a:p>
                    <a:p>
                      <a:r>
                        <a:rPr lang="vi-VN" sz="1400" b="1" dirty="0">
                          <a:latin typeface="Arial" pitchFamily="34" charset="0"/>
                          <a:cs typeface="Arial" pitchFamily="34" charset="0"/>
                        </a:rPr>
                        <a:t> Notă </a:t>
                      </a:r>
                      <a:r>
                        <a:rPr lang="vi-VN" sz="1400" dirty="0">
                          <a:latin typeface="Arial" pitchFamily="34" charset="0"/>
                          <a:cs typeface="Arial" pitchFamily="34" charset="0"/>
                        </a:rPr>
                        <a:t>  Se poate utiliza acest format pentru a salva fișiere registru de lucru pentru a fi utilizate în Microsoft Multiplan. Excel nu include convertori de format de fișier pentru conversia fișierelor registru de lucru direct în format Multiplan.</a:t>
                      </a:r>
                    </a:p>
                  </a:txBody>
                  <a:tcPr marL="4844" marR="4844" marT="2422" marB="2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280944">
                <a:tc>
                  <a:txBody>
                    <a:bodyPr/>
                    <a:lstStyle/>
                    <a:p>
                      <a:r>
                        <a:rPr lang="vi-VN" sz="1400" dirty="0">
                          <a:latin typeface="Arial" pitchFamily="34" charset="0"/>
                          <a:cs typeface="Arial" pitchFamily="34" charset="0"/>
                        </a:rPr>
                        <a:t>Pagină Web și Pagină Web într-un singur fișier</a:t>
                      </a:r>
                    </a:p>
                  </a:txBody>
                  <a:tcPr marL="4844" marR="4844" marT="2422" marB="2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r>
                        <a:rPr lang="vi-VN" sz="1400" dirty="0">
                          <a:latin typeface="Arial" pitchFamily="34" charset="0"/>
                          <a:cs typeface="Arial" pitchFamily="34" charset="0"/>
                        </a:rPr>
                        <a:t>Aceste formate de fișiere de pagini Web (.htm, .html) și formate de fișiere pagină Web într-un singur fișier (.mht, .mhtml), pot fi utilizate pentru exportul datelor Excel. </a:t>
                      </a:r>
                    </a:p>
                    <a:p>
                      <a:r>
                        <a:rPr lang="vi-VN" sz="1400" dirty="0">
                          <a:latin typeface="Arial" pitchFamily="34" charset="0"/>
                          <a:cs typeface="Arial" pitchFamily="34" charset="0"/>
                        </a:rPr>
                        <a:t>Pentru acest format nu sunt acceptate proiectele Visual Basic for Application.</a:t>
                      </a:r>
                    </a:p>
                    <a:p>
                      <a:r>
                        <a:rPr lang="vi-VN" sz="1400" dirty="0">
                          <a:latin typeface="Arial" pitchFamily="34" charset="0"/>
                          <a:cs typeface="Arial" pitchFamily="34" charset="0"/>
                        </a:rPr>
                        <a:t>Caracteristicile noi Excel 2007 nu sunt acceptate pentru acest format de fișier.</a:t>
                      </a:r>
                    </a:p>
                    <a:p>
                      <a:r>
                        <a:rPr lang="vi-VN" sz="1400" dirty="0">
                          <a:latin typeface="Arial" pitchFamily="34" charset="0"/>
                          <a:cs typeface="Arial" pitchFamily="34" charset="0"/>
                        </a:rPr>
                        <a:t>Rapoartele PivotTable și PivotChart pot fi exportate în acest format, dar este posibil să fie pierdute atunci când deschideți un fișier în acest format de fișier din nou în Excel.</a:t>
                      </a:r>
                    </a:p>
                  </a:txBody>
                  <a:tcPr marL="4844" marR="4844" marT="2422" marB="2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7772400" cy="304800"/>
          </a:xfrm>
        </p:spPr>
        <p:txBody>
          <a:bodyPr>
            <a:noAutofit/>
          </a:bodyPr>
          <a:lstStyle/>
          <a:p>
            <a:r>
              <a:rPr lang="ro-RO" sz="1400" b="1" i="1" dirty="0" smtClean="0">
                <a:solidFill>
                  <a:srgbClr val="FF0000"/>
                </a:solidFill>
                <a:latin typeface="Arial" pitchFamily="34" charset="0"/>
                <a:cs typeface="Arial" pitchFamily="34" charset="0"/>
              </a:rPr>
              <a:t>Elementele aplicaţiei</a:t>
            </a:r>
            <a:endParaRPr lang="en-US" sz="1400" b="1" i="1" dirty="0">
              <a:solidFill>
                <a:srgbClr val="FF0000"/>
              </a:solidFill>
              <a:latin typeface="Arial" pitchFamily="34" charset="0"/>
              <a:cs typeface="Arial" pitchFamily="34" charset="0"/>
            </a:endParaRPr>
          </a:p>
        </p:txBody>
      </p:sp>
      <p:grpSp>
        <p:nvGrpSpPr>
          <p:cNvPr id="12" name="Group 11"/>
          <p:cNvGrpSpPr/>
          <p:nvPr/>
        </p:nvGrpSpPr>
        <p:grpSpPr>
          <a:xfrm>
            <a:off x="5562600" y="1066800"/>
            <a:ext cx="3276600" cy="4419600"/>
            <a:chOff x="5715000" y="304800"/>
            <a:chExt cx="3048000" cy="4114800"/>
          </a:xfrm>
        </p:grpSpPr>
        <p:sp useBgFill="1">
          <p:nvSpPr>
            <p:cNvPr id="7" name="Rounded Rectangle 6"/>
            <p:cNvSpPr/>
            <p:nvPr/>
          </p:nvSpPr>
          <p:spPr>
            <a:xfrm>
              <a:off x="5715000" y="304800"/>
              <a:ext cx="3048000" cy="4114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715001" y="396240"/>
              <a:ext cx="3002508" cy="3696503"/>
            </a:xfrm>
            <a:prstGeom prst="rect">
              <a:avLst/>
            </a:prstGeom>
            <a:noFill/>
          </p:spPr>
          <p:txBody>
            <a:bodyPr wrap="square" rtlCol="0">
              <a:spAutoFit/>
            </a:bodyPr>
            <a:lstStyle/>
            <a:p>
              <a:pPr algn="just"/>
              <a:endParaRPr lang="en-US" sz="1400" dirty="0" smtClean="0">
                <a:solidFill>
                  <a:schemeClr val="accent1">
                    <a:lumMod val="75000"/>
                  </a:schemeClr>
                </a:solidFill>
                <a:latin typeface="Arial" pitchFamily="34" charset="0"/>
                <a:cs typeface="Arial" pitchFamily="34" charset="0"/>
              </a:endParaRPr>
            </a:p>
            <a:p>
              <a:pPr algn="just"/>
              <a:r>
                <a:rPr lang="en-US" sz="1400" dirty="0" smtClean="0">
                  <a:solidFill>
                    <a:schemeClr val="accent1">
                      <a:lumMod val="75000"/>
                    </a:schemeClr>
                  </a:solidFill>
                  <a:latin typeface="Arial" pitchFamily="34" charset="0"/>
                  <a:cs typeface="Arial" pitchFamily="34" charset="0"/>
                </a:rPr>
                <a:t>Microsoft Office Excel 2007 are un </a:t>
              </a:r>
              <a:r>
                <a:rPr lang="en-US" sz="1400" dirty="0" err="1" smtClean="0">
                  <a:solidFill>
                    <a:schemeClr val="accent1">
                      <a:lumMod val="75000"/>
                    </a:schemeClr>
                  </a:solidFill>
                  <a:latin typeface="Arial" pitchFamily="34" charset="0"/>
                  <a:cs typeface="Arial" pitchFamily="34" charset="0"/>
                </a:rPr>
                <a:t>singur</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centru</a:t>
              </a:r>
              <a:r>
                <a:rPr lang="en-US" sz="1400" dirty="0" smtClean="0">
                  <a:solidFill>
                    <a:schemeClr val="accent1">
                      <a:lumMod val="75000"/>
                    </a:schemeClr>
                  </a:solidFill>
                  <a:latin typeface="Arial" pitchFamily="34" charset="0"/>
                  <a:cs typeface="Arial" pitchFamily="34" charset="0"/>
                </a:rPr>
                <a:t> de control </a:t>
              </a:r>
              <a:r>
                <a:rPr lang="en-US" sz="1400" dirty="0" err="1" smtClean="0">
                  <a:solidFill>
                    <a:schemeClr val="accent1">
                      <a:lumMod val="75000"/>
                    </a:schemeClr>
                  </a:solidFill>
                  <a:latin typeface="Arial" pitchFamily="34" charset="0"/>
                  <a:cs typeface="Arial" pitchFamily="34" charset="0"/>
                </a:rPr>
                <a:t>în</a:t>
              </a:r>
              <a:r>
                <a:rPr lang="en-US" sz="1400" dirty="0" smtClean="0">
                  <a:solidFill>
                    <a:schemeClr val="accent1">
                      <a:lumMod val="75000"/>
                    </a:schemeClr>
                  </a:solidFill>
                  <a:latin typeface="Arial" pitchFamily="34" charset="0"/>
                  <a:cs typeface="Arial" pitchFamily="34" charset="0"/>
                </a:rPr>
                <a:t> care </a:t>
              </a:r>
              <a:r>
                <a:rPr lang="en-US" sz="1400" dirty="0" err="1" smtClean="0">
                  <a:solidFill>
                    <a:schemeClr val="accent1">
                      <a:lumMod val="75000"/>
                    </a:schemeClr>
                  </a:solidFill>
                  <a:latin typeface="Arial" pitchFamily="34" charset="0"/>
                  <a:cs typeface="Arial" pitchFamily="34" charset="0"/>
                </a:rPr>
                <a:t>sunt</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adunate</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toate</a:t>
              </a:r>
              <a:r>
                <a:rPr lang="ro-RO"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elementele</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esentiale</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numit</a:t>
              </a:r>
              <a:r>
                <a:rPr lang="en-US" sz="1400" dirty="0" smtClean="0">
                  <a:solidFill>
                    <a:schemeClr val="accent1">
                      <a:lumMod val="75000"/>
                    </a:schemeClr>
                  </a:solidFill>
                  <a:latin typeface="Arial" pitchFamily="34" charset="0"/>
                  <a:cs typeface="Arial" pitchFamily="34" charset="0"/>
                </a:rPr>
                <a:t> </a:t>
              </a:r>
              <a:r>
                <a:rPr lang="en-US" sz="1400" b="1" dirty="0" err="1" smtClean="0">
                  <a:solidFill>
                    <a:schemeClr val="accent1">
                      <a:lumMod val="75000"/>
                    </a:schemeClr>
                  </a:solidFill>
                  <a:latin typeface="Arial" pitchFamily="34" charset="0"/>
                  <a:cs typeface="Arial" pitchFamily="34" charset="0"/>
                </a:rPr>
                <a:t>Panglica</a:t>
              </a:r>
              <a:r>
                <a:rPr lang="ro-RO" sz="1400" dirty="0" smtClean="0">
                  <a:solidFill>
                    <a:schemeClr val="accent1">
                      <a:lumMod val="75000"/>
                    </a:schemeClr>
                  </a:solidFill>
                  <a:latin typeface="Arial" pitchFamily="34" charset="0"/>
                  <a:cs typeface="Arial" pitchFamily="34" charset="0"/>
                </a:rPr>
                <a:t> (</a:t>
              </a:r>
              <a:r>
                <a:rPr lang="ro-RO" sz="1400" dirty="0" err="1" smtClean="0">
                  <a:solidFill>
                    <a:schemeClr val="accent1">
                      <a:lumMod val="75000"/>
                    </a:schemeClr>
                  </a:solidFill>
                  <a:latin typeface="Arial" pitchFamily="34" charset="0"/>
                  <a:cs typeface="Arial" pitchFamily="34" charset="0"/>
                </a:rPr>
                <a:t>Ribon</a:t>
              </a:r>
              <a:r>
                <a:rPr lang="ro-RO" sz="1400" dirty="0" smtClean="0">
                  <a:solidFill>
                    <a:schemeClr val="accent1">
                      <a:lumMod val="75000"/>
                    </a:schemeClr>
                  </a:solidFill>
                  <a:latin typeface="Arial" pitchFamily="34" charset="0"/>
                  <a:cs typeface="Arial" pitchFamily="34" charset="0"/>
                </a:rPr>
                <a:t>) - 1</a:t>
              </a:r>
              <a:r>
                <a:rPr lang="en-US" sz="1400" dirty="0" smtClean="0">
                  <a:solidFill>
                    <a:schemeClr val="accent1">
                      <a:lumMod val="75000"/>
                    </a:schemeClr>
                  </a:solidFill>
                  <a:latin typeface="Arial" pitchFamily="34" charset="0"/>
                  <a:cs typeface="Arial" pitchFamily="34" charset="0"/>
                </a:rPr>
                <a:t>.</a:t>
              </a:r>
              <a:endParaRPr lang="ro-RO" sz="1400" dirty="0" smtClean="0">
                <a:solidFill>
                  <a:schemeClr val="accent1">
                    <a:lumMod val="75000"/>
                  </a:schemeClr>
                </a:solidFill>
                <a:latin typeface="Arial" pitchFamily="34" charset="0"/>
                <a:cs typeface="Arial" pitchFamily="34" charset="0"/>
              </a:endParaRPr>
            </a:p>
            <a:p>
              <a:pPr algn="just"/>
              <a:r>
                <a:rPr lang="vi-VN" sz="1400" dirty="0" smtClean="0">
                  <a:solidFill>
                    <a:schemeClr val="accent1">
                      <a:lumMod val="75000"/>
                    </a:schemeClr>
                  </a:solidFill>
                  <a:latin typeface="Arial" pitchFamily="34" charset="0"/>
                  <a:cs typeface="Arial" pitchFamily="34" charset="0"/>
                </a:rPr>
                <a:t>Cele trei părți ale Panglicii sunt filele, grupurile și comenzile</a:t>
              </a:r>
              <a:r>
                <a:rPr lang="ro-RO" sz="1400" dirty="0" smtClean="0">
                  <a:solidFill>
                    <a:schemeClr val="accent1">
                      <a:lumMod val="75000"/>
                    </a:schemeClr>
                  </a:solidFill>
                  <a:latin typeface="Arial" pitchFamily="34" charset="0"/>
                  <a:cs typeface="Arial" pitchFamily="34" charset="0"/>
                </a:rPr>
                <a:t> - 2</a:t>
              </a:r>
              <a:r>
                <a:rPr lang="vi-VN" sz="1400" dirty="0" smtClean="0">
                  <a:solidFill>
                    <a:schemeClr val="accent1">
                      <a:lumMod val="75000"/>
                    </a:schemeClr>
                  </a:solidFill>
                  <a:latin typeface="Arial" pitchFamily="34" charset="0"/>
                  <a:cs typeface="Arial" pitchFamily="34" charset="0"/>
                </a:rPr>
                <a:t>.</a:t>
              </a:r>
            </a:p>
            <a:p>
              <a:pPr algn="just"/>
              <a:r>
                <a:rPr lang="vi-VN" sz="1400" dirty="0" smtClean="0">
                  <a:solidFill>
                    <a:schemeClr val="accent1">
                      <a:lumMod val="75000"/>
                    </a:schemeClr>
                  </a:solidFill>
                  <a:latin typeface="Arial" pitchFamily="34" charset="0"/>
                  <a:cs typeface="Arial" pitchFamily="34" charset="0"/>
                </a:rPr>
                <a:t>Iată cele trei componente de bază ale Panglicii:</a:t>
              </a:r>
            </a:p>
            <a:p>
              <a:pPr algn="just"/>
              <a:r>
                <a:rPr lang="ro-RO" sz="1400" dirty="0" smtClean="0">
                  <a:solidFill>
                    <a:schemeClr val="accent1">
                      <a:lumMod val="75000"/>
                    </a:schemeClr>
                  </a:solidFill>
                  <a:latin typeface="Arial" pitchFamily="34" charset="0"/>
                  <a:cs typeface="Arial" pitchFamily="34" charset="0"/>
                </a:rPr>
                <a:t>a</a:t>
              </a:r>
              <a:r>
                <a:rPr lang="vi-VN" sz="1400" dirty="0" smtClean="0">
                  <a:solidFill>
                    <a:schemeClr val="accent1">
                      <a:lumMod val="75000"/>
                    </a:schemeClr>
                  </a:solidFill>
                  <a:latin typeface="Arial" pitchFamily="34" charset="0"/>
                  <a:cs typeface="Arial" pitchFamily="34" charset="0"/>
                </a:rPr>
                <a:t>. </a:t>
              </a:r>
              <a:r>
                <a:rPr lang="vi-VN" sz="1400" b="1" dirty="0" smtClean="0">
                  <a:solidFill>
                    <a:schemeClr val="accent1">
                      <a:lumMod val="75000"/>
                    </a:schemeClr>
                  </a:solidFill>
                  <a:latin typeface="Arial" pitchFamily="34" charset="0"/>
                  <a:cs typeface="Arial" pitchFamily="34" charset="0"/>
                </a:rPr>
                <a:t>File</a:t>
              </a:r>
              <a:r>
                <a:rPr lang="en-US" sz="1400" b="1" dirty="0" smtClean="0">
                  <a:solidFill>
                    <a:schemeClr val="accent1">
                      <a:lumMod val="75000"/>
                    </a:schemeClr>
                  </a:solidFill>
                  <a:latin typeface="Arial" pitchFamily="34" charset="0"/>
                  <a:cs typeface="Arial" pitchFamily="34" charset="0"/>
                </a:rPr>
                <a:t> </a:t>
              </a:r>
              <a:r>
                <a:rPr lang="ro-RO" sz="1400" dirty="0" smtClean="0">
                  <a:solidFill>
                    <a:schemeClr val="accent1">
                      <a:lumMod val="75000"/>
                    </a:schemeClr>
                  </a:solidFill>
                  <a:latin typeface="Arial" pitchFamily="34" charset="0"/>
                  <a:cs typeface="Arial" pitchFamily="34" charset="0"/>
                </a:rPr>
                <a:t>-</a:t>
              </a:r>
              <a:r>
                <a:rPr lang="vi-VN" sz="1400" dirty="0" smtClean="0">
                  <a:solidFill>
                    <a:schemeClr val="accent1">
                      <a:lumMod val="75000"/>
                    </a:schemeClr>
                  </a:solidFill>
                  <a:latin typeface="Arial" pitchFamily="34" charset="0"/>
                  <a:cs typeface="Arial" pitchFamily="34" charset="0"/>
                </a:rPr>
                <a:t> </a:t>
              </a:r>
              <a:r>
                <a:rPr lang="ro-RO" sz="1400" dirty="0" smtClean="0">
                  <a:solidFill>
                    <a:schemeClr val="accent1">
                      <a:lumMod val="75000"/>
                    </a:schemeClr>
                  </a:solidFill>
                  <a:latin typeface="Arial" pitchFamily="34" charset="0"/>
                  <a:cs typeface="Arial" pitchFamily="34" charset="0"/>
                </a:rPr>
                <a:t>e</a:t>
              </a:r>
              <a:r>
                <a:rPr lang="vi-VN" sz="1400" dirty="0" smtClean="0">
                  <a:solidFill>
                    <a:schemeClr val="accent1">
                      <a:lumMod val="75000"/>
                    </a:schemeClr>
                  </a:solidFill>
                  <a:latin typeface="Arial" pitchFamily="34" charset="0"/>
                  <a:cs typeface="Arial" pitchFamily="34" charset="0"/>
                </a:rPr>
                <a:t>xistă </a:t>
              </a:r>
              <a:r>
                <a:rPr lang="ro-RO" sz="1400" dirty="0" smtClean="0">
                  <a:solidFill>
                    <a:schemeClr val="accent1">
                      <a:lumMod val="75000"/>
                    </a:schemeClr>
                  </a:solidFill>
                  <a:latin typeface="Arial" pitchFamily="34" charset="0"/>
                  <a:cs typeface="Arial" pitchFamily="34" charset="0"/>
                </a:rPr>
                <a:t>ş</a:t>
              </a:r>
              <a:r>
                <a:rPr lang="vi-VN" sz="1400" dirty="0" smtClean="0">
                  <a:solidFill>
                    <a:schemeClr val="accent1">
                      <a:lumMod val="75000"/>
                    </a:schemeClr>
                  </a:solidFill>
                  <a:latin typeface="Arial" pitchFamily="34" charset="0"/>
                  <a:cs typeface="Arial" pitchFamily="34" charset="0"/>
                </a:rPr>
                <a:t>apte file în partea de sus. Fiecare reprezintă activită</a:t>
              </a:r>
              <a:r>
                <a:rPr lang="ro-RO" sz="1400" dirty="0" smtClean="0">
                  <a:solidFill>
                    <a:schemeClr val="accent1">
                      <a:lumMod val="75000"/>
                    </a:schemeClr>
                  </a:solidFill>
                  <a:latin typeface="Arial" pitchFamily="34" charset="0"/>
                  <a:cs typeface="Arial" pitchFamily="34" charset="0"/>
                </a:rPr>
                <a:t>ţ</a:t>
              </a:r>
              <a:r>
                <a:rPr lang="vi-VN" sz="1400" dirty="0" smtClean="0">
                  <a:solidFill>
                    <a:schemeClr val="accent1">
                      <a:lumMod val="75000"/>
                    </a:schemeClr>
                  </a:solidFill>
                  <a:latin typeface="Arial" pitchFamily="34" charset="0"/>
                  <a:cs typeface="Arial" pitchFamily="34" charset="0"/>
                </a:rPr>
                <a:t>i esen</a:t>
              </a:r>
              <a:r>
                <a:rPr lang="ro-RO" sz="1400" dirty="0" smtClean="0">
                  <a:solidFill>
                    <a:schemeClr val="accent1">
                      <a:lumMod val="75000"/>
                    </a:schemeClr>
                  </a:solidFill>
                  <a:latin typeface="Arial" pitchFamily="34" charset="0"/>
                  <a:cs typeface="Arial" pitchFamily="34" charset="0"/>
                </a:rPr>
                <a:t>ţ</a:t>
              </a:r>
              <a:r>
                <a:rPr lang="vi-VN" sz="1400" dirty="0" smtClean="0">
                  <a:solidFill>
                    <a:schemeClr val="accent1">
                      <a:lumMod val="75000"/>
                    </a:schemeClr>
                  </a:solidFill>
                  <a:latin typeface="Arial" pitchFamily="34" charset="0"/>
                  <a:cs typeface="Arial" pitchFamily="34" charset="0"/>
                </a:rPr>
                <a:t>iale din Excel.</a:t>
              </a:r>
            </a:p>
            <a:p>
              <a:pPr algn="just"/>
              <a:r>
                <a:rPr lang="ro-RO" sz="1400" dirty="0" smtClean="0">
                  <a:solidFill>
                    <a:schemeClr val="accent1">
                      <a:lumMod val="75000"/>
                    </a:schemeClr>
                  </a:solidFill>
                  <a:latin typeface="Arial" pitchFamily="34" charset="0"/>
                  <a:cs typeface="Arial" pitchFamily="34" charset="0"/>
                </a:rPr>
                <a:t>b</a:t>
              </a:r>
              <a:r>
                <a:rPr lang="vi-VN" sz="1400" dirty="0" smtClean="0">
                  <a:solidFill>
                    <a:schemeClr val="accent1">
                      <a:lumMod val="75000"/>
                    </a:schemeClr>
                  </a:solidFill>
                  <a:latin typeface="Arial" pitchFamily="34" charset="0"/>
                  <a:cs typeface="Arial" pitchFamily="34" charset="0"/>
                </a:rPr>
                <a:t>. </a:t>
              </a:r>
              <a:r>
                <a:rPr lang="vi-VN" sz="1400" b="1" dirty="0" smtClean="0">
                  <a:solidFill>
                    <a:schemeClr val="accent1">
                      <a:lumMod val="75000"/>
                    </a:schemeClr>
                  </a:solidFill>
                  <a:latin typeface="Arial" pitchFamily="34" charset="0"/>
                  <a:cs typeface="Arial" pitchFamily="34" charset="0"/>
                </a:rPr>
                <a:t>Grupuri</a:t>
              </a:r>
              <a:r>
                <a:rPr lang="en-US" sz="1400" b="1" dirty="0" smtClean="0">
                  <a:solidFill>
                    <a:schemeClr val="accent1">
                      <a:lumMod val="75000"/>
                    </a:schemeClr>
                  </a:solidFill>
                  <a:latin typeface="Arial" pitchFamily="34" charset="0"/>
                  <a:cs typeface="Arial" pitchFamily="34" charset="0"/>
                </a:rPr>
                <a:t> </a:t>
              </a:r>
              <a:r>
                <a:rPr lang="ro-RO" sz="1400" dirty="0" smtClean="0">
                  <a:solidFill>
                    <a:schemeClr val="accent1">
                      <a:lumMod val="75000"/>
                    </a:schemeClr>
                  </a:solidFill>
                  <a:latin typeface="Arial" pitchFamily="34" charset="0"/>
                  <a:cs typeface="Arial" pitchFamily="34" charset="0"/>
                </a:rPr>
                <a:t>-</a:t>
              </a:r>
              <a:r>
                <a:rPr lang="vi-VN" sz="1400" dirty="0" smtClean="0">
                  <a:solidFill>
                    <a:schemeClr val="accent1">
                      <a:lumMod val="75000"/>
                    </a:schemeClr>
                  </a:solidFill>
                  <a:latin typeface="Arial" pitchFamily="34" charset="0"/>
                  <a:cs typeface="Arial" pitchFamily="34" charset="0"/>
                </a:rPr>
                <a:t> Fiecare filă are grupuri care afișează împreună elemente corelate.</a:t>
              </a:r>
            </a:p>
            <a:p>
              <a:pPr algn="just"/>
              <a:r>
                <a:rPr lang="ro-RO" sz="1400" dirty="0" smtClean="0">
                  <a:solidFill>
                    <a:schemeClr val="accent1">
                      <a:lumMod val="75000"/>
                    </a:schemeClr>
                  </a:solidFill>
                  <a:latin typeface="Arial" pitchFamily="34" charset="0"/>
                  <a:cs typeface="Arial" pitchFamily="34" charset="0"/>
                </a:rPr>
                <a:t>c</a:t>
              </a:r>
              <a:r>
                <a:rPr lang="vi-VN" sz="1400" dirty="0" smtClean="0">
                  <a:solidFill>
                    <a:schemeClr val="accent1">
                      <a:lumMod val="75000"/>
                    </a:schemeClr>
                  </a:solidFill>
                  <a:latin typeface="Arial" pitchFamily="34" charset="0"/>
                  <a:cs typeface="Arial" pitchFamily="34" charset="0"/>
                </a:rPr>
                <a:t>. </a:t>
              </a:r>
              <a:r>
                <a:rPr lang="vi-VN" sz="1400" b="1" dirty="0" smtClean="0">
                  <a:solidFill>
                    <a:schemeClr val="accent1">
                      <a:lumMod val="75000"/>
                    </a:schemeClr>
                  </a:solidFill>
                  <a:latin typeface="Arial" pitchFamily="34" charset="0"/>
                  <a:cs typeface="Arial" pitchFamily="34" charset="0"/>
                </a:rPr>
                <a:t>Comenzi</a:t>
              </a:r>
              <a:r>
                <a:rPr lang="en-US" sz="1400" b="1" dirty="0" smtClean="0">
                  <a:solidFill>
                    <a:schemeClr val="accent1">
                      <a:lumMod val="75000"/>
                    </a:schemeClr>
                  </a:solidFill>
                  <a:latin typeface="Arial" pitchFamily="34" charset="0"/>
                  <a:cs typeface="Arial" pitchFamily="34" charset="0"/>
                </a:rPr>
                <a:t> </a:t>
              </a:r>
              <a:r>
                <a:rPr lang="ro-RO" sz="1400" dirty="0" smtClean="0">
                  <a:solidFill>
                    <a:schemeClr val="accent1">
                      <a:lumMod val="75000"/>
                    </a:schemeClr>
                  </a:solidFill>
                  <a:latin typeface="Arial" pitchFamily="34" charset="0"/>
                  <a:cs typeface="Arial" pitchFamily="34" charset="0"/>
                </a:rPr>
                <a:t>-</a:t>
              </a:r>
              <a:r>
                <a:rPr lang="vi-VN" sz="1400" dirty="0" smtClean="0">
                  <a:solidFill>
                    <a:schemeClr val="accent1">
                      <a:lumMod val="75000"/>
                    </a:schemeClr>
                  </a:solidFill>
                  <a:latin typeface="Arial" pitchFamily="34" charset="0"/>
                  <a:cs typeface="Arial" pitchFamily="34" charset="0"/>
                </a:rPr>
                <a:t> O comandă este un buton, o casetă de introducere a informa</a:t>
              </a:r>
              <a:r>
                <a:rPr lang="ro-RO" sz="1400" dirty="0" smtClean="0">
                  <a:solidFill>
                    <a:schemeClr val="accent1">
                      <a:lumMod val="75000"/>
                    </a:schemeClr>
                  </a:solidFill>
                  <a:latin typeface="Arial" pitchFamily="34" charset="0"/>
                  <a:cs typeface="Arial" pitchFamily="34" charset="0"/>
                </a:rPr>
                <a:t>ţ</a:t>
              </a:r>
              <a:r>
                <a:rPr lang="vi-VN" sz="1400" dirty="0" smtClean="0">
                  <a:solidFill>
                    <a:schemeClr val="accent1">
                      <a:lumMod val="75000"/>
                    </a:schemeClr>
                  </a:solidFill>
                  <a:latin typeface="Arial" pitchFamily="34" charset="0"/>
                  <a:cs typeface="Arial" pitchFamily="34" charset="0"/>
                </a:rPr>
                <a:t>ilor sau un</a:t>
              </a:r>
              <a:r>
                <a:rPr lang="ro-RO"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meniu</a:t>
              </a:r>
              <a:r>
                <a:rPr lang="en-US" sz="1400" dirty="0" smtClean="0">
                  <a:solidFill>
                    <a:schemeClr val="accent1">
                      <a:lumMod val="75000"/>
                    </a:schemeClr>
                  </a:solidFill>
                  <a:latin typeface="Arial" pitchFamily="34" charset="0"/>
                  <a:cs typeface="Arial" pitchFamily="34" charset="0"/>
                </a:rPr>
                <a:t>.</a:t>
              </a:r>
            </a:p>
          </p:txBody>
        </p:sp>
      </p:grpSp>
      <p:pic>
        <p:nvPicPr>
          <p:cNvPr id="92162" name="Picture 2" descr="Panglica cu comenzi corelate organizate pe grupuri"/>
          <p:cNvPicPr>
            <a:picLocks noChangeAspect="1" noChangeArrowheads="1"/>
          </p:cNvPicPr>
          <p:nvPr/>
        </p:nvPicPr>
        <p:blipFill>
          <a:blip r:embed="rId2" cstate="print"/>
          <a:srcRect/>
          <a:stretch>
            <a:fillRect/>
          </a:stretch>
        </p:blipFill>
        <p:spPr bwMode="auto">
          <a:xfrm>
            <a:off x="304800" y="1981200"/>
            <a:ext cx="5057775" cy="2550139"/>
          </a:xfrm>
          <a:prstGeom prst="rect">
            <a:avLst/>
          </a:prstGeom>
          <a:noFill/>
          <a:ln>
            <a:solidFill>
              <a:srgbClr val="0070C0"/>
            </a:solidFill>
          </a:ln>
        </p:spPr>
      </p:pic>
      <p:pic>
        <p:nvPicPr>
          <p:cNvPr id="92164" name="Picture 4" descr="Bară de instrumente Acces rapid"/>
          <p:cNvPicPr>
            <a:picLocks noChangeAspect="1" noChangeArrowheads="1"/>
          </p:cNvPicPr>
          <p:nvPr/>
        </p:nvPicPr>
        <p:blipFill>
          <a:blip r:embed="rId3" cstate="print"/>
          <a:srcRect/>
          <a:stretch>
            <a:fillRect/>
          </a:stretch>
        </p:blipFill>
        <p:spPr bwMode="auto">
          <a:xfrm>
            <a:off x="2209800" y="4648200"/>
            <a:ext cx="1981200" cy="1576732"/>
          </a:xfrm>
          <a:prstGeom prst="rect">
            <a:avLst/>
          </a:prstGeom>
          <a:noFill/>
          <a:ln>
            <a:solidFill>
              <a:srgbClr val="00B0F0"/>
            </a:solid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 name="Rounded Rectangle 3"/>
          <p:cNvSpPr/>
          <p:nvPr/>
        </p:nvSpPr>
        <p:spPr>
          <a:xfrm>
            <a:off x="228600" y="304800"/>
            <a:ext cx="8610600" cy="30479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81000" y="457200"/>
            <a:ext cx="8458200" cy="2677656"/>
          </a:xfrm>
          <a:prstGeom prst="rect">
            <a:avLst/>
          </a:prstGeom>
          <a:noFill/>
        </p:spPr>
        <p:txBody>
          <a:bodyPr wrap="square" rtlCol="0">
            <a:spAutoFit/>
          </a:bodyPr>
          <a:lstStyle/>
          <a:p>
            <a:pPr lvl="0" algn="just"/>
            <a:r>
              <a:rPr lang="en-US" sz="1400" b="1" dirty="0" smtClean="0">
                <a:latin typeface="Arial" pitchFamily="34" charset="0"/>
                <a:cs typeface="Arial" pitchFamily="34" charset="0"/>
              </a:rPr>
              <a:t>Home (</a:t>
            </a:r>
            <a:r>
              <a:rPr lang="en-US" sz="1400" b="1" dirty="0" err="1" smtClean="0">
                <a:latin typeface="Arial" pitchFamily="34" charset="0"/>
                <a:cs typeface="Arial" pitchFamily="34" charset="0"/>
              </a:rPr>
              <a:t>Pornire</a:t>
            </a:r>
            <a:r>
              <a:rPr lang="en-US" sz="1400" b="1" dirty="0" smtClean="0">
                <a:latin typeface="Arial" pitchFamily="34" charset="0"/>
                <a:cs typeface="Arial" pitchFamily="34" charset="0"/>
              </a:rPr>
              <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Utilizam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aceasta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cand</a:t>
            </a:r>
            <a:r>
              <a:rPr lang="en-US" sz="1400" dirty="0" smtClean="0">
                <a:latin typeface="Arial" pitchFamily="34" charset="0"/>
                <a:cs typeface="Arial" pitchFamily="34" charset="0"/>
              </a:rPr>
              <a:t> cream, </a:t>
            </a:r>
            <a:r>
              <a:rPr lang="en-US" sz="1400" dirty="0" err="1" smtClean="0">
                <a:latin typeface="Arial" pitchFamily="34" charset="0"/>
                <a:cs typeface="Arial" pitchFamily="34" charset="0"/>
              </a:rPr>
              <a:t>formatam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editam</a:t>
            </a:r>
            <a:r>
              <a:rPr lang="en-US" sz="1400" dirty="0" smtClean="0">
                <a:latin typeface="Arial" pitchFamily="34" charset="0"/>
                <a:cs typeface="Arial" pitchFamily="34" charset="0"/>
              </a:rPr>
              <a:t> o </a:t>
            </a:r>
            <a:r>
              <a:rPr lang="en-US" sz="1400" dirty="0" err="1" smtClean="0">
                <a:latin typeface="Arial" pitchFamily="34" charset="0"/>
                <a:cs typeface="Arial" pitchFamily="34" charset="0"/>
              </a:rPr>
              <a:t>foaie</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calcul</a:t>
            </a:r>
            <a:r>
              <a:rPr lang="en-US" sz="1400" dirty="0" smtClean="0">
                <a:latin typeface="Arial" pitchFamily="34" charset="0"/>
                <a:cs typeface="Arial" pitchFamily="34" charset="0"/>
              </a:rPr>
              <a:t>. </a:t>
            </a:r>
          </a:p>
          <a:p>
            <a:pPr lvl="0" algn="just"/>
            <a:r>
              <a:rPr lang="en-US" sz="1400" b="1" dirty="0" smtClean="0">
                <a:latin typeface="Arial" pitchFamily="34" charset="0"/>
                <a:cs typeface="Arial" pitchFamily="34" charset="0"/>
              </a:rPr>
              <a:t>Insert (</a:t>
            </a:r>
            <a:r>
              <a:rPr lang="en-US" sz="1400" b="1" dirty="0" err="1" smtClean="0">
                <a:latin typeface="Arial" pitchFamily="34" charset="0"/>
                <a:cs typeface="Arial" pitchFamily="34" charset="0"/>
              </a:rPr>
              <a:t>Inserare</a:t>
            </a:r>
            <a:r>
              <a:rPr lang="en-US" sz="1400" b="1" dirty="0" smtClean="0">
                <a:latin typeface="Arial" pitchFamily="34" charset="0"/>
                <a:cs typeface="Arial" pitchFamily="34" charset="0"/>
              </a:rPr>
              <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Utilizam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aceasta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cand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adaugam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elemente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particulare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diagrame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elemente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grafice</a:t>
            </a:r>
            <a:r>
              <a:rPr lang="en-US" sz="1400" dirty="0" smtClean="0">
                <a:latin typeface="Arial" pitchFamily="34" charset="0"/>
                <a:cs typeface="Arial" pitchFamily="34" charset="0"/>
              </a:rPr>
              <a:t>, PivotTables, hyperlinks, </a:t>
            </a:r>
            <a:r>
              <a:rPr lang="en-US" sz="1400" dirty="0" err="1" smtClean="0">
                <a:latin typeface="Arial" pitchFamily="34" charset="0"/>
                <a:cs typeface="Arial" pitchFamily="34" charset="0"/>
              </a:rPr>
              <a:t>antete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subsoluri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simboluri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intr</a:t>
            </a:r>
            <a:r>
              <a:rPr lang="en-US" sz="1400" dirty="0" smtClean="0">
                <a:latin typeface="Arial" pitchFamily="34" charset="0"/>
                <a:cs typeface="Arial" pitchFamily="34" charset="0"/>
              </a:rPr>
              <a:t>-o </a:t>
            </a:r>
            <a:r>
              <a:rPr lang="en-US" sz="1400" dirty="0" err="1" smtClean="0">
                <a:latin typeface="Arial" pitchFamily="34" charset="0"/>
                <a:cs typeface="Arial" pitchFamily="34" charset="0"/>
              </a:rPr>
              <a:t>foaie</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calcul</a:t>
            </a:r>
            <a:r>
              <a:rPr lang="en-US" sz="1400" dirty="0" smtClean="0">
                <a:latin typeface="Arial" pitchFamily="34" charset="0"/>
                <a:cs typeface="Arial" pitchFamily="34" charset="0"/>
              </a:rPr>
              <a:t>.</a:t>
            </a:r>
          </a:p>
          <a:p>
            <a:pPr lvl="0" algn="just"/>
            <a:r>
              <a:rPr lang="en-US" sz="1400" b="1" dirty="0" smtClean="0">
                <a:latin typeface="Arial" pitchFamily="34" charset="0"/>
                <a:cs typeface="Arial" pitchFamily="34" charset="0"/>
              </a:rPr>
              <a:t>Page Layout (Aspect </a:t>
            </a:r>
            <a:r>
              <a:rPr lang="en-US" sz="1400" b="1" dirty="0" err="1" smtClean="0">
                <a:latin typeface="Arial" pitchFamily="34" charset="0"/>
                <a:cs typeface="Arial" pitchFamily="34" charset="0"/>
              </a:rPr>
              <a:t>pagina</a:t>
            </a:r>
            <a:r>
              <a:rPr lang="en-US" sz="1400" b="1" dirty="0" smtClean="0">
                <a:latin typeface="Arial" pitchFamily="34" charset="0"/>
                <a:cs typeface="Arial" pitchFamily="34" charset="0"/>
              </a:rPr>
              <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Utilizam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aceasta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cand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pregatim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foaia</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calcul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imprimare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modificam</a:t>
            </a:r>
            <a:r>
              <a:rPr lang="en-US" sz="1400" dirty="0" smtClean="0">
                <a:latin typeface="Arial" pitchFamily="34" charset="0"/>
                <a:cs typeface="Arial" pitchFamily="34" charset="0"/>
              </a:rPr>
              <a:t> aspect  </a:t>
            </a:r>
            <a:r>
              <a:rPr lang="en-US" sz="1400" dirty="0" err="1" smtClean="0">
                <a:latin typeface="Arial" pitchFamily="34" charset="0"/>
                <a:cs typeface="Arial" pitchFamily="34" charset="0"/>
              </a:rPr>
              <a:t>foii</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calcul</a:t>
            </a:r>
            <a:r>
              <a:rPr lang="en-US" sz="1400" dirty="0" smtClean="0">
                <a:latin typeface="Arial" pitchFamily="34" charset="0"/>
                <a:cs typeface="Arial" pitchFamily="34" charset="0"/>
              </a:rPr>
              <a:t>. </a:t>
            </a:r>
          </a:p>
          <a:p>
            <a:pPr lvl="0" algn="just"/>
            <a:r>
              <a:rPr lang="en-US" sz="1400" b="1" dirty="0" smtClean="0">
                <a:latin typeface="Arial" pitchFamily="34" charset="0"/>
                <a:cs typeface="Arial" pitchFamily="34" charset="0"/>
              </a:rPr>
              <a:t>Formulas (</a:t>
            </a:r>
            <a:r>
              <a:rPr lang="en-US" sz="1400" b="1" dirty="0" err="1" smtClean="0">
                <a:latin typeface="Arial" pitchFamily="34" charset="0"/>
                <a:cs typeface="Arial" pitchFamily="34" charset="0"/>
              </a:rPr>
              <a:t>Formule</a:t>
            </a:r>
            <a:r>
              <a:rPr lang="en-US" sz="1400" b="1" dirty="0" smtClean="0">
                <a:latin typeface="Arial" pitchFamily="34" charset="0"/>
                <a:cs typeface="Arial" pitchFamily="34" charset="0"/>
              </a:rPr>
              <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Utilizam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aceasta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cand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adaugam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formule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functii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verificam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registru</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erori</a:t>
            </a:r>
            <a:r>
              <a:rPr lang="en-US" sz="1400" dirty="0" smtClean="0">
                <a:latin typeface="Arial" pitchFamily="34" charset="0"/>
                <a:cs typeface="Arial" pitchFamily="34" charset="0"/>
              </a:rPr>
              <a:t> </a:t>
            </a:r>
          </a:p>
          <a:p>
            <a:pPr lvl="0" algn="just"/>
            <a:r>
              <a:rPr lang="en-US" sz="1400" b="1" dirty="0" smtClean="0">
                <a:latin typeface="Arial" pitchFamily="34" charset="0"/>
                <a:cs typeface="Arial" pitchFamily="34" charset="0"/>
              </a:rPr>
              <a:t>Data (Data)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Utilizam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aceasta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cand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importam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filtram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updatam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informatiile</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registru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conectate</a:t>
            </a:r>
            <a:r>
              <a:rPr lang="en-US" sz="1400" dirty="0" smtClean="0">
                <a:latin typeface="Arial" pitchFamily="34" charset="0"/>
                <a:cs typeface="Arial" pitchFamily="34" charset="0"/>
              </a:rPr>
              <a:t> la o </a:t>
            </a:r>
            <a:r>
              <a:rPr lang="en-US" sz="1400" dirty="0" err="1" smtClean="0">
                <a:latin typeface="Arial" pitchFamily="34" charset="0"/>
                <a:cs typeface="Arial" pitchFamily="34" charset="0"/>
              </a:rPr>
              <a:t>sursa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grupam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subtotalizam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datele</a:t>
            </a:r>
            <a:r>
              <a:rPr lang="en-US" sz="1400" dirty="0" smtClean="0">
                <a:latin typeface="Arial" pitchFamily="34" charset="0"/>
                <a:cs typeface="Arial" pitchFamily="34" charset="0"/>
              </a:rPr>
              <a:t>. </a:t>
            </a:r>
          </a:p>
          <a:p>
            <a:pPr lvl="0" algn="just"/>
            <a:r>
              <a:rPr lang="en-US" sz="1400" b="1" dirty="0" smtClean="0">
                <a:latin typeface="Arial" pitchFamily="34" charset="0"/>
                <a:cs typeface="Arial" pitchFamily="34" charset="0"/>
              </a:rPr>
              <a:t>Review </a:t>
            </a:r>
            <a:r>
              <a:rPr lang="ro-RO" sz="1400" b="1" dirty="0" smtClean="0">
                <a:latin typeface="Arial" pitchFamily="34" charset="0"/>
                <a:cs typeface="Arial" pitchFamily="34" charset="0"/>
              </a:rPr>
              <a:t>(Revizuire)</a:t>
            </a:r>
            <a:r>
              <a:rPr lang="en-US" sz="1400" dirty="0" smtClean="0">
                <a:latin typeface="Arial" pitchFamily="34" charset="0"/>
                <a:cs typeface="Arial" pitchFamily="34" charset="0"/>
              </a:rPr>
              <a:t>:</a:t>
            </a:r>
            <a:r>
              <a:rPr lang="ro-RO" sz="1400" dirty="0" smtClean="0">
                <a:latin typeface="Arial" pitchFamily="34" charset="0"/>
                <a:cs typeface="Arial" pitchFamily="34" charset="0"/>
              </a:rPr>
              <a:t> </a:t>
            </a:r>
            <a:r>
              <a:rPr lang="en-US" sz="1400" dirty="0" err="1" smtClean="0">
                <a:latin typeface="Arial" pitchFamily="34" charset="0"/>
                <a:cs typeface="Arial" pitchFamily="34" charset="0"/>
              </a:rPr>
              <a:t>Utilizam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aceasta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cand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verificam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protejam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partajam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adaugam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comentarii</a:t>
            </a:r>
            <a:r>
              <a:rPr lang="en-US" sz="1400" dirty="0" smtClean="0">
                <a:latin typeface="Arial" pitchFamily="34" charset="0"/>
                <a:cs typeface="Arial" pitchFamily="34" charset="0"/>
              </a:rPr>
              <a:t> in  </a:t>
            </a:r>
            <a:r>
              <a:rPr lang="en-US" sz="1400" dirty="0" err="1" smtClean="0">
                <a:latin typeface="Arial" pitchFamily="34" charset="0"/>
                <a:cs typeface="Arial" pitchFamily="34" charset="0"/>
              </a:rPr>
              <a:t>foaia</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calcul</a:t>
            </a:r>
            <a:r>
              <a:rPr lang="en-US" sz="1400" dirty="0" smtClean="0">
                <a:latin typeface="Arial" pitchFamily="34" charset="0"/>
                <a:cs typeface="Arial" pitchFamily="34" charset="0"/>
              </a:rPr>
              <a:t>.</a:t>
            </a:r>
          </a:p>
          <a:p>
            <a:pPr lvl="0" algn="just"/>
            <a:r>
              <a:rPr lang="en-US" sz="1400" b="1" dirty="0" smtClean="0">
                <a:latin typeface="Arial" pitchFamily="34" charset="0"/>
                <a:cs typeface="Arial" pitchFamily="34" charset="0"/>
              </a:rPr>
              <a:t>View (</a:t>
            </a:r>
            <a:r>
              <a:rPr lang="en-US" sz="1400" b="1" dirty="0" err="1" smtClean="0">
                <a:latin typeface="Arial" pitchFamily="34" charset="0"/>
                <a:cs typeface="Arial" pitchFamily="34" charset="0"/>
              </a:rPr>
              <a:t>Vizualizare</a:t>
            </a:r>
            <a:r>
              <a:rPr lang="en-US" sz="1400" b="1" dirty="0" smtClean="0">
                <a:latin typeface="Arial" pitchFamily="34" charset="0"/>
                <a:cs typeface="Arial" pitchFamily="34" charset="0"/>
              </a:rPr>
              <a:t>)</a:t>
            </a:r>
            <a:r>
              <a:rPr lang="en-US" sz="1400" dirty="0" smtClean="0">
                <a:latin typeface="Arial" pitchFamily="34" charset="0"/>
                <a:cs typeface="Arial" pitchFamily="34" charset="0"/>
              </a:rPr>
              <a:t>:</a:t>
            </a:r>
            <a:r>
              <a:rPr lang="ro-RO" sz="1400" dirty="0" smtClean="0">
                <a:latin typeface="Arial" pitchFamily="34" charset="0"/>
                <a:cs typeface="Arial" pitchFamily="34" charset="0"/>
              </a:rPr>
              <a:t> </a:t>
            </a:r>
            <a:r>
              <a:rPr lang="en-US" sz="1400" dirty="0" err="1" smtClean="0">
                <a:latin typeface="Arial" pitchFamily="34" charset="0"/>
                <a:cs typeface="Arial" pitchFamily="34" charset="0"/>
              </a:rPr>
              <a:t>Utilizam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aceasta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cand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schimbam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vizualizarea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registrului</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lucru</a:t>
            </a:r>
            <a:r>
              <a:rPr lang="en-US" sz="1400" dirty="0" smtClean="0">
                <a:latin typeface="Arial" pitchFamily="34" charset="0"/>
                <a:cs typeface="Arial" pitchFamily="34" charset="0"/>
              </a:rPr>
              <a:t>. </a:t>
            </a:r>
          </a:p>
        </p:txBody>
      </p:sp>
      <p:pic>
        <p:nvPicPr>
          <p:cNvPr id="7" name="Picture 2"/>
          <p:cNvPicPr>
            <a:picLocks noGrp="1" noChangeAspect="1" noChangeArrowheads="1"/>
          </p:cNvPicPr>
          <p:nvPr>
            <p:ph idx="1"/>
          </p:nvPr>
        </p:nvPicPr>
        <p:blipFill>
          <a:blip r:embed="rId2" cstate="print"/>
          <a:stretch>
            <a:fillRect/>
          </a:stretch>
        </p:blipFill>
        <p:spPr bwMode="auto">
          <a:xfrm>
            <a:off x="3657600" y="3657600"/>
            <a:ext cx="3962400" cy="2971800"/>
          </a:xfrm>
          <a:prstGeom prst="rect">
            <a:avLst/>
          </a:prstGeom>
          <a:noFill/>
          <a:ln w="9525">
            <a:solidFill>
              <a:srgbClr val="00B0F0"/>
            </a:solidFill>
            <a:miter lim="800000"/>
            <a:headEnd/>
            <a:tailEnd/>
          </a:ln>
          <a:effectLst/>
        </p:spPr>
      </p:pic>
      <p:grpSp>
        <p:nvGrpSpPr>
          <p:cNvPr id="20" name="Grupare 19"/>
          <p:cNvGrpSpPr/>
          <p:nvPr/>
        </p:nvGrpSpPr>
        <p:grpSpPr>
          <a:xfrm>
            <a:off x="1600200" y="3810000"/>
            <a:ext cx="2514600" cy="457200"/>
            <a:chOff x="228600" y="5410200"/>
            <a:chExt cx="2514600" cy="457200"/>
          </a:xfrm>
        </p:grpSpPr>
        <p:cxnSp>
          <p:nvCxnSpPr>
            <p:cNvPr id="13" name="Conector drept cu săgeată 12"/>
            <p:cNvCxnSpPr/>
            <p:nvPr/>
          </p:nvCxnSpPr>
          <p:spPr>
            <a:xfrm flipV="1">
              <a:off x="685800" y="5638800"/>
              <a:ext cx="20574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Dreptunghi rotunjit 26"/>
            <p:cNvSpPr/>
            <p:nvPr/>
          </p:nvSpPr>
          <p:spPr>
            <a:xfrm>
              <a:off x="228600" y="5410200"/>
              <a:ext cx="1295400" cy="457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o-RO" sz="1600" dirty="0" smtClean="0">
                  <a:solidFill>
                    <a:srgbClr val="FF0000"/>
                  </a:solidFill>
                  <a:latin typeface="Arial" pitchFamily="34" charset="0"/>
                  <a:cs typeface="Arial" pitchFamily="34" charset="0"/>
                </a:rPr>
                <a:t>grup de butoane</a:t>
              </a:r>
              <a:endParaRPr lang="ro-RO" sz="1600" dirty="0">
                <a:solidFill>
                  <a:srgbClr val="FF0000"/>
                </a:solidFill>
                <a:latin typeface="Arial" pitchFamily="34" charset="0"/>
                <a:cs typeface="Arial" pitchFamily="34" charset="0"/>
              </a:endParaRPr>
            </a:p>
          </p:txBody>
        </p:sp>
      </p:grpSp>
      <p:grpSp>
        <p:nvGrpSpPr>
          <p:cNvPr id="14" name="Grupare 13"/>
          <p:cNvGrpSpPr/>
          <p:nvPr/>
        </p:nvGrpSpPr>
        <p:grpSpPr>
          <a:xfrm>
            <a:off x="1981200" y="3352800"/>
            <a:ext cx="1981200" cy="457200"/>
            <a:chOff x="228600" y="4648200"/>
            <a:chExt cx="1981200" cy="457200"/>
          </a:xfrm>
        </p:grpSpPr>
        <p:cxnSp>
          <p:nvCxnSpPr>
            <p:cNvPr id="9" name="Conector drept cu săgeată 8"/>
            <p:cNvCxnSpPr/>
            <p:nvPr/>
          </p:nvCxnSpPr>
          <p:spPr>
            <a:xfrm>
              <a:off x="914400" y="4724400"/>
              <a:ext cx="12954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Dreptunghi rotunjit 27"/>
            <p:cNvSpPr/>
            <p:nvPr/>
          </p:nvSpPr>
          <p:spPr>
            <a:xfrm>
              <a:off x="228600" y="4648200"/>
              <a:ext cx="1143000" cy="457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o-RO" sz="1600" dirty="0" smtClean="0">
                  <a:solidFill>
                    <a:srgbClr val="FF0000"/>
                  </a:solidFill>
                  <a:latin typeface="Arial" pitchFamily="34" charset="0"/>
                  <a:cs typeface="Arial" pitchFamily="34" charset="0"/>
                </a:rPr>
                <a:t>fila</a:t>
              </a:r>
              <a:endParaRPr lang="ro-RO" sz="1600" dirty="0">
                <a:solidFill>
                  <a:srgbClr val="FF0000"/>
                </a:solidFill>
                <a:latin typeface="Arial" pitchFamily="34" charset="0"/>
                <a:cs typeface="Arial" pitchFamily="34" charset="0"/>
              </a:endParaRPr>
            </a:p>
          </p:txBody>
        </p:sp>
      </p:grpSp>
      <p:grpSp>
        <p:nvGrpSpPr>
          <p:cNvPr id="16" name="Grupare 15"/>
          <p:cNvGrpSpPr/>
          <p:nvPr/>
        </p:nvGrpSpPr>
        <p:grpSpPr>
          <a:xfrm>
            <a:off x="2336074" y="4138749"/>
            <a:ext cx="2819400" cy="609600"/>
            <a:chOff x="1219200" y="5638800"/>
            <a:chExt cx="2819400" cy="609600"/>
          </a:xfrm>
        </p:grpSpPr>
        <p:sp>
          <p:nvSpPr>
            <p:cNvPr id="25" name="Dreptunghi rotunjit 24"/>
            <p:cNvSpPr/>
            <p:nvPr/>
          </p:nvSpPr>
          <p:spPr>
            <a:xfrm>
              <a:off x="1219200" y="5867400"/>
              <a:ext cx="2819400" cy="381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o-RO" sz="1600" dirty="0" smtClean="0">
                  <a:solidFill>
                    <a:srgbClr val="FF0000"/>
                  </a:solidFill>
                  <a:latin typeface="Arial" pitchFamily="34" charset="0"/>
                  <a:cs typeface="Arial" pitchFamily="34" charset="0"/>
                </a:rPr>
                <a:t>lansatorul ferestrei de dialog</a:t>
              </a:r>
              <a:endParaRPr lang="ro-RO" sz="1600" dirty="0">
                <a:solidFill>
                  <a:srgbClr val="FF0000"/>
                </a:solidFill>
                <a:latin typeface="Arial" pitchFamily="34" charset="0"/>
                <a:cs typeface="Arial" pitchFamily="34" charset="0"/>
              </a:endParaRPr>
            </a:p>
          </p:txBody>
        </p:sp>
        <p:cxnSp>
          <p:nvCxnSpPr>
            <p:cNvPr id="17" name="Conector drept cu săgeată 16"/>
            <p:cNvCxnSpPr/>
            <p:nvPr/>
          </p:nvCxnSpPr>
          <p:spPr>
            <a:xfrm rot="16200000" flipV="1">
              <a:off x="3543300" y="5676900"/>
              <a:ext cx="2286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18" name="Grupare 17"/>
          <p:cNvGrpSpPr/>
          <p:nvPr/>
        </p:nvGrpSpPr>
        <p:grpSpPr>
          <a:xfrm>
            <a:off x="7315200" y="3962400"/>
            <a:ext cx="1676400" cy="685800"/>
            <a:chOff x="3733800" y="5486400"/>
            <a:chExt cx="1676400" cy="685800"/>
          </a:xfrm>
        </p:grpSpPr>
        <p:sp>
          <p:nvSpPr>
            <p:cNvPr id="24" name="Dreptunghi rotunjit 23"/>
            <p:cNvSpPr/>
            <p:nvPr/>
          </p:nvSpPr>
          <p:spPr>
            <a:xfrm>
              <a:off x="4343400" y="5867400"/>
              <a:ext cx="1066800" cy="3048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o-RO" sz="1600" dirty="0" smtClean="0">
                  <a:solidFill>
                    <a:srgbClr val="FF0000"/>
                  </a:solidFill>
                  <a:latin typeface="Arial" pitchFamily="34" charset="0"/>
                  <a:cs typeface="Arial" pitchFamily="34" charset="0"/>
                </a:rPr>
                <a:t>butoane</a:t>
              </a:r>
              <a:endParaRPr lang="ro-RO" sz="1600" dirty="0">
                <a:solidFill>
                  <a:srgbClr val="FF0000"/>
                </a:solidFill>
                <a:latin typeface="Arial" pitchFamily="34" charset="0"/>
                <a:cs typeface="Arial" pitchFamily="34" charset="0"/>
              </a:endParaRPr>
            </a:p>
          </p:txBody>
        </p:sp>
        <p:cxnSp>
          <p:nvCxnSpPr>
            <p:cNvPr id="19" name="Conector drept cu săgeată 18"/>
            <p:cNvCxnSpPr/>
            <p:nvPr/>
          </p:nvCxnSpPr>
          <p:spPr>
            <a:xfrm rot="10800000">
              <a:off x="3733800" y="5486400"/>
              <a:ext cx="6096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304800"/>
            <a:ext cx="4876800" cy="646331"/>
          </a:xfrm>
          <a:prstGeom prst="rect">
            <a:avLst/>
          </a:prstGeom>
        </p:spPr>
        <p:txBody>
          <a:bodyPr wrap="square">
            <a:spAutoFit/>
          </a:bodyPr>
          <a:lstStyle/>
          <a:p>
            <a:r>
              <a:rPr lang="it-IT" b="1" i="1" dirty="0" smtClean="0">
                <a:solidFill>
                  <a:schemeClr val="accent2">
                    <a:lumMod val="60000"/>
                    <a:lumOff val="40000"/>
                  </a:schemeClr>
                </a:solidFill>
                <a:latin typeface="Arial" pitchFamily="34" charset="0"/>
                <a:ea typeface="+mj-ea"/>
                <a:cs typeface="Arial" pitchFamily="34" charset="0"/>
              </a:rPr>
              <a:t>Modificarea optiunilor predefinite ale</a:t>
            </a:r>
            <a:r>
              <a:rPr lang="ro-RO" b="1" i="1" dirty="0" smtClean="0">
                <a:solidFill>
                  <a:schemeClr val="accent2">
                    <a:lumMod val="60000"/>
                    <a:lumOff val="40000"/>
                  </a:schemeClr>
                </a:solidFill>
                <a:latin typeface="Arial" pitchFamily="34" charset="0"/>
                <a:ea typeface="+mj-ea"/>
                <a:cs typeface="Arial" pitchFamily="34" charset="0"/>
              </a:rPr>
              <a:t> </a:t>
            </a:r>
            <a:r>
              <a:rPr lang="en-US" b="1" i="1" dirty="0" err="1" smtClean="0">
                <a:solidFill>
                  <a:schemeClr val="accent2">
                    <a:lumMod val="60000"/>
                    <a:lumOff val="40000"/>
                  </a:schemeClr>
                </a:solidFill>
                <a:latin typeface="Arial" pitchFamily="34" charset="0"/>
                <a:ea typeface="+mj-ea"/>
                <a:cs typeface="Arial" pitchFamily="34" charset="0"/>
              </a:rPr>
              <a:t>aplica</a:t>
            </a:r>
            <a:r>
              <a:rPr lang="ro-RO" b="1" i="1" dirty="0" smtClean="0">
                <a:solidFill>
                  <a:schemeClr val="accent2">
                    <a:lumMod val="60000"/>
                    <a:lumOff val="40000"/>
                  </a:schemeClr>
                </a:solidFill>
                <a:latin typeface="Arial" pitchFamily="34" charset="0"/>
                <a:ea typeface="+mj-ea"/>
                <a:cs typeface="Arial" pitchFamily="34" charset="0"/>
              </a:rPr>
              <a:t>ţ</a:t>
            </a:r>
            <a:r>
              <a:rPr lang="en-US" b="1" i="1" dirty="0" err="1" smtClean="0">
                <a:solidFill>
                  <a:schemeClr val="accent2">
                    <a:lumMod val="60000"/>
                    <a:lumOff val="40000"/>
                  </a:schemeClr>
                </a:solidFill>
                <a:latin typeface="Arial" pitchFamily="34" charset="0"/>
                <a:ea typeface="+mj-ea"/>
                <a:cs typeface="Arial" pitchFamily="34" charset="0"/>
              </a:rPr>
              <a:t>iei</a:t>
            </a:r>
            <a:r>
              <a:rPr lang="en-US" b="1" i="1" dirty="0" smtClean="0">
                <a:solidFill>
                  <a:schemeClr val="accent2">
                    <a:lumMod val="60000"/>
                    <a:lumOff val="40000"/>
                  </a:schemeClr>
                </a:solidFill>
                <a:latin typeface="Arial" pitchFamily="34" charset="0"/>
                <a:ea typeface="+mj-ea"/>
                <a:cs typeface="Arial" pitchFamily="34" charset="0"/>
              </a:rPr>
              <a:t>:</a:t>
            </a:r>
          </a:p>
        </p:txBody>
      </p:sp>
      <p:sp>
        <p:nvSpPr>
          <p:cNvPr id="6" name="Rectangle 5"/>
          <p:cNvSpPr/>
          <p:nvPr/>
        </p:nvSpPr>
        <p:spPr>
          <a:xfrm>
            <a:off x="0" y="1066800"/>
            <a:ext cx="4953000" cy="307777"/>
          </a:xfrm>
          <a:prstGeom prst="rect">
            <a:avLst/>
          </a:prstGeom>
        </p:spPr>
        <p:txBody>
          <a:bodyPr wrap="square">
            <a:spAutoFit/>
          </a:bodyPr>
          <a:lstStyle/>
          <a:p>
            <a:r>
              <a:rPr lang="en-US" sz="1400" dirty="0" smtClean="0">
                <a:solidFill>
                  <a:schemeClr val="dk1"/>
                </a:solidFill>
                <a:latin typeface="Tahoma" pitchFamily="34" charset="0"/>
                <a:cs typeface="Tahoma" pitchFamily="34" charset="0"/>
              </a:rPr>
              <a:t>-</a:t>
            </a:r>
            <a:r>
              <a:rPr lang="en-US" sz="1400" dirty="0" err="1" smtClean="0">
                <a:solidFill>
                  <a:schemeClr val="dk1"/>
                </a:solidFill>
                <a:latin typeface="Arial" pitchFamily="34" charset="0"/>
                <a:cs typeface="Arial" pitchFamily="34" charset="0"/>
              </a:rPr>
              <a:t>Clic</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pe</a:t>
            </a:r>
            <a:r>
              <a:rPr lang="en-US" sz="1400" dirty="0" smtClean="0">
                <a:solidFill>
                  <a:schemeClr val="dk1"/>
                </a:solidFill>
                <a:latin typeface="Arial" pitchFamily="34" charset="0"/>
                <a:cs typeface="Arial" pitchFamily="34" charset="0"/>
              </a:rPr>
              <a:t> </a:t>
            </a:r>
            <a:r>
              <a:rPr lang="en-US" sz="1400" b="1" dirty="0" err="1" smtClean="0">
                <a:solidFill>
                  <a:schemeClr val="dk1"/>
                </a:solidFill>
                <a:latin typeface="Arial" pitchFamily="34" charset="0"/>
                <a:cs typeface="Arial" pitchFamily="34" charset="0"/>
              </a:rPr>
              <a:t>Butonul</a:t>
            </a:r>
            <a:r>
              <a:rPr lang="en-US" sz="1400" b="1" dirty="0" smtClean="0">
                <a:solidFill>
                  <a:schemeClr val="dk1"/>
                </a:solidFill>
                <a:latin typeface="Arial" pitchFamily="34" charset="0"/>
                <a:cs typeface="Arial" pitchFamily="34" charset="0"/>
              </a:rPr>
              <a:t> Office</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alegeti</a:t>
            </a:r>
            <a:r>
              <a:rPr lang="en-US" sz="1400" dirty="0" smtClean="0">
                <a:solidFill>
                  <a:schemeClr val="dk1"/>
                </a:solidFill>
                <a:latin typeface="Arial" pitchFamily="34" charset="0"/>
                <a:cs typeface="Arial" pitchFamily="34" charset="0"/>
              </a:rPr>
              <a:t> </a:t>
            </a:r>
            <a:r>
              <a:rPr lang="en-US" sz="1400" b="1" dirty="0" err="1" smtClean="0">
                <a:solidFill>
                  <a:schemeClr val="dk1"/>
                </a:solidFill>
                <a:latin typeface="Arial" pitchFamily="34" charset="0"/>
                <a:cs typeface="Arial" pitchFamily="34" charset="0"/>
              </a:rPr>
              <a:t>Optiuni</a:t>
            </a:r>
            <a:r>
              <a:rPr lang="en-US" sz="1400" b="1" dirty="0" smtClean="0">
                <a:solidFill>
                  <a:schemeClr val="dk1"/>
                </a:solidFill>
                <a:latin typeface="Arial" pitchFamily="34" charset="0"/>
                <a:cs typeface="Arial" pitchFamily="34" charset="0"/>
              </a:rPr>
              <a:t> Excel</a:t>
            </a:r>
            <a:endParaRPr lang="en-US" sz="1400" b="1" dirty="0">
              <a:latin typeface="Arial" pitchFamily="34" charset="0"/>
              <a:cs typeface="Arial" pitchFamily="34" charset="0"/>
            </a:endParaRPr>
          </a:p>
        </p:txBody>
      </p:sp>
      <p:sp>
        <p:nvSpPr>
          <p:cNvPr id="9" name="Rectangle 8"/>
          <p:cNvSpPr/>
          <p:nvPr/>
        </p:nvSpPr>
        <p:spPr>
          <a:xfrm>
            <a:off x="0" y="1600200"/>
            <a:ext cx="4724400" cy="3539430"/>
          </a:xfrm>
          <a:prstGeom prst="rect">
            <a:avLst/>
          </a:prstGeom>
        </p:spPr>
        <p:txBody>
          <a:bodyPr wrap="square">
            <a:spAutoFit/>
          </a:bodyPr>
          <a:lstStyle/>
          <a:p>
            <a:pPr algn="just"/>
            <a:r>
              <a:rPr lang="en-US" sz="1400" dirty="0" smtClean="0">
                <a:solidFill>
                  <a:schemeClr val="dk1"/>
                </a:solidFill>
                <a:latin typeface="Arial" pitchFamily="34" charset="0"/>
                <a:cs typeface="Arial" pitchFamily="34" charset="0"/>
              </a:rPr>
              <a:t>In </a:t>
            </a:r>
            <a:r>
              <a:rPr lang="en-US" sz="1400" dirty="0" err="1" smtClean="0">
                <a:solidFill>
                  <a:schemeClr val="dk1"/>
                </a:solidFill>
                <a:latin typeface="Arial" pitchFamily="34" charset="0"/>
                <a:cs typeface="Arial" pitchFamily="34" charset="0"/>
              </a:rPr>
              <a:t>caseta</a:t>
            </a:r>
            <a:r>
              <a:rPr lang="en-US" sz="1400" dirty="0" smtClean="0">
                <a:solidFill>
                  <a:schemeClr val="dk1"/>
                </a:solidFill>
                <a:latin typeface="Arial" pitchFamily="34" charset="0"/>
                <a:cs typeface="Arial" pitchFamily="34" charset="0"/>
              </a:rPr>
              <a:t> </a:t>
            </a:r>
            <a:r>
              <a:rPr lang="ro-RO" sz="1400" b="1" dirty="0" smtClean="0">
                <a:solidFill>
                  <a:schemeClr val="dk1"/>
                </a:solidFill>
                <a:latin typeface="Arial" pitchFamily="34" charset="0"/>
                <a:cs typeface="Arial" pitchFamily="34" charset="0"/>
              </a:rPr>
              <a:t>Opţiuni Excel</a:t>
            </a:r>
            <a:r>
              <a:rPr lang="en-US" sz="1400" b="1" dirty="0" smtClean="0">
                <a:solidFill>
                  <a:schemeClr val="dk1"/>
                </a:solidFill>
                <a:latin typeface="Arial" pitchFamily="34" charset="0"/>
                <a:cs typeface="Arial" pitchFamily="34" charset="0"/>
              </a:rPr>
              <a:t> </a:t>
            </a:r>
            <a:r>
              <a:rPr lang="ro-RO" sz="1400" b="1" dirty="0" smtClean="0">
                <a:solidFill>
                  <a:schemeClr val="dk1"/>
                </a:solidFill>
                <a:latin typeface="Arial" pitchFamily="34" charset="0"/>
                <a:cs typeface="Arial" pitchFamily="34" charset="0"/>
              </a:rPr>
              <a:t>(</a:t>
            </a:r>
            <a:r>
              <a:rPr lang="en-US" sz="1400" b="1" dirty="0" smtClean="0">
                <a:solidFill>
                  <a:schemeClr val="dk1"/>
                </a:solidFill>
                <a:latin typeface="Arial" pitchFamily="34" charset="0"/>
                <a:cs typeface="Arial" pitchFamily="34" charset="0"/>
              </a:rPr>
              <a:t>Excel Options</a:t>
            </a:r>
            <a:r>
              <a:rPr lang="ro-RO" sz="1400" b="1" dirty="0" smtClean="0">
                <a:solidFill>
                  <a:schemeClr val="dk1"/>
                </a:solidFill>
                <a:latin typeface="Arial" pitchFamily="34" charset="0"/>
                <a:cs typeface="Arial" pitchFamily="34" charset="0"/>
              </a:rPr>
              <a:t>)</a:t>
            </a:r>
            <a:r>
              <a:rPr lang="en-US" sz="1400" b="1"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puteti</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modifica</a:t>
            </a:r>
            <a:r>
              <a:rPr lang="en-US" sz="1400" dirty="0" smtClean="0">
                <a:solidFill>
                  <a:schemeClr val="dk1"/>
                </a:solidFill>
                <a:latin typeface="Arial" pitchFamily="34" charset="0"/>
                <a:cs typeface="Arial" pitchFamily="34" charset="0"/>
              </a:rPr>
              <a:t>:</a:t>
            </a:r>
          </a:p>
          <a:p>
            <a:pPr algn="just">
              <a:buFont typeface="Wingdings" pitchFamily="2" charset="2"/>
              <a:buChar char="ü"/>
            </a:pPr>
            <a:r>
              <a:rPr lang="en-US" sz="1400" dirty="0" err="1" smtClean="0">
                <a:solidFill>
                  <a:schemeClr val="dk1"/>
                </a:solidFill>
                <a:latin typeface="Arial" pitchFamily="34" charset="0"/>
                <a:cs typeface="Arial" pitchFamily="34" charset="0"/>
              </a:rPr>
              <a:t>numele</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utilizatorului</a:t>
            </a:r>
            <a:r>
              <a:rPr lang="en-US" sz="1400" dirty="0" smtClean="0">
                <a:solidFill>
                  <a:schemeClr val="dk1"/>
                </a:solidFill>
                <a:latin typeface="Arial" pitchFamily="34" charset="0"/>
                <a:cs typeface="Arial" pitchFamily="34" charset="0"/>
              </a:rPr>
              <a:t>,</a:t>
            </a:r>
          </a:p>
          <a:p>
            <a:pPr algn="just"/>
            <a:r>
              <a:rPr lang="en-US" sz="1400" dirty="0" smtClean="0">
                <a:solidFill>
                  <a:schemeClr val="dk1"/>
                </a:solidFill>
                <a:latin typeface="Arial" pitchFamily="34" charset="0"/>
                <a:cs typeface="Arial" pitchFamily="34" charset="0"/>
              </a:rPr>
              <a:t>Din Fila </a:t>
            </a:r>
            <a:r>
              <a:rPr lang="en-US" sz="1400" b="1" dirty="0" smtClean="0">
                <a:solidFill>
                  <a:schemeClr val="dk1"/>
                </a:solidFill>
                <a:latin typeface="Arial" pitchFamily="34" charset="0"/>
                <a:cs typeface="Arial" pitchFamily="34" charset="0"/>
              </a:rPr>
              <a:t>Popular</a:t>
            </a:r>
            <a:r>
              <a:rPr lang="ro-RO" sz="1400" b="1" dirty="0" smtClean="0">
                <a:solidFill>
                  <a:schemeClr val="dk1"/>
                </a:solidFill>
                <a:latin typeface="Arial" pitchFamily="34" charset="0"/>
                <a:cs typeface="Arial" pitchFamily="34" charset="0"/>
              </a:rPr>
              <a:t>e</a:t>
            </a:r>
            <a:r>
              <a:rPr lang="ro-RO" sz="1400" dirty="0" smtClean="0">
                <a:solidFill>
                  <a:schemeClr val="dk1"/>
                </a:solidFill>
                <a:latin typeface="Arial" pitchFamily="34" charset="0"/>
                <a:cs typeface="Arial" pitchFamily="34" charset="0"/>
              </a:rPr>
              <a:t>,</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Grupul</a:t>
            </a:r>
            <a:r>
              <a:rPr lang="en-US" sz="1400" dirty="0" smtClean="0">
                <a:solidFill>
                  <a:schemeClr val="dk1"/>
                </a:solidFill>
                <a:latin typeface="Arial" pitchFamily="34" charset="0"/>
                <a:cs typeface="Arial" pitchFamily="34" charset="0"/>
              </a:rPr>
              <a:t> </a:t>
            </a:r>
            <a:r>
              <a:rPr lang="ro-RO" sz="1400" b="1" dirty="0" smtClean="0">
                <a:solidFill>
                  <a:schemeClr val="dk1"/>
                </a:solidFill>
                <a:latin typeface="Arial" pitchFamily="34" charset="0"/>
                <a:cs typeface="Arial" pitchFamily="34" charset="0"/>
              </a:rPr>
              <a:t>Personalizare</a:t>
            </a:r>
            <a:r>
              <a:rPr lang="ro-RO" sz="1400" dirty="0" smtClean="0">
                <a:solidFill>
                  <a:schemeClr val="dk1"/>
                </a:solidFill>
                <a:latin typeface="Arial" pitchFamily="34" charset="0"/>
                <a:cs typeface="Arial" pitchFamily="34" charset="0"/>
              </a:rPr>
              <a:t> </a:t>
            </a:r>
            <a:r>
              <a:rPr lang="ro-RO" sz="1400" b="1" dirty="0" smtClean="0">
                <a:solidFill>
                  <a:schemeClr val="dk1"/>
                </a:solidFill>
                <a:latin typeface="Arial" pitchFamily="34" charset="0"/>
                <a:cs typeface="Arial" pitchFamily="34" charset="0"/>
              </a:rPr>
              <a:t>copie</a:t>
            </a:r>
            <a:r>
              <a:rPr lang="en-US" sz="1400" b="1" dirty="0" smtClean="0">
                <a:solidFill>
                  <a:schemeClr val="dk1"/>
                </a:solidFill>
                <a:latin typeface="Arial" pitchFamily="34" charset="0"/>
                <a:cs typeface="Arial" pitchFamily="34" charset="0"/>
              </a:rPr>
              <a:t> </a:t>
            </a:r>
            <a:r>
              <a:rPr lang="ro-RO" sz="1400" dirty="0" smtClean="0">
                <a:solidFill>
                  <a:schemeClr val="dk1"/>
                </a:solidFill>
                <a:latin typeface="Arial" pitchFamily="34" charset="0"/>
                <a:cs typeface="Arial" pitchFamily="34" charset="0"/>
              </a:rPr>
              <a:t>(</a:t>
            </a:r>
            <a:r>
              <a:rPr lang="en-US" sz="1400" b="1" dirty="0" smtClean="0">
                <a:solidFill>
                  <a:schemeClr val="dk1"/>
                </a:solidFill>
                <a:latin typeface="Arial" pitchFamily="34" charset="0"/>
                <a:cs typeface="Arial" pitchFamily="34" charset="0"/>
              </a:rPr>
              <a:t>Personalize your copy of </a:t>
            </a:r>
            <a:r>
              <a:rPr lang="ro-RO" sz="1400" dirty="0" smtClean="0">
                <a:solidFill>
                  <a:schemeClr val="dk1"/>
                </a:solidFill>
                <a:latin typeface="Arial" pitchFamily="34" charset="0"/>
                <a:cs typeface="Arial" pitchFamily="34" charset="0"/>
              </a:rPr>
              <a:t>) </a:t>
            </a:r>
            <a:r>
              <a:rPr lang="en-US" sz="1400" b="1" dirty="0" err="1" smtClean="0">
                <a:solidFill>
                  <a:schemeClr val="dk1"/>
                </a:solidFill>
                <a:latin typeface="Arial" pitchFamily="34" charset="0"/>
                <a:cs typeface="Arial" pitchFamily="34" charset="0"/>
              </a:rPr>
              <a:t>Microsof</a:t>
            </a:r>
            <a:r>
              <a:rPr lang="en-US" sz="1400" b="1" dirty="0" smtClean="0">
                <a:solidFill>
                  <a:schemeClr val="dk1"/>
                </a:solidFill>
                <a:latin typeface="Arial" pitchFamily="34" charset="0"/>
                <a:cs typeface="Arial" pitchFamily="34" charset="0"/>
              </a:rPr>
              <a:t> Office.</a:t>
            </a:r>
          </a:p>
          <a:p>
            <a:pPr algn="just"/>
            <a:endParaRPr lang="en-US" sz="1400" dirty="0" smtClean="0">
              <a:solidFill>
                <a:schemeClr val="dk1"/>
              </a:solidFill>
              <a:latin typeface="Arial" pitchFamily="34" charset="0"/>
              <a:cs typeface="Arial" pitchFamily="34" charset="0"/>
            </a:endParaRPr>
          </a:p>
          <a:p>
            <a:pPr algn="just">
              <a:buFont typeface="Wingdings" pitchFamily="2" charset="2"/>
              <a:buChar char="ü"/>
            </a:pPr>
            <a:r>
              <a:rPr lang="en-US" sz="1400" dirty="0" err="1" smtClean="0">
                <a:solidFill>
                  <a:schemeClr val="dk1"/>
                </a:solidFill>
                <a:latin typeface="Arial" pitchFamily="34" charset="0"/>
                <a:cs typeface="Arial" pitchFamily="34" charset="0"/>
              </a:rPr>
              <a:t>directorul</a:t>
            </a:r>
            <a:r>
              <a:rPr lang="en-US" sz="1400" dirty="0" smtClean="0">
                <a:solidFill>
                  <a:schemeClr val="dk1"/>
                </a:solidFill>
                <a:latin typeface="Arial" pitchFamily="34" charset="0"/>
                <a:cs typeface="Arial" pitchFamily="34" charset="0"/>
              </a:rPr>
              <a:t> implicit care se </a:t>
            </a:r>
            <a:r>
              <a:rPr lang="en-US" sz="1400" dirty="0" err="1" smtClean="0">
                <a:solidFill>
                  <a:schemeClr val="dk1"/>
                </a:solidFill>
                <a:latin typeface="Arial" pitchFamily="34" charset="0"/>
                <a:cs typeface="Arial" pitchFamily="34" charset="0"/>
              </a:rPr>
              <a:t>va</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deschide</a:t>
            </a:r>
            <a:r>
              <a:rPr lang="ro-RO" sz="1400" dirty="0" smtClean="0">
                <a:solidFill>
                  <a:schemeClr val="dk1"/>
                </a:solidFill>
                <a:latin typeface="Arial" pitchFamily="34" charset="0"/>
                <a:cs typeface="Arial" pitchFamily="34" charset="0"/>
              </a:rPr>
              <a:t> </a:t>
            </a:r>
            <a:r>
              <a:rPr lang="pt-BR" sz="1400" dirty="0" smtClean="0">
                <a:solidFill>
                  <a:schemeClr val="dk1"/>
                </a:solidFill>
                <a:latin typeface="Arial" pitchFamily="34" charset="0"/>
                <a:cs typeface="Arial" pitchFamily="34" charset="0"/>
              </a:rPr>
              <a:t>sau în care se vor salva registrele de</a:t>
            </a:r>
            <a:r>
              <a:rPr lang="ro-RO"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calcul</a:t>
            </a:r>
            <a:endParaRPr lang="en-US" sz="1400" dirty="0" smtClean="0">
              <a:solidFill>
                <a:schemeClr val="dk1"/>
              </a:solidFill>
              <a:latin typeface="Arial" pitchFamily="34" charset="0"/>
              <a:cs typeface="Arial" pitchFamily="34" charset="0"/>
            </a:endParaRPr>
          </a:p>
          <a:p>
            <a:pPr algn="just"/>
            <a:r>
              <a:rPr lang="en-US" sz="1400" dirty="0" smtClean="0">
                <a:solidFill>
                  <a:schemeClr val="dk1"/>
                </a:solidFill>
                <a:latin typeface="Arial" pitchFamily="34" charset="0"/>
                <a:cs typeface="Arial" pitchFamily="34" charset="0"/>
              </a:rPr>
              <a:t>Din Fila </a:t>
            </a:r>
            <a:r>
              <a:rPr lang="ro-RO" sz="1400" b="1" dirty="0" smtClean="0">
                <a:solidFill>
                  <a:schemeClr val="dk1"/>
                </a:solidFill>
                <a:latin typeface="Arial" pitchFamily="34" charset="0"/>
                <a:cs typeface="Arial" pitchFamily="34" charset="0"/>
              </a:rPr>
              <a:t>Salvare</a:t>
            </a:r>
            <a:r>
              <a:rPr lang="en-US" sz="1400" b="1" dirty="0" smtClean="0">
                <a:solidFill>
                  <a:schemeClr val="dk1"/>
                </a:solidFill>
                <a:latin typeface="Arial" pitchFamily="34" charset="0"/>
                <a:cs typeface="Arial" pitchFamily="34" charset="0"/>
              </a:rPr>
              <a:t> </a:t>
            </a:r>
            <a:r>
              <a:rPr lang="ro-RO" sz="1400" dirty="0" smtClean="0">
                <a:solidFill>
                  <a:schemeClr val="dk1"/>
                </a:solidFill>
                <a:latin typeface="Arial" pitchFamily="34" charset="0"/>
                <a:cs typeface="Arial" pitchFamily="34" charset="0"/>
              </a:rPr>
              <a:t>(</a:t>
            </a:r>
            <a:r>
              <a:rPr lang="en-US" sz="1400" b="1" dirty="0" smtClean="0">
                <a:solidFill>
                  <a:schemeClr val="dk1"/>
                </a:solidFill>
                <a:latin typeface="Arial" pitchFamily="34" charset="0"/>
                <a:cs typeface="Arial" pitchFamily="34" charset="0"/>
              </a:rPr>
              <a:t>Save</a:t>
            </a:r>
            <a:r>
              <a:rPr lang="ro-RO" sz="1400" dirty="0" smtClean="0">
                <a:solidFill>
                  <a:schemeClr val="dk1"/>
                </a:solidFill>
                <a:latin typeface="Arial" pitchFamily="34" charset="0"/>
                <a:cs typeface="Arial" pitchFamily="34" charset="0"/>
              </a:rPr>
              <a:t>)</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Grupul</a:t>
            </a:r>
            <a:r>
              <a:rPr lang="en-US" sz="1400" dirty="0" smtClean="0">
                <a:solidFill>
                  <a:schemeClr val="dk1"/>
                </a:solidFill>
                <a:latin typeface="Arial" pitchFamily="34" charset="0"/>
                <a:cs typeface="Arial" pitchFamily="34" charset="0"/>
              </a:rPr>
              <a:t> </a:t>
            </a:r>
            <a:r>
              <a:rPr lang="ro-RO" sz="1400" b="1" dirty="0" smtClean="0">
                <a:solidFill>
                  <a:schemeClr val="dk1"/>
                </a:solidFill>
                <a:latin typeface="Arial" pitchFamily="34" charset="0"/>
                <a:cs typeface="Arial" pitchFamily="34" charset="0"/>
              </a:rPr>
              <a:t>Salvare registru de calcul</a:t>
            </a:r>
            <a:r>
              <a:rPr lang="en-US" sz="1400" b="1" dirty="0" smtClean="0">
                <a:solidFill>
                  <a:schemeClr val="dk1"/>
                </a:solidFill>
                <a:latin typeface="Arial" pitchFamily="34" charset="0"/>
                <a:cs typeface="Arial" pitchFamily="34" charset="0"/>
              </a:rPr>
              <a:t> </a:t>
            </a:r>
            <a:r>
              <a:rPr lang="ro-RO" sz="1400" dirty="0" smtClean="0">
                <a:solidFill>
                  <a:schemeClr val="dk1"/>
                </a:solidFill>
                <a:latin typeface="Arial" pitchFamily="34" charset="0"/>
                <a:cs typeface="Arial" pitchFamily="34" charset="0"/>
              </a:rPr>
              <a:t>(</a:t>
            </a:r>
            <a:r>
              <a:rPr lang="en-US" sz="1400" b="1" dirty="0" smtClean="0">
                <a:solidFill>
                  <a:schemeClr val="dk1"/>
                </a:solidFill>
                <a:latin typeface="Arial" pitchFamily="34" charset="0"/>
                <a:cs typeface="Arial" pitchFamily="34" charset="0"/>
              </a:rPr>
              <a:t>Save Workgroup</a:t>
            </a:r>
            <a:r>
              <a:rPr lang="ro-RO" sz="1400" dirty="0" smtClean="0">
                <a:solidFill>
                  <a:schemeClr val="dk1"/>
                </a:solidFill>
                <a:latin typeface="Arial" pitchFamily="34" charset="0"/>
                <a:cs typeface="Arial" pitchFamily="34" charset="0"/>
              </a:rPr>
              <a:t>)</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caseta</a:t>
            </a:r>
            <a:r>
              <a:rPr lang="en-US" sz="1400" dirty="0" smtClean="0">
                <a:solidFill>
                  <a:schemeClr val="dk1"/>
                </a:solidFill>
                <a:latin typeface="Arial" pitchFamily="34" charset="0"/>
                <a:cs typeface="Arial" pitchFamily="34" charset="0"/>
              </a:rPr>
              <a:t> </a:t>
            </a:r>
            <a:r>
              <a:rPr lang="ro-RO" sz="1400" b="1" dirty="0" smtClean="0">
                <a:solidFill>
                  <a:schemeClr val="dk1"/>
                </a:solidFill>
                <a:latin typeface="Arial" pitchFamily="34" charset="0"/>
                <a:cs typeface="Arial" pitchFamily="34" charset="0"/>
              </a:rPr>
              <a:t>Locaţie implicită fişier</a:t>
            </a:r>
            <a:r>
              <a:rPr lang="en-US" sz="1400" b="1" dirty="0" smtClean="0">
                <a:solidFill>
                  <a:schemeClr val="dk1"/>
                </a:solidFill>
                <a:latin typeface="Arial" pitchFamily="34" charset="0"/>
                <a:cs typeface="Arial" pitchFamily="34" charset="0"/>
              </a:rPr>
              <a:t> </a:t>
            </a:r>
            <a:r>
              <a:rPr lang="ro-RO" sz="1400" dirty="0" smtClean="0">
                <a:solidFill>
                  <a:schemeClr val="dk1"/>
                </a:solidFill>
                <a:latin typeface="Arial" pitchFamily="34" charset="0"/>
                <a:cs typeface="Arial" pitchFamily="34" charset="0"/>
              </a:rPr>
              <a:t>(</a:t>
            </a:r>
            <a:r>
              <a:rPr lang="en-US" sz="1400" b="1" dirty="0" err="1" smtClean="0">
                <a:solidFill>
                  <a:schemeClr val="dk1"/>
                </a:solidFill>
                <a:latin typeface="Arial" pitchFamily="34" charset="0"/>
                <a:cs typeface="Arial" pitchFamily="34" charset="0"/>
              </a:rPr>
              <a:t>Defaul</a:t>
            </a:r>
            <a:r>
              <a:rPr lang="en-US" sz="1400" b="1" dirty="0" smtClean="0">
                <a:solidFill>
                  <a:schemeClr val="dk1"/>
                </a:solidFill>
                <a:latin typeface="Arial" pitchFamily="34" charset="0"/>
                <a:cs typeface="Arial" pitchFamily="34" charset="0"/>
              </a:rPr>
              <a:t> file location</a:t>
            </a:r>
            <a:r>
              <a:rPr lang="ro-RO" sz="1400" dirty="0" smtClean="0">
                <a:solidFill>
                  <a:schemeClr val="dk1"/>
                </a:solidFill>
                <a:latin typeface="Arial" pitchFamily="34" charset="0"/>
                <a:cs typeface="Arial" pitchFamily="34" charset="0"/>
              </a:rPr>
              <a:t>)</a:t>
            </a:r>
            <a:r>
              <a:rPr lang="en-US" sz="1400" dirty="0" smtClean="0">
                <a:solidFill>
                  <a:schemeClr val="dk1"/>
                </a:solidFill>
                <a:latin typeface="Arial" pitchFamily="34" charset="0"/>
                <a:cs typeface="Arial" pitchFamily="34" charset="0"/>
              </a:rPr>
              <a:t>.</a:t>
            </a:r>
          </a:p>
          <a:p>
            <a:pPr algn="just"/>
            <a:endParaRPr lang="en-US" sz="1400" dirty="0" smtClean="0">
              <a:solidFill>
                <a:schemeClr val="dk1"/>
              </a:solidFill>
              <a:latin typeface="Arial" pitchFamily="34" charset="0"/>
              <a:cs typeface="Arial" pitchFamily="34" charset="0"/>
            </a:endParaRPr>
          </a:p>
          <a:p>
            <a:pPr algn="just"/>
            <a:r>
              <a:rPr lang="en-US" sz="1400" dirty="0" smtClean="0">
                <a:solidFill>
                  <a:schemeClr val="dk1"/>
                </a:solidFill>
                <a:latin typeface="Arial" pitchFamily="34" charset="0"/>
                <a:cs typeface="Arial" pitchFamily="34" charset="0"/>
              </a:rPr>
              <a:t>Tot </a:t>
            </a:r>
            <a:r>
              <a:rPr lang="ro-RO" sz="1400" dirty="0" smtClean="0">
                <a:solidFill>
                  <a:schemeClr val="dk1"/>
                </a:solidFill>
                <a:latin typeface="Arial" pitchFamily="34" charset="0"/>
                <a:cs typeface="Arial" pitchFamily="34" charset="0"/>
              </a:rPr>
              <a:t>î</a:t>
            </a:r>
            <a:r>
              <a:rPr lang="en-US" sz="1400" dirty="0" smtClean="0">
                <a:solidFill>
                  <a:schemeClr val="dk1"/>
                </a:solidFill>
                <a:latin typeface="Arial" pitchFamily="34" charset="0"/>
                <a:cs typeface="Arial" pitchFamily="34" charset="0"/>
              </a:rPr>
              <a:t>n </a:t>
            </a:r>
            <a:r>
              <a:rPr lang="en-US" sz="1400" dirty="0" err="1" smtClean="0">
                <a:solidFill>
                  <a:schemeClr val="dk1"/>
                </a:solidFill>
                <a:latin typeface="Arial" pitchFamily="34" charset="0"/>
                <a:cs typeface="Arial" pitchFamily="34" charset="0"/>
              </a:rPr>
              <a:t>caseta</a:t>
            </a:r>
            <a:r>
              <a:rPr lang="en-US" sz="1400" dirty="0" smtClean="0">
                <a:solidFill>
                  <a:schemeClr val="dk1"/>
                </a:solidFill>
                <a:latin typeface="Arial" pitchFamily="34" charset="0"/>
                <a:cs typeface="Arial" pitchFamily="34" charset="0"/>
              </a:rPr>
              <a:t> </a:t>
            </a:r>
            <a:r>
              <a:rPr lang="ro-RO" sz="1400" b="1" dirty="0" smtClean="0">
                <a:solidFill>
                  <a:schemeClr val="dk1"/>
                </a:solidFill>
                <a:latin typeface="Arial" pitchFamily="34" charset="0"/>
                <a:cs typeface="Arial" pitchFamily="34" charset="0"/>
              </a:rPr>
              <a:t>Opţiuni Excel</a:t>
            </a:r>
            <a:r>
              <a:rPr lang="en-US" sz="1400" b="1" dirty="0" smtClean="0">
                <a:solidFill>
                  <a:schemeClr val="dk1"/>
                </a:solidFill>
                <a:latin typeface="Arial" pitchFamily="34" charset="0"/>
                <a:cs typeface="Arial" pitchFamily="34" charset="0"/>
              </a:rPr>
              <a:t> </a:t>
            </a:r>
            <a:r>
              <a:rPr lang="ro-RO" sz="1400" dirty="0" smtClean="0">
                <a:solidFill>
                  <a:schemeClr val="dk1"/>
                </a:solidFill>
                <a:latin typeface="Arial" pitchFamily="34" charset="0"/>
                <a:cs typeface="Arial" pitchFamily="34" charset="0"/>
              </a:rPr>
              <a:t>(</a:t>
            </a:r>
            <a:r>
              <a:rPr lang="en-US" sz="1400" b="1" dirty="0" smtClean="0">
                <a:solidFill>
                  <a:schemeClr val="dk1"/>
                </a:solidFill>
                <a:latin typeface="Arial" pitchFamily="34" charset="0"/>
                <a:cs typeface="Arial" pitchFamily="34" charset="0"/>
              </a:rPr>
              <a:t>Excel Option</a:t>
            </a:r>
            <a:r>
              <a:rPr lang="ro-RO" sz="1400" dirty="0" smtClean="0">
                <a:solidFill>
                  <a:schemeClr val="dk1"/>
                </a:solidFill>
                <a:latin typeface="Arial" pitchFamily="34" charset="0"/>
                <a:cs typeface="Arial" pitchFamily="34" charset="0"/>
              </a:rPr>
              <a:t>)</a:t>
            </a:r>
            <a:r>
              <a:rPr lang="en-US" sz="1400" dirty="0" smtClean="0">
                <a:solidFill>
                  <a:schemeClr val="dk1"/>
                </a:solidFill>
                <a:latin typeface="Arial" pitchFamily="34" charset="0"/>
                <a:cs typeface="Arial" pitchFamily="34" charset="0"/>
              </a:rPr>
              <a:t> se </a:t>
            </a:r>
            <a:r>
              <a:rPr lang="en-US" sz="1400" dirty="0" err="1" smtClean="0">
                <a:solidFill>
                  <a:schemeClr val="dk1"/>
                </a:solidFill>
                <a:latin typeface="Arial" pitchFamily="34" charset="0"/>
                <a:cs typeface="Arial" pitchFamily="34" charset="0"/>
              </a:rPr>
              <a:t>mai</a:t>
            </a:r>
            <a:r>
              <a:rPr lang="en-US" sz="1400" dirty="0" smtClean="0">
                <a:solidFill>
                  <a:schemeClr val="dk1"/>
                </a:solidFill>
                <a:latin typeface="Arial" pitchFamily="34" charset="0"/>
                <a:cs typeface="Arial" pitchFamily="34" charset="0"/>
              </a:rPr>
              <a:t> pot </a:t>
            </a:r>
            <a:r>
              <a:rPr lang="en-US" sz="1400" dirty="0" err="1" smtClean="0">
                <a:solidFill>
                  <a:schemeClr val="dk1"/>
                </a:solidFill>
                <a:latin typeface="Arial" pitchFamily="34" charset="0"/>
                <a:cs typeface="Arial" pitchFamily="34" charset="0"/>
              </a:rPr>
              <a:t>modifica</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numarul</a:t>
            </a:r>
            <a:r>
              <a:rPr lang="en-US" sz="1400" dirty="0" smtClean="0">
                <a:solidFill>
                  <a:schemeClr val="dk1"/>
                </a:solidFill>
                <a:latin typeface="Arial" pitchFamily="34" charset="0"/>
                <a:cs typeface="Arial" pitchFamily="34" charset="0"/>
              </a:rPr>
              <a:t> de </a:t>
            </a:r>
            <a:r>
              <a:rPr lang="en-US" sz="1400" dirty="0" err="1" smtClean="0">
                <a:solidFill>
                  <a:schemeClr val="dk1"/>
                </a:solidFill>
                <a:latin typeface="Arial" pitchFamily="34" charset="0"/>
                <a:cs typeface="Arial" pitchFamily="34" charset="0"/>
              </a:rPr>
              <a:t>documente</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recente</a:t>
            </a:r>
            <a:r>
              <a:rPr lang="en-US" sz="1400" dirty="0" smtClean="0">
                <a:solidFill>
                  <a:schemeClr val="dk1"/>
                </a:solidFill>
                <a:latin typeface="Arial" pitchFamily="34" charset="0"/>
                <a:cs typeface="Arial" pitchFamily="34" charset="0"/>
              </a:rPr>
              <a:t> din </a:t>
            </a:r>
            <a:r>
              <a:rPr lang="en-US" sz="1400" dirty="0" err="1" smtClean="0">
                <a:solidFill>
                  <a:schemeClr val="dk1"/>
                </a:solidFill>
                <a:latin typeface="Arial" pitchFamily="34" charset="0"/>
                <a:cs typeface="Arial" pitchFamily="34" charset="0"/>
              </a:rPr>
              <a:t>lista</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unitatea</a:t>
            </a:r>
            <a:r>
              <a:rPr lang="en-US" sz="1400" dirty="0" smtClean="0">
                <a:solidFill>
                  <a:schemeClr val="dk1"/>
                </a:solidFill>
                <a:latin typeface="Arial" pitchFamily="34" charset="0"/>
                <a:cs typeface="Arial" pitchFamily="34" charset="0"/>
              </a:rPr>
              <a:t> de </a:t>
            </a:r>
            <a:r>
              <a:rPr lang="en-US" sz="1400" dirty="0" err="1" smtClean="0">
                <a:solidFill>
                  <a:schemeClr val="dk1"/>
                </a:solidFill>
                <a:latin typeface="Arial" pitchFamily="34" charset="0"/>
                <a:cs typeface="Arial" pitchFamily="34" charset="0"/>
              </a:rPr>
              <a:t>masura</a:t>
            </a:r>
            <a:r>
              <a:rPr lang="en-US" sz="1400" dirty="0" smtClean="0">
                <a:solidFill>
                  <a:schemeClr val="dk1"/>
                </a:solidFill>
                <a:latin typeface="Arial" pitchFamily="34" charset="0"/>
                <a:cs typeface="Arial" pitchFamily="34" charset="0"/>
              </a:rPr>
              <a:t> a </a:t>
            </a:r>
            <a:r>
              <a:rPr lang="en-US" sz="1400" dirty="0" err="1" smtClean="0">
                <a:solidFill>
                  <a:schemeClr val="dk1"/>
                </a:solidFill>
                <a:latin typeface="Arial" pitchFamily="34" charset="0"/>
                <a:cs typeface="Arial" pitchFamily="34" charset="0"/>
              </a:rPr>
              <a:t>riglei</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aparitia</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barilor</a:t>
            </a:r>
            <a:r>
              <a:rPr lang="en-US" sz="1400" dirty="0" smtClean="0">
                <a:solidFill>
                  <a:schemeClr val="dk1"/>
                </a:solidFill>
                <a:latin typeface="Arial" pitchFamily="34" charset="0"/>
                <a:cs typeface="Arial" pitchFamily="34" charset="0"/>
              </a:rPr>
              <a:t> de </a:t>
            </a:r>
            <a:r>
              <a:rPr lang="en-US" sz="1400" dirty="0" err="1" smtClean="0">
                <a:solidFill>
                  <a:schemeClr val="dk1"/>
                </a:solidFill>
                <a:latin typeface="Arial" pitchFamily="34" charset="0"/>
                <a:cs typeface="Arial" pitchFamily="34" charset="0"/>
              </a:rPr>
              <a:t>derulare</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sau</a:t>
            </a:r>
            <a:r>
              <a:rPr lang="en-US" sz="1400" dirty="0" smtClean="0">
                <a:solidFill>
                  <a:schemeClr val="dk1"/>
                </a:solidFill>
                <a:latin typeface="Arial" pitchFamily="34" charset="0"/>
                <a:cs typeface="Arial" pitchFamily="34" charset="0"/>
              </a:rPr>
              <a:t> a </a:t>
            </a:r>
            <a:r>
              <a:rPr lang="en-US" sz="1400" dirty="0" err="1" smtClean="0">
                <a:solidFill>
                  <a:schemeClr val="dk1"/>
                </a:solidFill>
                <a:latin typeface="Arial" pitchFamily="34" charset="0"/>
                <a:cs typeface="Arial" pitchFamily="34" charset="0"/>
              </a:rPr>
              <a:t>identificatorilor</a:t>
            </a:r>
            <a:r>
              <a:rPr lang="en-US" sz="1400" dirty="0" smtClean="0">
                <a:solidFill>
                  <a:schemeClr val="dk1"/>
                </a:solidFill>
                <a:latin typeface="Arial" pitchFamily="34" charset="0"/>
                <a:cs typeface="Arial" pitchFamily="34" charset="0"/>
              </a:rPr>
              <a:t> de </a:t>
            </a:r>
            <a:r>
              <a:rPr lang="en-US" sz="1400" dirty="0" err="1" smtClean="0">
                <a:solidFill>
                  <a:schemeClr val="dk1"/>
                </a:solidFill>
                <a:latin typeface="Arial" pitchFamily="34" charset="0"/>
                <a:cs typeface="Arial" pitchFamily="34" charset="0"/>
              </a:rPr>
              <a:t>linii</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si</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coloane</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personalizarea</a:t>
            </a:r>
            <a:r>
              <a:rPr lang="en-US" sz="1400" dirty="0" smtClean="0">
                <a:solidFill>
                  <a:schemeClr val="dk1"/>
                </a:solidFill>
                <a:latin typeface="Arial" pitchFamily="34" charset="0"/>
                <a:cs typeface="Arial" pitchFamily="34" charset="0"/>
              </a:rPr>
              <a:t> </a:t>
            </a:r>
            <a:r>
              <a:rPr lang="en-US" sz="1400" dirty="0" err="1" smtClean="0">
                <a:solidFill>
                  <a:schemeClr val="dk1"/>
                </a:solidFill>
                <a:latin typeface="Arial" pitchFamily="34" charset="0"/>
                <a:cs typeface="Arial" pitchFamily="34" charset="0"/>
              </a:rPr>
              <a:t>barei</a:t>
            </a:r>
            <a:r>
              <a:rPr lang="en-US" sz="1400" dirty="0" smtClean="0">
                <a:solidFill>
                  <a:schemeClr val="dk1"/>
                </a:solidFill>
                <a:latin typeface="Arial" pitchFamily="34" charset="0"/>
                <a:cs typeface="Arial" pitchFamily="34" charset="0"/>
              </a:rPr>
              <a:t> de </a:t>
            </a:r>
            <a:r>
              <a:rPr lang="en-US" sz="1400" dirty="0" err="1" smtClean="0">
                <a:solidFill>
                  <a:schemeClr val="dk1"/>
                </a:solidFill>
                <a:latin typeface="Arial" pitchFamily="34" charset="0"/>
                <a:cs typeface="Arial" pitchFamily="34" charset="0"/>
              </a:rPr>
              <a:t>acces</a:t>
            </a:r>
            <a:r>
              <a:rPr lang="en-US" sz="1400" dirty="0" smtClean="0">
                <a:solidFill>
                  <a:schemeClr val="dk1"/>
                </a:solidFill>
                <a:latin typeface="Arial" pitchFamily="34" charset="0"/>
                <a:cs typeface="Arial" pitchFamily="34" charset="0"/>
              </a:rPr>
              <a:t> rapid.</a:t>
            </a:r>
            <a:endParaRPr lang="en-US" sz="1400" dirty="0">
              <a:latin typeface="Arial" pitchFamily="34" charset="0"/>
              <a:cs typeface="Arial" pitchFamily="34" charset="0"/>
            </a:endParaRPr>
          </a:p>
        </p:txBody>
      </p:sp>
      <p:pic>
        <p:nvPicPr>
          <p:cNvPr id="8" name="Picture 3"/>
          <p:cNvPicPr>
            <a:picLocks noChangeAspect="1" noChangeArrowheads="1"/>
          </p:cNvPicPr>
          <p:nvPr/>
        </p:nvPicPr>
        <p:blipFill>
          <a:blip r:embed="rId2" cstate="print"/>
          <a:srcRect/>
          <a:stretch>
            <a:fillRect/>
          </a:stretch>
        </p:blipFill>
        <p:spPr bwMode="auto">
          <a:xfrm>
            <a:off x="5410200" y="3581400"/>
            <a:ext cx="3124200" cy="2547711"/>
          </a:xfrm>
          <a:prstGeom prst="rect">
            <a:avLst/>
          </a:prstGeom>
          <a:noFill/>
          <a:ln w="9525">
            <a:noFill/>
            <a:miter lim="800000"/>
            <a:headEnd/>
            <a:tailEnd/>
          </a:ln>
          <a:effectLst/>
        </p:spPr>
      </p:pic>
      <p:pic>
        <p:nvPicPr>
          <p:cNvPr id="7" name="Picture 2"/>
          <p:cNvPicPr>
            <a:picLocks noGrp="1" noChangeAspect="1" noChangeArrowheads="1"/>
          </p:cNvPicPr>
          <p:nvPr>
            <p:ph idx="1"/>
          </p:nvPr>
        </p:nvPicPr>
        <p:blipFill>
          <a:blip r:embed="rId3" cstate="print"/>
          <a:stretch>
            <a:fillRect/>
          </a:stretch>
        </p:blipFill>
        <p:spPr bwMode="auto">
          <a:xfrm>
            <a:off x="4953000" y="381000"/>
            <a:ext cx="3962400" cy="2971800"/>
          </a:xfrm>
          <a:prstGeom prst="rect">
            <a:avLst/>
          </a:prstGeom>
          <a:noFill/>
          <a:ln w="9525">
            <a:solidFill>
              <a:srgbClr val="00B0F0"/>
            </a:solid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reptunghi rotunjit 8"/>
          <p:cNvSpPr/>
          <p:nvPr/>
        </p:nvSpPr>
        <p:spPr>
          <a:xfrm>
            <a:off x="4343400" y="4648200"/>
            <a:ext cx="4572000" cy="13716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o-RO"/>
          </a:p>
        </p:txBody>
      </p:sp>
      <p:pic>
        <p:nvPicPr>
          <p:cNvPr id="8" name="Picture 2"/>
          <p:cNvPicPr>
            <a:picLocks noGrp="1" noChangeAspect="1" noChangeArrowheads="1"/>
          </p:cNvPicPr>
          <p:nvPr>
            <p:ph idx="1"/>
          </p:nvPr>
        </p:nvPicPr>
        <p:blipFill>
          <a:blip r:embed="rId2" cstate="print"/>
          <a:srcRect r="57059" b="55784"/>
          <a:stretch>
            <a:fillRect/>
          </a:stretch>
        </p:blipFill>
        <p:spPr bwMode="auto">
          <a:xfrm>
            <a:off x="5562600" y="2057400"/>
            <a:ext cx="2389094" cy="1845002"/>
          </a:xfrm>
          <a:prstGeom prst="rect">
            <a:avLst/>
          </a:prstGeom>
          <a:noFill/>
          <a:ln w="9525">
            <a:solidFill>
              <a:srgbClr val="00B0F0"/>
            </a:solidFill>
            <a:miter lim="800000"/>
            <a:headEnd/>
            <a:tailEnd/>
          </a:ln>
          <a:effectLst/>
        </p:spPr>
      </p:pic>
      <p:sp>
        <p:nvSpPr>
          <p:cNvPr id="2" name="Title 1"/>
          <p:cNvSpPr>
            <a:spLocks noGrp="1"/>
          </p:cNvSpPr>
          <p:nvPr>
            <p:ph type="title"/>
          </p:nvPr>
        </p:nvSpPr>
        <p:spPr>
          <a:xfrm>
            <a:off x="228600" y="228600"/>
            <a:ext cx="7772400" cy="457200"/>
          </a:xfrm>
        </p:spPr>
        <p:txBody>
          <a:bodyPr>
            <a:normAutofit/>
          </a:bodyPr>
          <a:lstStyle/>
          <a:p>
            <a:r>
              <a:rPr lang="en-US" sz="1800" b="1" i="1" dirty="0" err="1" smtClean="0">
                <a:solidFill>
                  <a:schemeClr val="accent1"/>
                </a:solidFill>
                <a:latin typeface="Arial" pitchFamily="34" charset="0"/>
                <a:cs typeface="Arial" pitchFamily="34" charset="0"/>
              </a:rPr>
              <a:t>Folosirea</a:t>
            </a:r>
            <a:r>
              <a:rPr lang="en-US" sz="1800" b="1" i="1" dirty="0" smtClean="0">
                <a:solidFill>
                  <a:schemeClr val="accent1"/>
                </a:solidFill>
                <a:latin typeface="Arial" pitchFamily="34" charset="0"/>
                <a:cs typeface="Arial" pitchFamily="34" charset="0"/>
              </a:rPr>
              <a:t> </a:t>
            </a:r>
            <a:r>
              <a:rPr lang="en-US" sz="1800" b="1" i="1" dirty="0" err="1" smtClean="0">
                <a:solidFill>
                  <a:schemeClr val="accent1"/>
                </a:solidFill>
                <a:latin typeface="Arial" pitchFamily="34" charset="0"/>
                <a:cs typeface="Arial" pitchFamily="34" charset="0"/>
              </a:rPr>
              <a:t>func</a:t>
            </a:r>
            <a:r>
              <a:rPr lang="ro-RO" sz="1800" b="1" i="1" dirty="0" smtClean="0">
                <a:solidFill>
                  <a:schemeClr val="accent1"/>
                </a:solidFill>
                <a:latin typeface="Arial" pitchFamily="34" charset="0"/>
                <a:cs typeface="Arial" pitchFamily="34" charset="0"/>
              </a:rPr>
              <a:t>ţ</a:t>
            </a:r>
            <a:r>
              <a:rPr lang="en-US" sz="1800" b="1" i="1" dirty="0" err="1" smtClean="0">
                <a:solidFill>
                  <a:schemeClr val="accent1"/>
                </a:solidFill>
                <a:latin typeface="Arial" pitchFamily="34" charset="0"/>
                <a:cs typeface="Arial" pitchFamily="34" charset="0"/>
              </a:rPr>
              <a:t>iei</a:t>
            </a:r>
            <a:r>
              <a:rPr lang="en-US" sz="1800" b="1" i="1" dirty="0" smtClean="0">
                <a:solidFill>
                  <a:schemeClr val="accent1"/>
                </a:solidFill>
                <a:latin typeface="Arial" pitchFamily="34" charset="0"/>
                <a:cs typeface="Arial" pitchFamily="34" charset="0"/>
              </a:rPr>
              <a:t> </a:t>
            </a:r>
            <a:r>
              <a:rPr lang="ro-RO" sz="1800" b="1" i="1" dirty="0" smtClean="0">
                <a:solidFill>
                  <a:schemeClr val="accent1"/>
                </a:solidFill>
                <a:latin typeface="Arial" pitchFamily="34" charset="0"/>
                <a:cs typeface="Arial" pitchFamily="34" charset="0"/>
              </a:rPr>
              <a:t>Ajutor</a:t>
            </a:r>
            <a:r>
              <a:rPr lang="en-US" sz="1800" b="1" i="1" dirty="0" smtClean="0">
                <a:solidFill>
                  <a:schemeClr val="accent1"/>
                </a:solidFill>
                <a:latin typeface="Arial" pitchFamily="34" charset="0"/>
                <a:cs typeface="Arial" pitchFamily="34" charset="0"/>
              </a:rPr>
              <a:t> </a:t>
            </a:r>
            <a:r>
              <a:rPr lang="ro-RO" sz="1800" b="1" i="1" dirty="0" smtClean="0">
                <a:solidFill>
                  <a:schemeClr val="accent1"/>
                </a:solidFill>
                <a:latin typeface="Arial" pitchFamily="34" charset="0"/>
                <a:cs typeface="Arial" pitchFamily="34" charset="0"/>
              </a:rPr>
              <a:t>(</a:t>
            </a:r>
            <a:r>
              <a:rPr lang="en-US" sz="1800" b="1" i="1" dirty="0" smtClean="0">
                <a:solidFill>
                  <a:schemeClr val="accent1"/>
                </a:solidFill>
                <a:latin typeface="Arial" pitchFamily="34" charset="0"/>
                <a:cs typeface="Arial" pitchFamily="34" charset="0"/>
              </a:rPr>
              <a:t>Help</a:t>
            </a:r>
            <a:r>
              <a:rPr lang="ro-RO" sz="1800" b="1" i="1" dirty="0" smtClean="0">
                <a:solidFill>
                  <a:schemeClr val="accent1"/>
                </a:solidFill>
                <a:latin typeface="Arial" pitchFamily="34" charset="0"/>
                <a:cs typeface="Arial" pitchFamily="34" charset="0"/>
              </a:rPr>
              <a:t>) </a:t>
            </a:r>
            <a:endParaRPr lang="en-US" sz="1800" b="1" i="1" dirty="0">
              <a:solidFill>
                <a:schemeClr val="accent1"/>
              </a:solidFill>
              <a:latin typeface="Arial" pitchFamily="34" charset="0"/>
              <a:cs typeface="Arial" pitchFamily="34" charset="0"/>
            </a:endParaRPr>
          </a:p>
        </p:txBody>
      </p:sp>
      <p:sp>
        <p:nvSpPr>
          <p:cNvPr id="4" name="Rectangle 3"/>
          <p:cNvSpPr/>
          <p:nvPr/>
        </p:nvSpPr>
        <p:spPr>
          <a:xfrm>
            <a:off x="4343400" y="4724400"/>
            <a:ext cx="4572000" cy="1384995"/>
          </a:xfrm>
          <a:prstGeom prst="rect">
            <a:avLst/>
          </a:prstGeom>
        </p:spPr>
        <p:txBody>
          <a:bodyPr wrap="square">
            <a:spAutoFit/>
          </a:bodyPr>
          <a:lstStyle/>
          <a:p>
            <a:pPr>
              <a:buFont typeface="Arial" pitchFamily="34" charset="0"/>
              <a:buChar char="•"/>
            </a:pPr>
            <a:r>
              <a:rPr lang="en-US" sz="1400" b="1" dirty="0" smtClean="0">
                <a:latin typeface="Arial" pitchFamily="34" charset="0"/>
                <a:cs typeface="Arial" pitchFamily="34" charset="0"/>
              </a:rPr>
              <a:t>Rapid</a:t>
            </a:r>
          </a:p>
          <a:p>
            <a:pPr marL="342900" indent="-342900">
              <a:buAutoNum type="arabicPeriod"/>
            </a:pPr>
            <a:r>
              <a:rPr lang="en-US" sz="1400" dirty="0" err="1" smtClean="0">
                <a:latin typeface="Arial" pitchFamily="34" charset="0"/>
                <a:cs typeface="Arial" pitchFamily="34" charset="0"/>
              </a:rPr>
              <a:t>Executati</a:t>
            </a:r>
            <a:r>
              <a:rPr lang="en-US" sz="1400" dirty="0" smtClean="0">
                <a:latin typeface="Arial" pitchFamily="34" charset="0"/>
                <a:cs typeface="Arial" pitchFamily="34" charset="0"/>
              </a:rPr>
              <a:t> click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un </a:t>
            </a:r>
            <a:r>
              <a:rPr lang="en-US" sz="1400" dirty="0" err="1" smtClean="0">
                <a:latin typeface="Arial" pitchFamily="34" charset="0"/>
                <a:cs typeface="Arial" pitchFamily="34" charset="0"/>
              </a:rPr>
              <a:t>buton</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comanda</a:t>
            </a:r>
            <a:r>
              <a:rPr lang="en-US" sz="1400" dirty="0" smtClean="0">
                <a:latin typeface="Arial" pitchFamily="34" charset="0"/>
                <a:cs typeface="Arial" pitchFamily="34" charset="0"/>
              </a:rPr>
              <a:t> din </a:t>
            </a:r>
            <a:r>
              <a:rPr lang="en-US" sz="1400" b="1" dirty="0" err="1" smtClean="0">
                <a:latin typeface="Arial" pitchFamily="34" charset="0"/>
                <a:cs typeface="Arial" pitchFamily="34" charset="0"/>
              </a:rPr>
              <a:t>Panglica</a:t>
            </a:r>
            <a:endParaRPr lang="en-US" sz="1400" b="1" dirty="0" smtClean="0">
              <a:latin typeface="Arial" pitchFamily="34" charset="0"/>
              <a:cs typeface="Arial" pitchFamily="34" charset="0"/>
            </a:endParaRPr>
          </a:p>
          <a:p>
            <a:pPr marL="342900" indent="-342900">
              <a:buFont typeface="Arial" pitchFamily="34" charset="0"/>
              <a:buAutoNum type="arabicPeriod"/>
            </a:pPr>
            <a:r>
              <a:rPr lang="en-US" sz="1400" dirty="0" err="1" smtClean="0">
                <a:latin typeface="Arial" pitchFamily="34" charset="0"/>
                <a:cs typeface="Arial" pitchFamily="34" charset="0"/>
              </a:rPr>
              <a:t>Apasati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tasta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F1</a:t>
            </a:r>
          </a:p>
          <a:p>
            <a:pPr marL="342900" indent="-342900" algn="just"/>
            <a:r>
              <a:rPr lang="en-US" sz="1400" dirty="0" smtClean="0">
                <a:latin typeface="Arial" pitchFamily="34" charset="0"/>
                <a:cs typeface="Arial" pitchFamily="34" charset="0"/>
              </a:rPr>
              <a:t>Se </a:t>
            </a:r>
            <a:r>
              <a:rPr lang="en-US" sz="1400" dirty="0" err="1" smtClean="0">
                <a:latin typeface="Arial" pitchFamily="34" charset="0"/>
                <a:cs typeface="Arial" pitchFamily="34" charset="0"/>
              </a:rPr>
              <a:t>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deschide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caseta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Help</a:t>
            </a:r>
            <a:r>
              <a:rPr lang="en-US" sz="1400" dirty="0" smtClean="0">
                <a:latin typeface="Arial" pitchFamily="34" charset="0"/>
                <a:cs typeface="Arial" pitchFamily="34" charset="0"/>
              </a:rPr>
              <a:t> exact la </a:t>
            </a:r>
            <a:r>
              <a:rPr lang="en-US" sz="1400" dirty="0" err="1" smtClean="0">
                <a:latin typeface="Arial" pitchFamily="34" charset="0"/>
                <a:cs typeface="Arial" pitchFamily="34" charset="0"/>
              </a:rPr>
              <a:t>subiectul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despre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comanda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respectiva</a:t>
            </a:r>
            <a:endParaRPr lang="en-US" sz="1400" dirty="0">
              <a:latin typeface="Arial" pitchFamily="34" charset="0"/>
              <a:cs typeface="Arial" pitchFamily="34" charset="0"/>
            </a:endParaRPr>
          </a:p>
        </p:txBody>
      </p:sp>
      <p:sp>
        <p:nvSpPr>
          <p:cNvPr id="7" name="Rectangle 6"/>
          <p:cNvSpPr/>
          <p:nvPr/>
        </p:nvSpPr>
        <p:spPr>
          <a:xfrm>
            <a:off x="152400" y="762000"/>
            <a:ext cx="8686800" cy="1169551"/>
          </a:xfrm>
          <a:prstGeom prst="rect">
            <a:avLst/>
          </a:prstGeom>
        </p:spPr>
        <p:txBody>
          <a:bodyPr wrap="square">
            <a:spAutoFit/>
          </a:bodyPr>
          <a:lstStyle/>
          <a:p>
            <a:pPr algn="just"/>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Butonul</a:t>
            </a:r>
            <a:r>
              <a:rPr lang="en-US" sz="1400" b="1" dirty="0" smtClean="0">
                <a:latin typeface="Arial" pitchFamily="34" charset="0"/>
                <a:cs typeface="Arial" pitchFamily="34" charset="0"/>
              </a:rPr>
              <a:t> Excel Help </a:t>
            </a:r>
            <a:r>
              <a:rPr lang="en-US" sz="1400" dirty="0" smtClean="0">
                <a:latin typeface="Arial" pitchFamily="34" charset="0"/>
                <a:cs typeface="Arial" pitchFamily="34" charset="0"/>
              </a:rPr>
              <a:t>(sub </a:t>
            </a:r>
            <a:r>
              <a:rPr lang="en-US" sz="1400" dirty="0" err="1" smtClean="0">
                <a:latin typeface="Arial" pitchFamily="34" charset="0"/>
                <a:cs typeface="Arial" pitchFamily="34" charset="0"/>
              </a:rPr>
              <a:t>butonul</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inchidere</a:t>
            </a:r>
            <a:r>
              <a:rPr lang="en-US" sz="1400" dirty="0" smtClean="0">
                <a:latin typeface="Arial" pitchFamily="34" charset="0"/>
                <a:cs typeface="Arial" pitchFamily="34" charset="0"/>
              </a:rPr>
              <a:t> al </a:t>
            </a:r>
            <a:r>
              <a:rPr lang="en-US" sz="1400" dirty="0" err="1" smtClean="0">
                <a:latin typeface="Arial" pitchFamily="34" charset="0"/>
                <a:cs typeface="Arial" pitchFamily="34" charset="0"/>
              </a:rPr>
              <a:t>aplicatiei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ori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apasati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tasta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F1</a:t>
            </a:r>
          </a:p>
          <a:p>
            <a:pPr marL="342900" indent="-342900" algn="just">
              <a:buAutoNum type="arabicPeriod"/>
            </a:pP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un </a:t>
            </a:r>
            <a:r>
              <a:rPr lang="en-US" sz="1400" dirty="0" err="1" smtClean="0">
                <a:latin typeface="Arial" pitchFamily="34" charset="0"/>
                <a:cs typeface="Arial" pitchFamily="34" charset="0"/>
              </a:rPr>
              <a:t>subiect</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lista</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subiecte</a:t>
            </a:r>
            <a:r>
              <a:rPr lang="en-US" sz="1400" dirty="0" smtClean="0">
                <a:latin typeface="Arial" pitchFamily="34" charset="0"/>
                <a:cs typeface="Arial" pitchFamily="34" charset="0"/>
              </a:rPr>
              <a:t> </a:t>
            </a:r>
          </a:p>
          <a:p>
            <a:pPr marL="342900" indent="-342900" algn="just">
              <a:buAutoNum type="arabicPeriod"/>
            </a:pP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butonul</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Conţinut </a:t>
            </a:r>
            <a:r>
              <a:rPr lang="ro-RO" sz="1400" dirty="0" smtClean="0">
                <a:latin typeface="Arial" pitchFamily="34" charset="0"/>
                <a:cs typeface="Arial" pitchFamily="34" charset="0"/>
              </a:rPr>
              <a:t>(</a:t>
            </a:r>
            <a:r>
              <a:rPr lang="en-US" sz="1400" b="1" dirty="0" smtClean="0">
                <a:latin typeface="Arial" pitchFamily="34" charset="0"/>
                <a:cs typeface="Arial" pitchFamily="34" charset="0"/>
              </a:rPr>
              <a:t>Table of content</a:t>
            </a:r>
            <a:r>
              <a:rPr lang="ro-RO" sz="1400" dirty="0" smtClean="0">
                <a:latin typeface="Arial" pitchFamily="34" charset="0"/>
                <a:cs typeface="Arial" pitchFamily="34" charset="0"/>
              </a:rPr>
              <a:t>)</a:t>
            </a:r>
            <a:endParaRPr lang="en-US" sz="1400" dirty="0" smtClean="0">
              <a:latin typeface="Arial" pitchFamily="34" charset="0"/>
              <a:cs typeface="Arial" pitchFamily="34" charset="0"/>
            </a:endParaRPr>
          </a:p>
          <a:p>
            <a:pPr marL="342900" indent="-342900" algn="just">
              <a:buAutoNum type="arabicPeriod"/>
            </a:pPr>
            <a:r>
              <a:rPr lang="en-US" sz="1400" dirty="0" err="1" smtClean="0">
                <a:latin typeface="Arial" pitchFamily="34" charset="0"/>
                <a:cs typeface="Arial" pitchFamily="34" charset="0"/>
              </a:rPr>
              <a:t>Tastati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subiectul</a:t>
            </a:r>
            <a:r>
              <a:rPr lang="en-US" sz="1400" dirty="0" smtClean="0">
                <a:latin typeface="Arial" pitchFamily="34" charset="0"/>
                <a:cs typeface="Arial" pitchFamily="34" charset="0"/>
              </a:rPr>
              <a:t> in </a:t>
            </a:r>
            <a:r>
              <a:rPr lang="en-US" sz="1400" dirty="0" err="1" smtClean="0">
                <a:latin typeface="Arial" pitchFamily="34" charset="0"/>
                <a:cs typeface="Arial" pitchFamily="34" charset="0"/>
              </a:rPr>
              <a:t>caseta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C</a:t>
            </a:r>
            <a:r>
              <a:rPr lang="ro-RO" sz="1400" b="1" dirty="0" err="1" smtClean="0">
                <a:latin typeface="Arial" pitchFamily="34" charset="0"/>
                <a:cs typeface="Arial" pitchFamily="34" charset="0"/>
              </a:rPr>
              <a:t>autare</a:t>
            </a:r>
            <a:r>
              <a:rPr lang="ro-RO" sz="1400" b="1" dirty="0" smtClean="0">
                <a:latin typeface="Arial" pitchFamily="34" charset="0"/>
                <a:cs typeface="Arial" pitchFamily="34" charset="0"/>
              </a:rPr>
              <a:t> </a:t>
            </a:r>
            <a:r>
              <a:rPr lang="ro-RO" sz="1400" dirty="0" smtClean="0">
                <a:latin typeface="Arial" pitchFamily="34" charset="0"/>
                <a:cs typeface="Arial" pitchFamily="34" charset="0"/>
              </a:rPr>
              <a:t>(</a:t>
            </a:r>
            <a:r>
              <a:rPr lang="en-US" sz="1400" dirty="0" smtClean="0">
                <a:latin typeface="Arial" pitchFamily="34" charset="0"/>
                <a:cs typeface="Arial" pitchFamily="34" charset="0"/>
              </a:rPr>
              <a:t>Search</a:t>
            </a:r>
            <a:r>
              <a:rPr lang="ro-RO" sz="1400" dirty="0" smtClean="0">
                <a:latin typeface="Arial" pitchFamily="34" charset="0"/>
                <a:cs typeface="Arial" pitchFamily="34" charset="0"/>
              </a:rPr>
              <a:t>)</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lista</a:t>
            </a:r>
            <a:r>
              <a:rPr lang="en-US" sz="1400" dirty="0" smtClean="0">
                <a:latin typeface="Arial" pitchFamily="34" charset="0"/>
                <a:cs typeface="Arial" pitchFamily="34" charset="0"/>
              </a:rPr>
              <a:t> search </a:t>
            </a:r>
            <a:r>
              <a:rPr lang="en-US" sz="1400" dirty="0" err="1" smtClean="0">
                <a:latin typeface="Arial" pitchFamily="34" charset="0"/>
                <a:cs typeface="Arial" pitchFamily="34" charset="0"/>
              </a:rPr>
              <a:t>puteti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categoria</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subiecte</a:t>
            </a:r>
            <a:r>
              <a:rPr lang="en-US" sz="1400" dirty="0" smtClean="0">
                <a:latin typeface="Arial" pitchFamily="34" charset="0"/>
                <a:cs typeface="Arial" pitchFamily="34" charset="0"/>
              </a:rPr>
              <a:t> in care </a:t>
            </a:r>
            <a:r>
              <a:rPr lang="en-US" sz="1400" dirty="0" err="1" smtClean="0">
                <a:latin typeface="Arial" pitchFamily="34" charset="0"/>
                <a:cs typeface="Arial" pitchFamily="34" charset="0"/>
              </a:rPr>
              <a:t>faceti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cautarea</a:t>
            </a:r>
            <a:r>
              <a:rPr lang="en-US" sz="1400" dirty="0" smtClean="0">
                <a:latin typeface="Arial" pitchFamily="34" charset="0"/>
                <a:cs typeface="Arial" pitchFamily="34" charset="0"/>
              </a:rPr>
              <a:t>)</a:t>
            </a:r>
          </a:p>
        </p:txBody>
      </p:sp>
      <p:pic>
        <p:nvPicPr>
          <p:cNvPr id="89089" name="Picture 1"/>
          <p:cNvPicPr>
            <a:picLocks noChangeAspect="1" noChangeArrowheads="1"/>
          </p:cNvPicPr>
          <p:nvPr/>
        </p:nvPicPr>
        <p:blipFill>
          <a:blip r:embed="rId3" cstate="print"/>
          <a:srcRect/>
          <a:stretch>
            <a:fillRect/>
          </a:stretch>
        </p:blipFill>
        <p:spPr bwMode="auto">
          <a:xfrm>
            <a:off x="381000" y="2057400"/>
            <a:ext cx="3846046" cy="3200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Grp="1" noChangeAspect="1" noChangeArrowheads="1"/>
          </p:cNvPicPr>
          <p:nvPr>
            <p:ph idx="1"/>
          </p:nvPr>
        </p:nvPicPr>
        <p:blipFill>
          <a:blip r:embed="rId2" cstate="print"/>
          <a:srcRect r="75000" b="81667"/>
          <a:stretch>
            <a:fillRect/>
          </a:stretch>
        </p:blipFill>
        <p:spPr bwMode="auto">
          <a:xfrm>
            <a:off x="3124200" y="2819400"/>
            <a:ext cx="2667000" cy="1466850"/>
          </a:xfrm>
          <a:prstGeom prst="rect">
            <a:avLst/>
          </a:prstGeom>
          <a:noFill/>
          <a:ln w="9525">
            <a:solidFill>
              <a:srgbClr val="00B0F0"/>
            </a:solidFill>
            <a:miter lim="800000"/>
            <a:headEnd/>
            <a:tailEnd/>
          </a:ln>
          <a:effectLst/>
        </p:spPr>
      </p:pic>
      <p:sp>
        <p:nvSpPr>
          <p:cNvPr id="2" name="Title 1"/>
          <p:cNvSpPr>
            <a:spLocks noGrp="1"/>
          </p:cNvSpPr>
          <p:nvPr>
            <p:ph type="title"/>
          </p:nvPr>
        </p:nvSpPr>
        <p:spPr>
          <a:xfrm>
            <a:off x="0" y="381000"/>
            <a:ext cx="9144000" cy="609600"/>
          </a:xfrm>
        </p:spPr>
        <p:txBody>
          <a:bodyPr>
            <a:normAutofit/>
          </a:bodyPr>
          <a:lstStyle/>
          <a:p>
            <a:r>
              <a:rPr lang="en-US" sz="1800" b="1" i="1" dirty="0" err="1" smtClean="0">
                <a:solidFill>
                  <a:schemeClr val="accent2">
                    <a:lumMod val="60000"/>
                    <a:lumOff val="40000"/>
                  </a:schemeClr>
                </a:solidFill>
                <a:latin typeface="Arial" pitchFamily="34" charset="0"/>
                <a:cs typeface="Arial" pitchFamily="34" charset="0"/>
              </a:rPr>
              <a:t>Vizualizare</a:t>
            </a:r>
            <a:endParaRPr lang="en-US" sz="1800" b="1" i="1" dirty="0">
              <a:solidFill>
                <a:schemeClr val="accent2">
                  <a:lumMod val="60000"/>
                  <a:lumOff val="40000"/>
                </a:schemeClr>
              </a:solidFill>
              <a:latin typeface="Arial" pitchFamily="34" charset="0"/>
              <a:cs typeface="Arial" pitchFamily="34" charset="0"/>
            </a:endParaRPr>
          </a:p>
        </p:txBody>
      </p:sp>
      <p:sp>
        <p:nvSpPr>
          <p:cNvPr id="6" name="Rectangle 5"/>
          <p:cNvSpPr/>
          <p:nvPr/>
        </p:nvSpPr>
        <p:spPr>
          <a:xfrm>
            <a:off x="152400" y="914400"/>
            <a:ext cx="8763000" cy="1815882"/>
          </a:xfrm>
          <a:prstGeom prst="rect">
            <a:avLst/>
          </a:prstGeom>
        </p:spPr>
        <p:txBody>
          <a:bodyPr wrap="square">
            <a:spAutoFit/>
          </a:bodyPr>
          <a:lstStyle/>
          <a:p>
            <a:pPr algn="just"/>
            <a:r>
              <a:rPr lang="en-US" sz="1400" dirty="0" err="1" smtClean="0">
                <a:latin typeface="Arial" pitchFamily="34" charset="0"/>
                <a:cs typeface="Arial" pitchFamily="34" charset="0"/>
              </a:rPr>
              <a:t>Schimbarea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modului</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vizualizare</a:t>
            </a:r>
            <a:r>
              <a:rPr lang="en-US" sz="1400" dirty="0" smtClean="0">
                <a:latin typeface="Arial" pitchFamily="34" charset="0"/>
                <a:cs typeface="Arial" pitchFamily="34" charset="0"/>
              </a:rPr>
              <a:t>:</a:t>
            </a:r>
          </a:p>
          <a:p>
            <a:pPr algn="just">
              <a:buFont typeface="Arial" pitchFamily="34" charset="0"/>
              <a:buChar char="•"/>
            </a:pPr>
            <a:r>
              <a:rPr lang="vi-VN" sz="1400" dirty="0" smtClean="0">
                <a:latin typeface="Arial" pitchFamily="34" charset="0"/>
                <a:cs typeface="Arial" pitchFamily="34" charset="0"/>
              </a:rPr>
              <a:t>Faceți clic pe </a:t>
            </a:r>
            <a:r>
              <a:rPr lang="en-US" sz="1400" dirty="0" err="1" smtClean="0">
                <a:latin typeface="Arial" pitchFamily="34" charset="0"/>
                <a:cs typeface="Arial" pitchFamily="34" charset="0"/>
              </a:rPr>
              <a:t>unul</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cele</a:t>
            </a:r>
            <a:r>
              <a:rPr lang="en-US" sz="1400" dirty="0" smtClean="0">
                <a:latin typeface="Arial" pitchFamily="34" charset="0"/>
                <a:cs typeface="Arial" pitchFamily="34" charset="0"/>
              </a:rPr>
              <a:t> 3 </a:t>
            </a:r>
            <a:r>
              <a:rPr lang="en-US" sz="1400" dirty="0" err="1" smtClean="0">
                <a:latin typeface="Arial" pitchFamily="34" charset="0"/>
                <a:cs typeface="Arial" pitchFamily="34" charset="0"/>
              </a:rPr>
              <a:t>butoane</a:t>
            </a:r>
            <a:r>
              <a:rPr lang="en-US" sz="1400" dirty="0" smtClean="0">
                <a:latin typeface="Arial" pitchFamily="34" charset="0"/>
                <a:cs typeface="Arial" pitchFamily="34" charset="0"/>
              </a:rPr>
              <a:t> din </a:t>
            </a:r>
            <a:r>
              <a:rPr lang="vi-VN" sz="1400" dirty="0" smtClean="0">
                <a:latin typeface="Arial" pitchFamily="34" charset="0"/>
                <a:cs typeface="Arial" pitchFamily="34" charset="0"/>
              </a:rPr>
              <a:t>bara de instrumente </a:t>
            </a:r>
            <a:r>
              <a:rPr lang="vi-VN" sz="1400" b="1" dirty="0" smtClean="0">
                <a:latin typeface="Arial" pitchFamily="34" charset="0"/>
                <a:cs typeface="Arial" pitchFamily="34" charset="0"/>
              </a:rPr>
              <a:t>Vizualizare</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Toolbar View</a:t>
            </a:r>
            <a:r>
              <a:rPr lang="en-US" sz="1400" dirty="0" smtClean="0">
                <a:latin typeface="Arial" pitchFamily="34" charset="0"/>
                <a:cs typeface="Arial" pitchFamily="34" charset="0"/>
              </a:rPr>
              <a:t>)</a:t>
            </a:r>
            <a:r>
              <a:rPr lang="ro-RO" sz="1400" dirty="0" smtClean="0">
                <a:latin typeface="Arial" pitchFamily="34" charset="0"/>
                <a:cs typeface="Arial" pitchFamily="34" charset="0"/>
              </a:rPr>
              <a:t> </a:t>
            </a:r>
            <a:r>
              <a:rPr lang="vi-VN" sz="1400" dirty="0" smtClean="0">
                <a:latin typeface="Arial" pitchFamily="34" charset="0"/>
                <a:cs typeface="Arial" pitchFamily="34" charset="0"/>
              </a:rPr>
              <a:t>din partea din dreapta jos a ferestrei. </a:t>
            </a:r>
            <a:endParaRPr lang="en-US" sz="1400" dirty="0" smtClean="0">
              <a:latin typeface="Arial" pitchFamily="34" charset="0"/>
              <a:cs typeface="Arial" pitchFamily="34" charset="0"/>
            </a:endParaRPr>
          </a:p>
          <a:p>
            <a:pPr algn="just"/>
            <a:r>
              <a:rPr lang="en-US" sz="1400" dirty="0" smtClean="0">
                <a:latin typeface="Arial" pitchFamily="34" charset="0"/>
                <a:cs typeface="Arial" pitchFamily="34" charset="0"/>
              </a:rPr>
              <a:t>s</a:t>
            </a:r>
            <a:r>
              <a:rPr lang="vi-VN" sz="1400" dirty="0" smtClean="0">
                <a:latin typeface="Arial" pitchFamily="34" charset="0"/>
                <a:cs typeface="Arial" pitchFamily="34" charset="0"/>
              </a:rPr>
              <a:t>au </a:t>
            </a:r>
            <a:endParaRPr lang="en-US" sz="1400" dirty="0" smtClean="0">
              <a:latin typeface="Arial" pitchFamily="34" charset="0"/>
              <a:cs typeface="Arial" pitchFamily="34" charset="0"/>
            </a:endParaRPr>
          </a:p>
          <a:p>
            <a:pPr algn="just">
              <a:buFont typeface="Arial" pitchFamily="34" charset="0"/>
              <a:buChar char="•"/>
            </a:pPr>
            <a:r>
              <a:rPr lang="en-US" sz="1400" dirty="0" smtClean="0">
                <a:latin typeface="Arial" pitchFamily="34" charset="0"/>
                <a:cs typeface="Arial" pitchFamily="34" charset="0"/>
              </a:rPr>
              <a:t>F</a:t>
            </a:r>
            <a:r>
              <a:rPr lang="vi-VN" sz="1400" dirty="0" smtClean="0">
                <a:latin typeface="Arial" pitchFamily="34" charset="0"/>
                <a:cs typeface="Arial" pitchFamily="34" charset="0"/>
              </a:rPr>
              <a:t>aceți clic pe fila </a:t>
            </a:r>
            <a:r>
              <a:rPr lang="vi-VN" sz="1400" b="1" dirty="0" smtClean="0">
                <a:latin typeface="Arial" pitchFamily="34" charset="0"/>
                <a:cs typeface="Arial" pitchFamily="34" charset="0"/>
              </a:rPr>
              <a:t>Vizualizare</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View</a:t>
            </a:r>
            <a:r>
              <a:rPr lang="en-US" sz="1400" dirty="0" smtClean="0">
                <a:latin typeface="Arial" pitchFamily="34" charset="0"/>
                <a:cs typeface="Arial" pitchFamily="34" charset="0"/>
              </a:rPr>
              <a:t>)</a:t>
            </a:r>
            <a:r>
              <a:rPr lang="vi-VN" sz="1400" dirty="0" smtClean="0">
                <a:latin typeface="Arial" pitchFamily="34" charset="0"/>
                <a:cs typeface="Arial" pitchFamily="34" charset="0"/>
              </a:rPr>
              <a:t> din </a:t>
            </a:r>
            <a:r>
              <a:rPr lang="vi-VN" sz="1400" b="1" dirty="0" smtClean="0">
                <a:latin typeface="Arial" pitchFamily="34" charset="0"/>
                <a:cs typeface="Arial" pitchFamily="34" charset="0"/>
              </a:rPr>
              <a:t>Panglică</a:t>
            </a:r>
            <a:r>
              <a:rPr lang="vi-VN" sz="1400" dirty="0" smtClean="0">
                <a:latin typeface="Arial" pitchFamily="34" charset="0"/>
                <a:cs typeface="Arial" pitchFamily="34" charset="0"/>
              </a:rPr>
              <a:t>,</a:t>
            </a:r>
            <a:r>
              <a:rPr lang="en-US" sz="1400" dirty="0" smtClean="0">
                <a:latin typeface="Arial" pitchFamily="34" charset="0"/>
                <a:cs typeface="Arial" pitchFamily="34" charset="0"/>
              </a:rPr>
              <a:t> </a:t>
            </a:r>
            <a:r>
              <a:rPr lang="vi-VN" sz="1400" dirty="0" smtClean="0">
                <a:latin typeface="Arial" pitchFamily="34" charset="0"/>
                <a:cs typeface="Arial" pitchFamily="34" charset="0"/>
              </a:rPr>
              <a:t>apoi pe </a:t>
            </a:r>
            <a:r>
              <a:rPr lang="en-US" sz="1400" dirty="0" err="1" smtClean="0">
                <a:latin typeface="Arial" pitchFamily="34" charset="0"/>
                <a:cs typeface="Arial" pitchFamily="34" charset="0"/>
              </a:rPr>
              <a:t>modul</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vizualizare</a:t>
            </a:r>
            <a:r>
              <a:rPr lang="vi-VN" sz="1400" dirty="0" smtClean="0">
                <a:latin typeface="Arial" pitchFamily="34" charset="0"/>
                <a:cs typeface="Arial" pitchFamily="34" charset="0"/>
              </a:rPr>
              <a:t> grupul </a:t>
            </a:r>
            <a:r>
              <a:rPr lang="vi-VN" sz="1400" b="1" dirty="0" smtClean="0">
                <a:latin typeface="Arial" pitchFamily="34" charset="0"/>
                <a:cs typeface="Arial" pitchFamily="34" charset="0"/>
              </a:rPr>
              <a:t>Vizualizări registre de lucru</a:t>
            </a:r>
            <a:r>
              <a:rPr lang="ro-RO" sz="1400" dirty="0" smtClean="0">
                <a:latin typeface="Arial" pitchFamily="34" charset="0"/>
                <a:cs typeface="Arial" pitchFamily="34" charset="0"/>
              </a:rPr>
              <a:t> </a:t>
            </a:r>
            <a:r>
              <a:rPr lang="en-US" sz="1400" b="1" dirty="0" smtClean="0">
                <a:latin typeface="Arial" pitchFamily="34" charset="0"/>
                <a:cs typeface="Arial" pitchFamily="34" charset="0"/>
              </a:rPr>
              <a:t>(Workbook Views</a:t>
            </a:r>
            <a:r>
              <a:rPr lang="en-US" sz="1400" dirty="0" smtClean="0">
                <a:latin typeface="Arial" pitchFamily="34" charset="0"/>
                <a:cs typeface="Arial" pitchFamily="34" charset="0"/>
              </a:rPr>
              <a:t>)</a:t>
            </a:r>
            <a:r>
              <a:rPr lang="vi-VN" sz="1400" dirty="0" smtClean="0">
                <a:latin typeface="Arial" pitchFamily="34" charset="0"/>
                <a:cs typeface="Arial" pitchFamily="34" charset="0"/>
              </a:rPr>
              <a:t>.</a:t>
            </a:r>
            <a:endParaRPr lang="en-US" sz="1400" dirty="0" smtClean="0">
              <a:latin typeface="Arial" pitchFamily="34" charset="0"/>
              <a:cs typeface="Arial" pitchFamily="34" charset="0"/>
            </a:endParaRPr>
          </a:p>
          <a:p>
            <a:pPr algn="just"/>
            <a:endParaRPr lang="en-US" sz="1400" dirty="0" smtClean="0">
              <a:latin typeface="Arial" pitchFamily="34" charset="0"/>
              <a:cs typeface="Arial" pitchFamily="34" charset="0"/>
            </a:endParaRPr>
          </a:p>
          <a:p>
            <a:pPr algn="just"/>
            <a:endParaRPr lang="en-US" sz="1400" dirty="0" smtClean="0">
              <a:latin typeface="Arial" pitchFamily="34" charset="0"/>
              <a:cs typeface="Arial" pitchFamily="34" charset="0"/>
            </a:endParaRPr>
          </a:p>
        </p:txBody>
      </p:sp>
      <p:sp>
        <p:nvSpPr>
          <p:cNvPr id="7" name="Rectangle 6"/>
          <p:cNvSpPr/>
          <p:nvPr/>
        </p:nvSpPr>
        <p:spPr>
          <a:xfrm>
            <a:off x="314325" y="4343400"/>
            <a:ext cx="8829675" cy="954107"/>
          </a:xfrm>
          <a:prstGeom prst="rect">
            <a:avLst/>
          </a:prstGeom>
        </p:spPr>
        <p:txBody>
          <a:bodyPr wrap="square">
            <a:spAutoFit/>
          </a:bodyPr>
          <a:lstStyle/>
          <a:p>
            <a:pPr algn="just"/>
            <a:r>
              <a:rPr lang="vi-VN" sz="1400" dirty="0" smtClean="0">
                <a:latin typeface="Arial" pitchFamily="34" charset="0"/>
                <a:cs typeface="Arial" pitchFamily="34" charset="0"/>
              </a:rPr>
              <a:t>Aveți posibilitatea să vedeți fiecare foaie dintr-un registru de lucru în vizualizarea care</a:t>
            </a:r>
            <a:r>
              <a:rPr lang="en-US" sz="1400" dirty="0" smtClean="0">
                <a:latin typeface="Arial" pitchFamily="34" charset="0"/>
                <a:cs typeface="Arial" pitchFamily="34" charset="0"/>
              </a:rPr>
              <a:t> </a:t>
            </a:r>
            <a:r>
              <a:rPr lang="vi-VN" sz="1400" dirty="0" smtClean="0">
                <a:latin typeface="Arial" pitchFamily="34" charset="0"/>
                <a:cs typeface="Arial" pitchFamily="34" charset="0"/>
              </a:rPr>
              <a:t>funcționează cel mai bine pentru acea foaie. Selectați o vizualizare din bara de instrumente</a:t>
            </a:r>
            <a:r>
              <a:rPr lang="en-US" sz="1400" dirty="0" smtClean="0">
                <a:latin typeface="Arial" pitchFamily="34" charset="0"/>
                <a:cs typeface="Arial" pitchFamily="34" charset="0"/>
              </a:rPr>
              <a:t> </a:t>
            </a:r>
            <a:r>
              <a:rPr lang="vi-VN" sz="1400" b="1" dirty="0" smtClean="0">
                <a:latin typeface="Arial" pitchFamily="34" charset="0"/>
                <a:cs typeface="Arial" pitchFamily="34" charset="0"/>
              </a:rPr>
              <a:t>Vizualizare</a:t>
            </a:r>
            <a:r>
              <a:rPr lang="vi-VN" sz="1400" dirty="0" smtClean="0">
                <a:latin typeface="Arial" pitchFamily="34" charset="0"/>
                <a:cs typeface="Arial" pitchFamily="34" charset="0"/>
              </a:rPr>
              <a:t> sau din grupul </a:t>
            </a:r>
            <a:r>
              <a:rPr lang="vi-VN" sz="1400" b="1" dirty="0" smtClean="0">
                <a:latin typeface="Arial" pitchFamily="34" charset="0"/>
                <a:cs typeface="Arial" pitchFamily="34" charset="0"/>
              </a:rPr>
              <a:t>Vizualizări registre de lucru</a:t>
            </a:r>
            <a:r>
              <a:rPr lang="vi-VN" sz="1400" dirty="0" smtClean="0">
                <a:latin typeface="Arial" pitchFamily="34" charset="0"/>
                <a:cs typeface="Arial" pitchFamily="34" charset="0"/>
              </a:rPr>
              <a:t> din fila </a:t>
            </a:r>
            <a:r>
              <a:rPr lang="vi-VN" sz="1400" b="1" dirty="0" smtClean="0">
                <a:latin typeface="Arial" pitchFamily="34" charset="0"/>
                <a:cs typeface="Arial" pitchFamily="34" charset="0"/>
              </a:rPr>
              <a:t>Vizualizare</a:t>
            </a:r>
            <a:r>
              <a:rPr lang="vi-VN" sz="1400" dirty="0" smtClean="0">
                <a:latin typeface="Arial" pitchFamily="34" charset="0"/>
                <a:cs typeface="Arial" pitchFamily="34" charset="0"/>
              </a:rPr>
              <a:t>, pentru</a:t>
            </a:r>
            <a:r>
              <a:rPr lang="ro-RO" sz="1400" dirty="0" smtClean="0">
                <a:latin typeface="Arial" pitchFamily="34" charset="0"/>
                <a:cs typeface="Arial" pitchFamily="34" charset="0"/>
              </a:rPr>
              <a:t> </a:t>
            </a:r>
            <a:r>
              <a:rPr lang="vi-VN" sz="1400" dirty="0" smtClean="0">
                <a:latin typeface="Arial" pitchFamily="34" charset="0"/>
                <a:cs typeface="Arial" pitchFamily="34" charset="0"/>
              </a:rPr>
              <a:t>fiecare foaie de lucru. </a:t>
            </a:r>
            <a:r>
              <a:rPr lang="vi-VN" sz="1400" b="1" dirty="0" smtClean="0">
                <a:latin typeface="Arial" pitchFamily="34" charset="0"/>
                <a:cs typeface="Arial" pitchFamily="34" charset="0"/>
              </a:rPr>
              <a:t>Vizualizarea normală </a:t>
            </a:r>
            <a:r>
              <a:rPr lang="vi-VN" sz="1400" dirty="0" smtClean="0">
                <a:latin typeface="Arial" pitchFamily="34" charset="0"/>
                <a:cs typeface="Arial" pitchFamily="34" charset="0"/>
              </a:rPr>
              <a:t>și </a:t>
            </a:r>
            <a:r>
              <a:rPr lang="vi-VN" sz="1400" b="1" dirty="0" smtClean="0">
                <a:latin typeface="Arial" pitchFamily="34" charset="0"/>
                <a:cs typeface="Arial" pitchFamily="34" charset="0"/>
              </a:rPr>
              <a:t>Examinarea sfârșit de pagină</a:t>
            </a:r>
            <a:r>
              <a:rPr lang="vi-VN" sz="1400" dirty="0" smtClean="0">
                <a:latin typeface="Arial" pitchFamily="34" charset="0"/>
                <a:cs typeface="Arial" pitchFamily="34" charset="0"/>
              </a:rPr>
              <a:t> se află aici.</a:t>
            </a:r>
            <a:endParaRPr lang="en-US" sz="1400" dirty="0" smtClean="0">
              <a:latin typeface="Arial" pitchFamily="34" charset="0"/>
              <a:cs typeface="Arial" pitchFamily="34" charset="0"/>
            </a:endParaRPr>
          </a:p>
        </p:txBody>
      </p:sp>
      <p:grpSp>
        <p:nvGrpSpPr>
          <p:cNvPr id="12" name="Grupare 11"/>
          <p:cNvGrpSpPr/>
          <p:nvPr/>
        </p:nvGrpSpPr>
        <p:grpSpPr>
          <a:xfrm>
            <a:off x="5791200" y="5105400"/>
            <a:ext cx="1990725" cy="838200"/>
            <a:chOff x="4943475" y="2667000"/>
            <a:chExt cx="1990725" cy="838200"/>
          </a:xfrm>
        </p:grpSpPr>
        <p:pic>
          <p:nvPicPr>
            <p:cNvPr id="5128" name="Picture 8" descr="Page Views"/>
            <p:cNvPicPr>
              <a:picLocks noChangeAspect="1" noChangeArrowheads="1"/>
            </p:cNvPicPr>
            <p:nvPr/>
          </p:nvPicPr>
          <p:blipFill>
            <a:blip r:embed="rId3" cstate="print"/>
            <a:srcRect r="948" b="38028"/>
            <a:stretch>
              <a:fillRect/>
            </a:stretch>
          </p:blipFill>
          <p:spPr bwMode="auto">
            <a:xfrm>
              <a:off x="4943475" y="2667000"/>
              <a:ext cx="1990725" cy="838200"/>
            </a:xfrm>
            <a:prstGeom prst="rect">
              <a:avLst/>
            </a:prstGeom>
            <a:noFill/>
            <a:ln>
              <a:solidFill>
                <a:srgbClr val="00B0F0"/>
              </a:solidFill>
            </a:ln>
          </p:spPr>
        </p:pic>
        <p:pic>
          <p:nvPicPr>
            <p:cNvPr id="5122" name="Picture 2"/>
            <p:cNvPicPr>
              <a:picLocks noChangeAspect="1" noChangeArrowheads="1"/>
            </p:cNvPicPr>
            <p:nvPr/>
          </p:nvPicPr>
          <p:blipFill>
            <a:blip r:embed="rId4" cstate="print"/>
            <a:srcRect/>
            <a:stretch>
              <a:fillRect/>
            </a:stretch>
          </p:blipFill>
          <p:spPr bwMode="auto">
            <a:xfrm>
              <a:off x="5257800" y="2895600"/>
              <a:ext cx="1125202" cy="319087"/>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r="46429"/>
          <a:stretch>
            <a:fillRect/>
          </a:stretch>
        </p:blipFill>
        <p:spPr bwMode="auto">
          <a:xfrm>
            <a:off x="4267200" y="3581400"/>
            <a:ext cx="2743200" cy="2487168"/>
          </a:xfrm>
          <a:prstGeom prst="rect">
            <a:avLst/>
          </a:prstGeom>
          <a:noFill/>
          <a:ln w="9525">
            <a:solidFill>
              <a:srgbClr val="00B0F0"/>
            </a:solidFill>
            <a:miter lim="800000"/>
            <a:headEnd/>
            <a:tailEnd/>
          </a:ln>
          <a:effectLst/>
        </p:spPr>
      </p:pic>
      <p:sp>
        <p:nvSpPr>
          <p:cNvPr id="5" name="Rectangle 4"/>
          <p:cNvSpPr/>
          <p:nvPr/>
        </p:nvSpPr>
        <p:spPr>
          <a:xfrm>
            <a:off x="381000" y="3200401"/>
            <a:ext cx="3733800" cy="2677656"/>
          </a:xfrm>
          <a:prstGeom prst="rect">
            <a:avLst/>
          </a:prstGeom>
        </p:spPr>
        <p:txBody>
          <a:bodyPr wrap="square">
            <a:spAutoFit/>
          </a:bodyPr>
          <a:lstStyle/>
          <a:p>
            <a:pPr algn="just"/>
            <a:r>
              <a:rPr lang="vi-VN" sz="1400" dirty="0" smtClean="0">
                <a:latin typeface="Arial" pitchFamily="34" charset="0"/>
                <a:cs typeface="Arial" pitchFamily="34" charset="0"/>
              </a:rPr>
              <a:t>Noua vizualizare </a:t>
            </a:r>
            <a:r>
              <a:rPr lang="vi-VN" sz="1400" b="1" dirty="0" smtClean="0">
                <a:latin typeface="Arial" pitchFamily="34" charset="0"/>
                <a:cs typeface="Arial" pitchFamily="34" charset="0"/>
              </a:rPr>
              <a:t>aspect pagină</a:t>
            </a:r>
            <a:r>
              <a:rPr lang="en-US" sz="1400" dirty="0" smtClean="0">
                <a:latin typeface="Arial" pitchFamily="34" charset="0"/>
                <a:cs typeface="Arial" pitchFamily="34" charset="0"/>
              </a:rPr>
              <a:t> din Excel.</a:t>
            </a:r>
          </a:p>
          <a:p>
            <a:pPr algn="just"/>
            <a:r>
              <a:rPr lang="en-US" sz="1400" dirty="0" smtClean="0">
                <a:latin typeface="Arial" pitchFamily="34" charset="0"/>
                <a:cs typeface="Arial" pitchFamily="34" charset="0"/>
              </a:rPr>
              <a:t>1. </a:t>
            </a:r>
            <a:r>
              <a:rPr lang="en-US" sz="1400" dirty="0" err="1" smtClean="0">
                <a:latin typeface="Arial" pitchFamily="34" charset="0"/>
                <a:cs typeface="Arial" pitchFamily="34" charset="0"/>
              </a:rPr>
              <a:t>Titluri</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coloane</a:t>
            </a:r>
            <a:r>
              <a:rPr lang="en-US" sz="1400" dirty="0" smtClean="0">
                <a:latin typeface="Arial" pitchFamily="34" charset="0"/>
                <a:cs typeface="Arial" pitchFamily="34" charset="0"/>
              </a:rPr>
              <a:t>.</a:t>
            </a:r>
          </a:p>
          <a:p>
            <a:pPr algn="just"/>
            <a:r>
              <a:rPr lang="en-US" sz="1400" dirty="0" smtClean="0">
                <a:latin typeface="Arial" pitchFamily="34" charset="0"/>
                <a:cs typeface="Arial" pitchFamily="34" charset="0"/>
              </a:rPr>
              <a:t>2. </a:t>
            </a:r>
            <a:r>
              <a:rPr lang="en-US" sz="1400" dirty="0" err="1" smtClean="0">
                <a:latin typeface="Arial" pitchFamily="34" charset="0"/>
                <a:cs typeface="Arial" pitchFamily="34" charset="0"/>
              </a:rPr>
              <a:t>Titluri</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rânduri</a:t>
            </a:r>
            <a:r>
              <a:rPr lang="en-US" sz="1400" dirty="0" smtClean="0">
                <a:latin typeface="Arial" pitchFamily="34" charset="0"/>
                <a:cs typeface="Arial" pitchFamily="34" charset="0"/>
              </a:rPr>
              <a:t>.</a:t>
            </a:r>
          </a:p>
          <a:p>
            <a:pPr algn="just"/>
            <a:r>
              <a:rPr lang="en-US" sz="1400" dirty="0" smtClean="0">
                <a:latin typeface="Arial" pitchFamily="34" charset="0"/>
                <a:cs typeface="Arial" pitchFamily="34" charset="0"/>
              </a:rPr>
              <a:t>3. </a:t>
            </a:r>
            <a:r>
              <a:rPr lang="en-US" sz="1400" dirty="0" err="1" smtClean="0">
                <a:latin typeface="Arial" pitchFamily="34" charset="0"/>
                <a:cs typeface="Arial" pitchFamily="34" charset="0"/>
              </a:rPr>
              <a:t>Rigle</a:t>
            </a:r>
            <a:r>
              <a:rPr lang="en-US" sz="1400" dirty="0" smtClean="0">
                <a:latin typeface="Arial" pitchFamily="34" charset="0"/>
                <a:cs typeface="Arial" pitchFamily="34" charset="0"/>
              </a:rPr>
              <a:t> la </a:t>
            </a:r>
            <a:r>
              <a:rPr lang="en-US" sz="1400" dirty="0" err="1" smtClean="0">
                <a:latin typeface="Arial" pitchFamily="34" charset="0"/>
                <a:cs typeface="Arial" pitchFamily="34" charset="0"/>
              </a:rPr>
              <a:t>margine</a:t>
            </a:r>
            <a:r>
              <a:rPr lang="en-US" sz="1400" dirty="0" smtClean="0">
                <a:latin typeface="Arial" pitchFamily="34" charset="0"/>
                <a:cs typeface="Arial" pitchFamily="34" charset="0"/>
              </a:rPr>
              <a:t>.</a:t>
            </a:r>
          </a:p>
          <a:p>
            <a:pPr algn="just"/>
            <a:r>
              <a:rPr lang="vi-VN" sz="1400" dirty="0" smtClean="0">
                <a:latin typeface="Arial" pitchFamily="34" charset="0"/>
                <a:cs typeface="Arial" pitchFamily="34" charset="0"/>
              </a:rPr>
              <a:t>În </a:t>
            </a:r>
            <a:r>
              <a:rPr lang="vi-VN" sz="1400" b="1" dirty="0" smtClean="0">
                <a:latin typeface="Arial" pitchFamily="34" charset="0"/>
                <a:cs typeface="Arial" pitchFamily="34" charset="0"/>
              </a:rPr>
              <a:t>Vizualizare aspect pagină</a:t>
            </a:r>
            <a:r>
              <a:rPr lang="en-US" sz="1400" b="1" dirty="0" smtClean="0">
                <a:latin typeface="Arial" pitchFamily="34" charset="0"/>
                <a:cs typeface="Arial" pitchFamily="34" charset="0"/>
              </a:rPr>
              <a:t> </a:t>
            </a:r>
            <a:r>
              <a:rPr lang="es-ES" sz="1400" dirty="0" err="1" smtClean="0">
                <a:latin typeface="Arial" pitchFamily="34" charset="0"/>
                <a:cs typeface="Arial" pitchFamily="34" charset="0"/>
              </a:rPr>
              <a:t>există</a:t>
            </a:r>
            <a:r>
              <a:rPr lang="es-ES" sz="1400" dirty="0" smtClean="0">
                <a:latin typeface="Arial" pitchFamily="34" charset="0"/>
                <a:cs typeface="Arial" pitchFamily="34" charset="0"/>
              </a:rPr>
              <a:t> </a:t>
            </a:r>
            <a:r>
              <a:rPr lang="es-ES" sz="1400" dirty="0" err="1" smtClean="0">
                <a:latin typeface="Arial" pitchFamily="34" charset="0"/>
                <a:cs typeface="Arial" pitchFamily="34" charset="0"/>
              </a:rPr>
              <a:t>margini</a:t>
            </a:r>
            <a:r>
              <a:rPr lang="es-ES" sz="1400" dirty="0" smtClean="0">
                <a:latin typeface="Arial" pitchFamily="34" charset="0"/>
                <a:cs typeface="Arial" pitchFamily="34" charset="0"/>
              </a:rPr>
              <a:t> de </a:t>
            </a:r>
            <a:r>
              <a:rPr lang="es-ES" sz="1400" dirty="0" err="1" smtClean="0">
                <a:latin typeface="Arial" pitchFamily="34" charset="0"/>
                <a:cs typeface="Arial" pitchFamily="34" charset="0"/>
              </a:rPr>
              <a:t>pagini</a:t>
            </a:r>
            <a:r>
              <a:rPr lang="es-ES" sz="1400" dirty="0" smtClean="0">
                <a:latin typeface="Arial" pitchFamily="34" charset="0"/>
                <a:cs typeface="Arial" pitchFamily="34" charset="0"/>
              </a:rPr>
              <a:t> sus, lateral </a:t>
            </a:r>
            <a:r>
              <a:rPr lang="fr-FR" sz="1400" dirty="0" smtClean="0">
                <a:latin typeface="Arial" pitchFamily="34" charset="0"/>
                <a:cs typeface="Arial" pitchFamily="34" charset="0"/>
              </a:rPr>
              <a:t>și </a:t>
            </a:r>
            <a:r>
              <a:rPr lang="fr-FR" sz="1400" dirty="0" err="1" smtClean="0">
                <a:latin typeface="Arial" pitchFamily="34" charset="0"/>
                <a:cs typeface="Arial" pitchFamily="34" charset="0"/>
              </a:rPr>
              <a:t>jos</a:t>
            </a:r>
            <a:r>
              <a:rPr lang="fr-FR" sz="1400" dirty="0" smtClean="0">
                <a:latin typeface="Arial" pitchFamily="34" charset="0"/>
                <a:cs typeface="Arial" pitchFamily="34" charset="0"/>
              </a:rPr>
              <a:t> ale </a:t>
            </a:r>
            <a:r>
              <a:rPr lang="fr-FR" sz="1400" dirty="0" err="1" smtClean="0">
                <a:latin typeface="Arial" pitchFamily="34" charset="0"/>
                <a:cs typeface="Arial" pitchFamily="34" charset="0"/>
              </a:rPr>
              <a:t>foii</a:t>
            </a:r>
            <a:r>
              <a:rPr lang="fr-FR" sz="1400" dirty="0" smtClean="0">
                <a:latin typeface="Arial" pitchFamily="34" charset="0"/>
                <a:cs typeface="Arial" pitchFamily="34" charset="0"/>
              </a:rPr>
              <a:t> de </a:t>
            </a:r>
            <a:r>
              <a:rPr lang="fr-FR" sz="1400" dirty="0" err="1" smtClean="0">
                <a:latin typeface="Arial" pitchFamily="34" charset="0"/>
                <a:cs typeface="Arial" pitchFamily="34" charset="0"/>
              </a:rPr>
              <a:t>lucru</a:t>
            </a:r>
            <a:r>
              <a:rPr lang="fr-FR" sz="1400" dirty="0" smtClean="0">
                <a:latin typeface="Arial" pitchFamily="34" charset="0"/>
                <a:cs typeface="Arial" pitchFamily="34" charset="0"/>
              </a:rPr>
              <a:t> și un pic de </a:t>
            </a:r>
            <a:r>
              <a:rPr lang="en-US" sz="1400" dirty="0" err="1" smtClean="0">
                <a:latin typeface="Arial" pitchFamily="34" charset="0"/>
                <a:cs typeface="Arial" pitchFamily="34" charset="0"/>
              </a:rPr>
              <a:t>spațiu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albastru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între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foile</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lucru</a:t>
            </a:r>
            <a:r>
              <a:rPr lang="en-US" sz="1400" dirty="0" smtClean="0">
                <a:latin typeface="Arial" pitchFamily="34" charset="0"/>
                <a:cs typeface="Arial" pitchFamily="34" charset="0"/>
              </a:rPr>
              <a:t>.</a:t>
            </a:r>
          </a:p>
          <a:p>
            <a:pPr algn="just"/>
            <a:r>
              <a:rPr lang="es-ES" sz="1400" dirty="0" err="1" smtClean="0">
                <a:latin typeface="Arial" pitchFamily="34" charset="0"/>
                <a:cs typeface="Arial" pitchFamily="34" charset="0"/>
              </a:rPr>
              <a:t>Riglele</a:t>
            </a:r>
            <a:r>
              <a:rPr lang="es-ES" sz="1400" dirty="0" smtClean="0">
                <a:latin typeface="Arial" pitchFamily="34" charset="0"/>
                <a:cs typeface="Arial" pitchFamily="34" charset="0"/>
              </a:rPr>
              <a:t> de sus </a:t>
            </a:r>
            <a:r>
              <a:rPr lang="es-ES" sz="1400" dirty="0" err="1" smtClean="0">
                <a:latin typeface="Arial" pitchFamily="34" charset="0"/>
                <a:cs typeface="Arial" pitchFamily="34" charset="0"/>
              </a:rPr>
              <a:t>și</a:t>
            </a:r>
            <a:r>
              <a:rPr lang="es-ES" sz="1400" dirty="0" smtClean="0">
                <a:latin typeface="Arial" pitchFamily="34" charset="0"/>
                <a:cs typeface="Arial" pitchFamily="34" charset="0"/>
              </a:rPr>
              <a:t> </a:t>
            </a:r>
            <a:r>
              <a:rPr lang="es-ES" sz="1400" dirty="0" err="1" smtClean="0">
                <a:latin typeface="Arial" pitchFamily="34" charset="0"/>
                <a:cs typeface="Arial" pitchFamily="34" charset="0"/>
              </a:rPr>
              <a:t>din</a:t>
            </a:r>
            <a:r>
              <a:rPr lang="es-ES" sz="1400" dirty="0" smtClean="0">
                <a:latin typeface="Arial" pitchFamily="34" charset="0"/>
                <a:cs typeface="Arial" pitchFamily="34" charset="0"/>
              </a:rPr>
              <a:t> lateral </a:t>
            </a:r>
            <a:r>
              <a:rPr lang="es-ES" sz="1400" dirty="0" err="1" smtClean="0">
                <a:latin typeface="Arial" pitchFamily="34" charset="0"/>
                <a:cs typeface="Arial" pitchFamily="34" charset="0"/>
              </a:rPr>
              <a:t>vă</a:t>
            </a:r>
            <a:r>
              <a:rPr lang="es-ES" sz="1400" dirty="0" smtClean="0">
                <a:latin typeface="Arial" pitchFamily="34" charset="0"/>
                <a:cs typeface="Arial" pitchFamily="34" charset="0"/>
              </a:rPr>
              <a:t> </a:t>
            </a:r>
            <a:r>
              <a:rPr lang="es-ES" sz="1400" dirty="0" err="1" smtClean="0">
                <a:latin typeface="Arial" pitchFamily="34" charset="0"/>
                <a:cs typeface="Arial" pitchFamily="34" charset="0"/>
              </a:rPr>
              <a:t>ajută</a:t>
            </a:r>
            <a:r>
              <a:rPr lang="es-ES" sz="1400" dirty="0" smtClean="0">
                <a:latin typeface="Arial" pitchFamily="34" charset="0"/>
                <a:cs typeface="Arial" pitchFamily="34" charset="0"/>
              </a:rPr>
              <a:t> </a:t>
            </a:r>
            <a:r>
              <a:rPr lang="vi-VN" sz="1400" dirty="0" smtClean="0">
                <a:latin typeface="Arial" pitchFamily="34" charset="0"/>
                <a:cs typeface="Arial" pitchFamily="34" charset="0"/>
              </a:rPr>
              <a:t>sa ajustați marginile. Activați sau dezactivați riglele, după cum este </a:t>
            </a:r>
            <a:r>
              <a:rPr lang="en-US" sz="1400" dirty="0" smtClean="0">
                <a:latin typeface="Arial" pitchFamily="34" charset="0"/>
                <a:cs typeface="Arial" pitchFamily="34" charset="0"/>
              </a:rPr>
              <a:t> n</a:t>
            </a:r>
            <a:r>
              <a:rPr lang="vi-VN" sz="1400" dirty="0" smtClean="0">
                <a:latin typeface="Arial" pitchFamily="34" charset="0"/>
                <a:cs typeface="Arial" pitchFamily="34" charset="0"/>
              </a:rPr>
              <a:t>evoie (faceți clic pe</a:t>
            </a:r>
            <a:r>
              <a:rPr lang="en-US" sz="1400" dirty="0" smtClean="0">
                <a:latin typeface="Arial" pitchFamily="34" charset="0"/>
                <a:cs typeface="Arial" pitchFamily="34" charset="0"/>
              </a:rPr>
              <a:t> </a:t>
            </a:r>
            <a:r>
              <a:rPr lang="vi-VN" sz="1400" b="1" dirty="0" smtClean="0">
                <a:latin typeface="Arial" pitchFamily="34" charset="0"/>
                <a:cs typeface="Arial" pitchFamily="34" charset="0"/>
              </a:rPr>
              <a:t>Riglă</a:t>
            </a:r>
            <a:r>
              <a:rPr lang="vi-VN" sz="1400" dirty="0" smtClean="0">
                <a:latin typeface="Arial" pitchFamily="34" charset="0"/>
                <a:cs typeface="Arial" pitchFamily="34" charset="0"/>
              </a:rPr>
              <a:t> din grupul </a:t>
            </a:r>
            <a:r>
              <a:rPr lang="vi-VN" sz="1400" b="1" dirty="0" smtClean="0">
                <a:latin typeface="Arial" pitchFamily="34" charset="0"/>
                <a:cs typeface="Arial" pitchFamily="34" charset="0"/>
              </a:rPr>
              <a:t>Afișare/Ascundere</a:t>
            </a:r>
            <a:r>
              <a:rPr lang="vi-VN" sz="1400" dirty="0" smtClean="0">
                <a:latin typeface="Arial" pitchFamily="34" charset="0"/>
                <a:cs typeface="Arial" pitchFamily="34" charset="0"/>
              </a:rPr>
              <a:t> din fila </a:t>
            </a:r>
            <a:r>
              <a:rPr lang="vi-VN" sz="1400" b="1" dirty="0" smtClean="0">
                <a:latin typeface="Arial" pitchFamily="34" charset="0"/>
                <a:cs typeface="Arial" pitchFamily="34" charset="0"/>
              </a:rPr>
              <a:t>Vizualizare</a:t>
            </a:r>
            <a:r>
              <a:rPr lang="vi-VN" sz="1400" dirty="0" smtClean="0">
                <a:latin typeface="Arial" pitchFamily="34" charset="0"/>
                <a:cs typeface="Arial" pitchFamily="34" charset="0"/>
              </a:rPr>
              <a:t>).</a:t>
            </a:r>
            <a:endParaRPr lang="en-US" sz="1400" dirty="0" smtClean="0">
              <a:latin typeface="Arial" pitchFamily="34" charset="0"/>
              <a:cs typeface="Arial" pitchFamily="34" charset="0"/>
            </a:endParaRPr>
          </a:p>
        </p:txBody>
      </p:sp>
      <p:sp>
        <p:nvSpPr>
          <p:cNvPr id="6" name="Rectangle 5"/>
          <p:cNvSpPr/>
          <p:nvPr/>
        </p:nvSpPr>
        <p:spPr>
          <a:xfrm>
            <a:off x="304800" y="1371600"/>
            <a:ext cx="6400800" cy="1815882"/>
          </a:xfrm>
          <a:prstGeom prst="rect">
            <a:avLst/>
          </a:prstGeom>
        </p:spPr>
        <p:txBody>
          <a:bodyPr wrap="square">
            <a:spAutoFit/>
          </a:bodyPr>
          <a:lstStyle/>
          <a:p>
            <a:pPr algn="just"/>
            <a:r>
              <a:rPr lang="en-US" sz="1400" dirty="0" smtClean="0">
                <a:latin typeface="Arial" pitchFamily="34" charset="0"/>
                <a:cs typeface="Arial" pitchFamily="34" charset="0"/>
              </a:rPr>
              <a:t>De </a:t>
            </a:r>
            <a:r>
              <a:rPr lang="en-US" sz="1400" dirty="0" err="1" smtClean="0">
                <a:latin typeface="Arial" pitchFamily="34" charset="0"/>
                <a:cs typeface="Arial" pitchFamily="34" charset="0"/>
              </a:rPr>
              <a:t>asemenea</a:t>
            </a:r>
            <a:r>
              <a:rPr lang="en-US" sz="1400" dirty="0" smtClean="0">
                <a:latin typeface="Arial" pitchFamily="34" charset="0"/>
                <a:cs typeface="Arial" pitchFamily="34" charset="0"/>
              </a:rPr>
              <a:t> se pot </a:t>
            </a:r>
            <a:r>
              <a:rPr lang="en-US" sz="1400" dirty="0" err="1" smtClean="0">
                <a:latin typeface="Arial" pitchFamily="34" charset="0"/>
                <a:cs typeface="Arial" pitchFamily="34" charset="0"/>
              </a:rPr>
              <a:t>vizualiza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mai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multe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registre</a:t>
            </a:r>
            <a:r>
              <a:rPr lang="en-US" sz="1400" dirty="0" smtClean="0">
                <a:latin typeface="Arial" pitchFamily="34" charset="0"/>
                <a:cs typeface="Arial" pitchFamily="34" charset="0"/>
              </a:rPr>
              <a:t> </a:t>
            </a:r>
            <a:r>
              <a:rPr lang="en-US" sz="1400" b="1" dirty="0" err="1" smtClean="0">
                <a:solidFill>
                  <a:schemeClr val="accent2">
                    <a:lumMod val="60000"/>
                    <a:lumOff val="40000"/>
                  </a:schemeClr>
                </a:solidFill>
                <a:latin typeface="Arial" pitchFamily="34" charset="0"/>
                <a:cs typeface="Arial" pitchFamily="34" charset="0"/>
              </a:rPr>
              <a:t>simultan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prin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rearanjarea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ferestrei</a:t>
            </a:r>
            <a:r>
              <a:rPr lang="en-US" sz="1400" dirty="0" smtClean="0">
                <a:latin typeface="Arial" pitchFamily="34" charset="0"/>
                <a:cs typeface="Arial" pitchFamily="34" charset="0"/>
              </a:rPr>
              <a:t> </a:t>
            </a:r>
          </a:p>
          <a:p>
            <a:pPr algn="just"/>
            <a:r>
              <a:rPr lang="en-US" sz="1400" dirty="0" smtClean="0">
                <a:latin typeface="Arial" pitchFamily="34" charset="0"/>
                <a:cs typeface="Arial" pitchFamily="34" charset="0"/>
              </a:rPr>
              <a:t>- Click </a:t>
            </a:r>
            <a:r>
              <a:rPr lang="ro-RO" sz="1400" b="1" dirty="0" smtClean="0">
                <a:latin typeface="Arial" pitchFamily="34" charset="0"/>
                <a:cs typeface="Arial" pitchFamily="34" charset="0"/>
              </a:rPr>
              <a:t>Aranjare totala</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Arrange all</a:t>
            </a:r>
            <a:r>
              <a:rPr lang="ro-RO" sz="1400" b="1" dirty="0" smtClean="0">
                <a:latin typeface="Arial" pitchFamily="34" charset="0"/>
                <a:cs typeface="Arial" pitchFamily="34" charset="0"/>
              </a:rPr>
              <a:t>)</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grupul</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Fereastra</a:t>
            </a:r>
            <a:r>
              <a:rPr lang="en-US" sz="1400" b="1" dirty="0" smtClean="0">
                <a:latin typeface="Arial" pitchFamily="34" charset="0"/>
                <a:cs typeface="Arial" pitchFamily="34" charset="0"/>
              </a:rPr>
              <a:t> </a:t>
            </a:r>
            <a:r>
              <a:rPr lang="ro-RO" sz="1400" dirty="0" smtClean="0">
                <a:latin typeface="Arial" pitchFamily="34" charset="0"/>
                <a:cs typeface="Arial" pitchFamily="34" charset="0"/>
              </a:rPr>
              <a:t>(</a:t>
            </a:r>
            <a:r>
              <a:rPr lang="en-US" sz="1400" b="1" dirty="0" smtClean="0">
                <a:latin typeface="Arial" pitchFamily="34" charset="0"/>
                <a:cs typeface="Arial" pitchFamily="34" charset="0"/>
              </a:rPr>
              <a:t>Windows</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fila</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Vizualizare</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View</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a:t>
            </a:r>
            <a:endParaRPr lang="en-US" sz="1400" dirty="0" smtClean="0">
              <a:latin typeface="Arial" pitchFamily="34" charset="0"/>
              <a:cs typeface="Arial" pitchFamily="34" charset="0"/>
            </a:endParaRPr>
          </a:p>
          <a:p>
            <a:pPr algn="just"/>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b="1" dirty="0" err="1" smtClean="0">
                <a:solidFill>
                  <a:schemeClr val="accent2">
                    <a:lumMod val="60000"/>
                    <a:lumOff val="40000"/>
                  </a:schemeClr>
                </a:solidFill>
                <a:latin typeface="Arial" pitchFamily="34" charset="0"/>
                <a:cs typeface="Arial" pitchFamily="34" charset="0"/>
              </a:rPr>
              <a:t>ascunde</a:t>
            </a:r>
            <a:r>
              <a:rPr lang="en-US" sz="1400" dirty="0" smtClean="0">
                <a:latin typeface="Arial" pitchFamily="34" charset="0"/>
                <a:cs typeface="Arial" pitchFamily="34" charset="0"/>
              </a:rPr>
              <a:t> o </a:t>
            </a:r>
            <a:r>
              <a:rPr lang="en-US" sz="1400" dirty="0" err="1" smtClean="0">
                <a:latin typeface="Arial" pitchFamily="34" charset="0"/>
                <a:cs typeface="Arial" pitchFamily="34" charset="0"/>
              </a:rPr>
              <a:t>fereastra</a:t>
            </a:r>
            <a:r>
              <a:rPr lang="en-US" sz="1400" dirty="0" smtClean="0">
                <a:latin typeface="Arial" pitchFamily="34" charset="0"/>
                <a:cs typeface="Arial" pitchFamily="34" charset="0"/>
              </a:rPr>
              <a:t>, click </a:t>
            </a:r>
            <a:r>
              <a:rPr lang="ro-RO" sz="1400" b="1" dirty="0" smtClean="0">
                <a:latin typeface="Arial" pitchFamily="34" charset="0"/>
                <a:cs typeface="Arial" pitchFamily="34" charset="0"/>
              </a:rPr>
              <a:t>Ascundere</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Hide</a:t>
            </a:r>
            <a:r>
              <a:rPr lang="ro-RO" sz="1400" b="1" dirty="0" smtClean="0">
                <a:latin typeface="Arial" pitchFamily="34" charset="0"/>
                <a:cs typeface="Arial" pitchFamily="34" charset="0"/>
              </a:rPr>
              <a:t>)</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grupul</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Fereastra</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Windows</a:t>
            </a:r>
            <a:r>
              <a:rPr lang="ro-RO" sz="1400" b="1" dirty="0" smtClean="0">
                <a:latin typeface="Arial" pitchFamily="34" charset="0"/>
                <a:cs typeface="Arial" pitchFamily="34" charset="0"/>
              </a:rPr>
              <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fila</a:t>
            </a:r>
            <a:r>
              <a:rPr lang="ro-RO" sz="1400" dirty="0" smtClean="0">
                <a:latin typeface="Arial" pitchFamily="34" charset="0"/>
                <a:cs typeface="Arial" pitchFamily="34" charset="0"/>
              </a:rPr>
              <a:t> </a:t>
            </a:r>
            <a:r>
              <a:rPr lang="ro-RO" sz="1400" b="1" dirty="0" smtClean="0">
                <a:latin typeface="Arial" pitchFamily="34" charset="0"/>
                <a:cs typeface="Arial" pitchFamily="34" charset="0"/>
              </a:rPr>
              <a:t>Vizualizare</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View</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a:t>
            </a:r>
            <a:endParaRPr lang="en-US" sz="1400" dirty="0" smtClean="0">
              <a:latin typeface="Arial" pitchFamily="34" charset="0"/>
              <a:cs typeface="Arial" pitchFamily="34" charset="0"/>
            </a:endParaRPr>
          </a:p>
          <a:p>
            <a:pPr algn="just"/>
            <a:r>
              <a:rPr lang="en-US" sz="1400" b="1" dirty="0" err="1" smtClean="0">
                <a:solidFill>
                  <a:schemeClr val="accent2">
                    <a:lumMod val="60000"/>
                    <a:lumOff val="40000"/>
                  </a:schemeClr>
                </a:solidFill>
                <a:latin typeface="Arial" pitchFamily="34" charset="0"/>
                <a:cs typeface="Arial" pitchFamily="34" charset="0"/>
              </a:rPr>
              <a:t>Reafisarea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ferestrei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Afişare</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Unhide</a:t>
            </a:r>
            <a:r>
              <a:rPr lang="ro-RO" sz="1400" b="1" dirty="0" smtClean="0">
                <a:latin typeface="Arial" pitchFamily="34" charset="0"/>
                <a:cs typeface="Arial" pitchFamily="34" charset="0"/>
              </a:rPr>
              <a:t>)</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grupul</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Windows,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Vizualizare</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View</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a:t>
            </a:r>
          </a:p>
        </p:txBody>
      </p:sp>
      <p:pic>
        <p:nvPicPr>
          <p:cNvPr id="87041" name="Picture 1"/>
          <p:cNvPicPr>
            <a:picLocks noChangeAspect="1" noChangeArrowheads="1"/>
          </p:cNvPicPr>
          <p:nvPr/>
        </p:nvPicPr>
        <p:blipFill>
          <a:blip r:embed="rId3" cstate="print"/>
          <a:srcRect/>
          <a:stretch>
            <a:fillRect/>
          </a:stretch>
        </p:blipFill>
        <p:spPr bwMode="auto">
          <a:xfrm>
            <a:off x="6705600" y="1447800"/>
            <a:ext cx="2209800" cy="20438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Grp="1" noChangeAspect="1" noChangeArrowheads="1"/>
          </p:cNvPicPr>
          <p:nvPr>
            <p:ph idx="1"/>
          </p:nvPr>
        </p:nvPicPr>
        <p:blipFill>
          <a:blip r:embed="rId2" cstate="print"/>
          <a:stretch>
            <a:fillRect/>
          </a:stretch>
        </p:blipFill>
        <p:spPr bwMode="auto">
          <a:xfrm>
            <a:off x="5334000" y="4800600"/>
            <a:ext cx="2336800" cy="1752600"/>
          </a:xfrm>
          <a:prstGeom prst="rect">
            <a:avLst/>
          </a:prstGeom>
          <a:noFill/>
          <a:ln w="9525">
            <a:solidFill>
              <a:srgbClr val="00B0F0"/>
            </a:solidFill>
            <a:miter lim="800000"/>
            <a:headEnd/>
            <a:tailEnd/>
          </a:ln>
          <a:effectLst/>
        </p:spPr>
      </p:pic>
      <p:sp>
        <p:nvSpPr>
          <p:cNvPr id="2" name="Title 1"/>
          <p:cNvSpPr>
            <a:spLocks noGrp="1"/>
          </p:cNvSpPr>
          <p:nvPr>
            <p:ph type="title"/>
          </p:nvPr>
        </p:nvSpPr>
        <p:spPr>
          <a:xfrm>
            <a:off x="5105400" y="152400"/>
            <a:ext cx="3810000" cy="1219200"/>
          </a:xfrm>
        </p:spPr>
        <p:txBody>
          <a:bodyPr>
            <a:noAutofit/>
          </a:bodyPr>
          <a:lstStyle/>
          <a:p>
            <a:pPr algn="ctr"/>
            <a:r>
              <a:rPr lang="en-US" sz="1800" b="1" i="1" dirty="0" err="1" smtClean="0">
                <a:solidFill>
                  <a:schemeClr val="accent2">
                    <a:lumMod val="60000"/>
                    <a:lumOff val="40000"/>
                  </a:schemeClr>
                </a:solidFill>
                <a:latin typeface="Arial" pitchFamily="34" charset="0"/>
                <a:cs typeface="Arial" pitchFamily="34" charset="0"/>
              </a:rPr>
              <a:t>Folosirea</a:t>
            </a:r>
            <a:r>
              <a:rPr lang="en-US"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instrumentelor</a:t>
            </a:r>
            <a:r>
              <a:rPr lang="en-US" sz="1800" b="1" i="1" dirty="0" smtClean="0">
                <a:solidFill>
                  <a:schemeClr val="accent2">
                    <a:lumMod val="60000"/>
                    <a:lumOff val="40000"/>
                  </a:schemeClr>
                </a:solidFill>
                <a:latin typeface="Arial" pitchFamily="34" charset="0"/>
                <a:cs typeface="Arial" pitchFamily="34" charset="0"/>
              </a:rPr>
              <a:t> de</a:t>
            </a:r>
            <a:r>
              <a:rPr lang="ro-RO"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panoramare</a:t>
            </a:r>
            <a:r>
              <a:rPr lang="en-US" sz="1800" b="1" i="1" dirty="0" smtClean="0">
                <a:solidFill>
                  <a:schemeClr val="accent2">
                    <a:lumMod val="60000"/>
                    <a:lumOff val="40000"/>
                  </a:schemeClr>
                </a:solidFill>
                <a:latin typeface="Arial" pitchFamily="34" charset="0"/>
                <a:cs typeface="Arial" pitchFamily="34" charset="0"/>
              </a:rPr>
              <a:t> (zoom)</a:t>
            </a:r>
            <a:endParaRPr lang="en-US" sz="1800" b="1" i="1" dirty="0">
              <a:solidFill>
                <a:schemeClr val="accent2">
                  <a:lumMod val="60000"/>
                  <a:lumOff val="40000"/>
                </a:schemeClr>
              </a:solidFill>
              <a:latin typeface="Arial" pitchFamily="34" charset="0"/>
              <a:cs typeface="Arial" pitchFamily="34" charset="0"/>
            </a:endParaRPr>
          </a:p>
        </p:txBody>
      </p:sp>
      <p:sp>
        <p:nvSpPr>
          <p:cNvPr id="4" name="Rectangle 3"/>
          <p:cNvSpPr/>
          <p:nvPr/>
        </p:nvSpPr>
        <p:spPr>
          <a:xfrm>
            <a:off x="152400" y="914400"/>
            <a:ext cx="5791200" cy="4893647"/>
          </a:xfrm>
          <a:prstGeom prst="rect">
            <a:avLst/>
          </a:prstGeom>
        </p:spPr>
        <p:txBody>
          <a:bodyPr wrap="square">
            <a:spAutoFit/>
          </a:bodyPr>
          <a:lstStyle/>
          <a:p>
            <a:r>
              <a:rPr lang="en-US" sz="1300" b="1" dirty="0" err="1" smtClean="0">
                <a:latin typeface="Arial" pitchFamily="34" charset="0"/>
                <a:cs typeface="Arial" pitchFamily="34" charset="0"/>
              </a:rPr>
              <a:t>Instrumentele</a:t>
            </a:r>
            <a:r>
              <a:rPr lang="en-US" sz="1300" b="1" dirty="0" smtClean="0">
                <a:latin typeface="Arial" pitchFamily="34" charset="0"/>
                <a:cs typeface="Arial" pitchFamily="34" charset="0"/>
              </a:rPr>
              <a:t> de </a:t>
            </a:r>
            <a:r>
              <a:rPr lang="en-US" sz="1300" b="1" dirty="0" err="1" smtClean="0">
                <a:latin typeface="Arial" pitchFamily="34" charset="0"/>
                <a:cs typeface="Arial" pitchFamily="34" charset="0"/>
              </a:rPr>
              <a:t>panoramare</a:t>
            </a:r>
            <a:endParaRPr lang="en-US" sz="1300" b="1" dirty="0" smtClean="0">
              <a:latin typeface="Arial" pitchFamily="34" charset="0"/>
              <a:cs typeface="Arial" pitchFamily="34" charset="0"/>
            </a:endParaRPr>
          </a:p>
          <a:p>
            <a:pPr>
              <a:buFont typeface="Arial" pitchFamily="34" charset="0"/>
              <a:buChar char="•"/>
            </a:pPr>
            <a:r>
              <a:rPr lang="en-US" sz="1300" dirty="0" smtClean="0">
                <a:latin typeface="Arial" pitchFamily="34" charset="0"/>
                <a:cs typeface="Arial" pitchFamily="34" charset="0"/>
              </a:rPr>
              <a:t>Fila </a:t>
            </a:r>
            <a:r>
              <a:rPr lang="ro-RO" sz="1300" b="1" dirty="0" smtClean="0">
                <a:latin typeface="Arial" pitchFamily="34" charset="0"/>
                <a:cs typeface="Arial" pitchFamily="34" charset="0"/>
              </a:rPr>
              <a:t>Vizualizare</a:t>
            </a:r>
            <a:r>
              <a:rPr lang="en-US" sz="1300" b="1" dirty="0" smtClean="0">
                <a:latin typeface="Arial" pitchFamily="34" charset="0"/>
                <a:cs typeface="Arial" pitchFamily="34" charset="0"/>
              </a:rPr>
              <a:t> </a:t>
            </a:r>
            <a:r>
              <a:rPr lang="ro-RO" sz="1300" b="1" dirty="0" smtClean="0">
                <a:latin typeface="Arial" pitchFamily="34" charset="0"/>
                <a:cs typeface="Arial" pitchFamily="34" charset="0"/>
              </a:rPr>
              <a:t>(</a:t>
            </a:r>
            <a:r>
              <a:rPr lang="en-US" sz="1300" b="1" dirty="0" smtClean="0">
                <a:latin typeface="Arial" pitchFamily="34" charset="0"/>
                <a:cs typeface="Arial" pitchFamily="34" charset="0"/>
              </a:rPr>
              <a:t>View</a:t>
            </a:r>
            <a:r>
              <a:rPr lang="ro-RO" sz="1300" b="1" dirty="0" smtClean="0">
                <a:latin typeface="Arial" pitchFamily="34" charset="0"/>
                <a:cs typeface="Arial" pitchFamily="34" charset="0"/>
              </a:rPr>
              <a:t>)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ro-RO" sz="1300" b="1" dirty="0" smtClean="0">
                <a:latin typeface="Arial" pitchFamily="34" charset="0"/>
                <a:cs typeface="Arial" pitchFamily="34" charset="0"/>
              </a:rPr>
              <a:t>Panoramare</a:t>
            </a:r>
            <a:r>
              <a:rPr lang="en-US" sz="1300" b="1" dirty="0" smtClean="0">
                <a:latin typeface="Arial" pitchFamily="34" charset="0"/>
                <a:cs typeface="Arial" pitchFamily="34" charset="0"/>
              </a:rPr>
              <a:t> </a:t>
            </a:r>
            <a:r>
              <a:rPr lang="ro-RO" sz="1300" b="1" dirty="0" smtClean="0">
                <a:latin typeface="Arial" pitchFamily="34" charset="0"/>
                <a:cs typeface="Arial" pitchFamily="34" charset="0"/>
              </a:rPr>
              <a:t>(</a:t>
            </a:r>
            <a:r>
              <a:rPr lang="en-US" sz="1300" b="1" dirty="0" smtClean="0">
                <a:latin typeface="Arial" pitchFamily="34" charset="0"/>
                <a:cs typeface="Arial" pitchFamily="34" charset="0"/>
              </a:rPr>
              <a:t>Zoom</a:t>
            </a:r>
            <a:r>
              <a:rPr lang="ro-RO" sz="1300" b="1" dirty="0" smtClean="0">
                <a:latin typeface="Arial" pitchFamily="34" charset="0"/>
                <a:cs typeface="Arial" pitchFamily="34" charset="0"/>
              </a:rPr>
              <a:t>)</a:t>
            </a:r>
            <a:r>
              <a:rPr lang="en-US" sz="1300" b="1" dirty="0" smtClean="0">
                <a:latin typeface="Arial" pitchFamily="34" charset="0"/>
                <a:cs typeface="Arial" pitchFamily="34" charset="0"/>
              </a:rPr>
              <a:t> </a:t>
            </a:r>
            <a:r>
              <a:rPr lang="en-US" sz="1300" dirty="0" smtClean="0">
                <a:latin typeface="Arial" pitchFamily="34" charset="0"/>
                <a:cs typeface="Arial" pitchFamily="34" charset="0"/>
              </a:rPr>
              <a:t>(1)</a:t>
            </a:r>
          </a:p>
          <a:p>
            <a:pPr>
              <a:buFont typeface="Arial" pitchFamily="34" charset="0"/>
              <a:buChar char="•"/>
            </a:pPr>
            <a:r>
              <a:rPr lang="en-US" sz="1300" dirty="0" smtClean="0">
                <a:latin typeface="Arial" pitchFamily="34" charset="0"/>
                <a:cs typeface="Arial" pitchFamily="34" charset="0"/>
              </a:rPr>
              <a:t>Bara de stare (Status Bar), </a:t>
            </a:r>
            <a:r>
              <a:rPr lang="en-US" sz="1300" b="1" dirty="0" err="1" smtClean="0">
                <a:latin typeface="Arial" pitchFamily="34" charset="0"/>
                <a:cs typeface="Arial" pitchFamily="34" charset="0"/>
              </a:rPr>
              <a:t>Cursorul</a:t>
            </a:r>
            <a:r>
              <a:rPr lang="ro-RO" sz="1300" b="1" dirty="0" smtClean="0">
                <a:latin typeface="Arial" pitchFamily="34" charset="0"/>
                <a:cs typeface="Arial" pitchFamily="34" charset="0"/>
              </a:rPr>
              <a:t> </a:t>
            </a:r>
            <a:r>
              <a:rPr lang="ro-RO" sz="1300" dirty="0" smtClean="0">
                <a:latin typeface="Arial" pitchFamily="34" charset="0"/>
                <a:cs typeface="Arial" pitchFamily="34" charset="0"/>
              </a:rPr>
              <a:t>Panoramare</a:t>
            </a:r>
            <a:r>
              <a:rPr lang="en-US" sz="1300" dirty="0" smtClean="0">
                <a:latin typeface="Arial" pitchFamily="34" charset="0"/>
                <a:cs typeface="Arial" pitchFamily="34" charset="0"/>
              </a:rPr>
              <a:t> </a:t>
            </a:r>
            <a:r>
              <a:rPr lang="ro-RO" sz="1300" dirty="0" smtClean="0">
                <a:latin typeface="Arial" pitchFamily="34" charset="0"/>
                <a:cs typeface="Arial" pitchFamily="34" charset="0"/>
              </a:rPr>
              <a:t>(</a:t>
            </a:r>
            <a:r>
              <a:rPr lang="en-US" sz="1300" dirty="0" smtClean="0">
                <a:latin typeface="Arial" pitchFamily="34" charset="0"/>
                <a:cs typeface="Arial" pitchFamily="34" charset="0"/>
              </a:rPr>
              <a:t>Zoom</a:t>
            </a:r>
            <a:r>
              <a:rPr lang="ro-RO" sz="1300" dirty="0" smtClean="0">
                <a:latin typeface="Arial" pitchFamily="34" charset="0"/>
                <a:cs typeface="Arial" pitchFamily="34" charset="0"/>
              </a:rPr>
              <a:t>) </a:t>
            </a:r>
            <a:r>
              <a:rPr lang="en-US" sz="1300" dirty="0" smtClean="0">
                <a:latin typeface="Arial" pitchFamily="34" charset="0"/>
                <a:cs typeface="Arial" pitchFamily="34" charset="0"/>
              </a:rPr>
              <a:t>(2)</a:t>
            </a:r>
          </a:p>
          <a:p>
            <a:pPr>
              <a:buFont typeface="Arial" pitchFamily="34" charset="0"/>
              <a:buChar char="•"/>
            </a:pPr>
            <a:r>
              <a:rPr lang="en-US" sz="1300" dirty="0" smtClean="0">
                <a:latin typeface="Arial" pitchFamily="34" charset="0"/>
                <a:cs typeface="Arial" pitchFamily="34" charset="0"/>
              </a:rPr>
              <a:t>Bara de stare, </a:t>
            </a:r>
            <a:r>
              <a:rPr lang="en-US" sz="1300" b="1" dirty="0" err="1" smtClean="0">
                <a:latin typeface="Arial" pitchFamily="34" charset="0"/>
                <a:cs typeface="Arial" pitchFamily="34" charset="0"/>
              </a:rPr>
              <a:t>Butonul</a:t>
            </a:r>
            <a:r>
              <a:rPr lang="ro-RO" sz="1300" b="1" dirty="0" smtClean="0">
                <a:latin typeface="Arial" pitchFamily="34" charset="0"/>
                <a:cs typeface="Arial" pitchFamily="34" charset="0"/>
              </a:rPr>
              <a:t> </a:t>
            </a:r>
            <a:r>
              <a:rPr lang="ro-RO" sz="1300" dirty="0" smtClean="0">
                <a:latin typeface="Arial" pitchFamily="34" charset="0"/>
                <a:cs typeface="Arial" pitchFamily="34" charset="0"/>
              </a:rPr>
              <a:t>Panoramare(</a:t>
            </a:r>
            <a:r>
              <a:rPr lang="en-US" sz="1300" dirty="0" smtClean="0">
                <a:latin typeface="Arial" pitchFamily="34" charset="0"/>
                <a:cs typeface="Arial" pitchFamily="34" charset="0"/>
              </a:rPr>
              <a:t>Zoom</a:t>
            </a:r>
            <a:r>
              <a:rPr lang="ro-RO" sz="1300" dirty="0" smtClean="0">
                <a:latin typeface="Arial" pitchFamily="34" charset="0"/>
                <a:cs typeface="Arial" pitchFamily="34" charset="0"/>
              </a:rPr>
              <a:t>)</a:t>
            </a:r>
            <a:r>
              <a:rPr lang="en-US" sz="1300" dirty="0" smtClean="0">
                <a:latin typeface="Arial" pitchFamily="34" charset="0"/>
                <a:cs typeface="Arial" pitchFamily="34" charset="0"/>
              </a:rPr>
              <a:t> (3)</a:t>
            </a:r>
          </a:p>
          <a:p>
            <a:endParaRPr lang="en-US" sz="1300" b="1" dirty="0" smtClean="0">
              <a:latin typeface="Arial" pitchFamily="34" charset="0"/>
              <a:cs typeface="Arial" pitchFamily="34" charset="0"/>
            </a:endParaRPr>
          </a:p>
          <a:p>
            <a:r>
              <a:rPr lang="en-US" sz="1300" b="1" dirty="0" err="1" smtClean="0">
                <a:latin typeface="Arial" pitchFamily="34" charset="0"/>
                <a:cs typeface="Arial" pitchFamily="34" charset="0"/>
              </a:rPr>
              <a:t>Schimbati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scara</a:t>
            </a:r>
            <a:r>
              <a:rPr lang="en-US" sz="1300" b="1" dirty="0" smtClean="0">
                <a:latin typeface="Arial" pitchFamily="34" charset="0"/>
                <a:cs typeface="Arial" pitchFamily="34" charset="0"/>
              </a:rPr>
              <a:t> de </a:t>
            </a:r>
            <a:r>
              <a:rPr lang="en-US" sz="1300" b="1" dirty="0" err="1" smtClean="0">
                <a:latin typeface="Arial" pitchFamily="34" charset="0"/>
                <a:cs typeface="Arial" pitchFamily="34" charset="0"/>
              </a:rPr>
              <a:t>vizualizare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astfel</a:t>
            </a:r>
            <a:r>
              <a:rPr lang="en-US" sz="1300" b="1" dirty="0" smtClean="0">
                <a:latin typeface="Arial" pitchFamily="34" charset="0"/>
                <a:cs typeface="Arial" pitchFamily="34" charset="0"/>
              </a:rPr>
              <a:t>:</a:t>
            </a:r>
          </a:p>
          <a:p>
            <a:pPr algn="just">
              <a:buClr>
                <a:schemeClr val="accent1"/>
              </a:buClr>
              <a:buFont typeface="Wingdings" pitchFamily="2" charset="2"/>
              <a:buChar char="Ø"/>
            </a:pPr>
            <a:r>
              <a:rPr lang="en-US" sz="1300" dirty="0" err="1" smtClean="0">
                <a:latin typeface="Arial" pitchFamily="34" charset="0"/>
                <a:cs typeface="Arial" pitchFamily="34" charset="0"/>
              </a:rPr>
              <a:t>Glisati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cursorul</a:t>
            </a:r>
            <a:r>
              <a:rPr lang="en-US" sz="1300" dirty="0" smtClean="0">
                <a:latin typeface="Arial" pitchFamily="34" charset="0"/>
                <a:cs typeface="Arial" pitchFamily="34" charset="0"/>
              </a:rPr>
              <a:t> </a:t>
            </a:r>
            <a:r>
              <a:rPr lang="ro-RO" sz="1300" dirty="0" smtClean="0">
                <a:latin typeface="Arial" pitchFamily="34" charset="0"/>
                <a:cs typeface="Arial" pitchFamily="34" charset="0"/>
              </a:rPr>
              <a:t>Panoramare</a:t>
            </a:r>
            <a:r>
              <a:rPr lang="en-US" sz="1300" dirty="0" smtClean="0">
                <a:latin typeface="Arial" pitchFamily="34" charset="0"/>
                <a:cs typeface="Arial" pitchFamily="34" charset="0"/>
              </a:rPr>
              <a:t> </a:t>
            </a:r>
            <a:r>
              <a:rPr lang="ro-RO" sz="1300" dirty="0" smtClean="0">
                <a:latin typeface="Arial" pitchFamily="34" charset="0"/>
                <a:cs typeface="Arial" pitchFamily="34" charset="0"/>
              </a:rPr>
              <a:t>(</a:t>
            </a:r>
            <a:r>
              <a:rPr lang="en-US" sz="1300" dirty="0" smtClean="0">
                <a:latin typeface="Arial" pitchFamily="34" charset="0"/>
                <a:cs typeface="Arial" pitchFamily="34" charset="0"/>
              </a:rPr>
              <a:t>Zoom</a:t>
            </a:r>
            <a:r>
              <a:rPr lang="ro-RO" sz="1300" dirty="0" smtClean="0">
                <a:latin typeface="Arial" pitchFamily="34" charset="0"/>
                <a:cs typeface="Arial" pitchFamily="34" charset="0"/>
              </a:rPr>
              <a:t>)</a:t>
            </a:r>
            <a:r>
              <a:rPr lang="en-US" sz="1300" dirty="0" smtClean="0">
                <a:latin typeface="Arial" pitchFamily="34" charset="0"/>
                <a:cs typeface="Arial" pitchFamily="34" charset="0"/>
              </a:rPr>
              <a:t> din Bara de stare (</a:t>
            </a:r>
            <a:r>
              <a:rPr lang="en-US" sz="1300" dirty="0" err="1" smtClean="0">
                <a:latin typeface="Arial" pitchFamily="34" charset="0"/>
                <a:cs typeface="Arial" pitchFamily="34" charset="0"/>
              </a:rPr>
              <a:t>dreapta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pentr</a:t>
            </a:r>
            <a:r>
              <a:rPr lang="ro-RO" sz="1300" dirty="0" smtClean="0">
                <a:latin typeface="Arial" pitchFamily="34" charset="0"/>
                <a:cs typeface="Arial" pitchFamily="34" charset="0"/>
              </a:rPr>
              <a:t>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mari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stanga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micsora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apasati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incrementorul</a:t>
            </a:r>
            <a:r>
              <a:rPr lang="en-US" sz="1300" dirty="0" smtClean="0">
                <a:latin typeface="Arial" pitchFamily="34" charset="0"/>
                <a:cs typeface="Arial" pitchFamily="34" charset="0"/>
              </a:rPr>
              <a:t> (+)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decrementorul</a:t>
            </a:r>
            <a:r>
              <a:rPr lang="en-US" sz="1300" dirty="0" smtClean="0">
                <a:latin typeface="Arial" pitchFamily="34" charset="0"/>
                <a:cs typeface="Arial" pitchFamily="34" charset="0"/>
              </a:rPr>
              <a:t> (-) de la </a:t>
            </a:r>
            <a:r>
              <a:rPr lang="en-US" sz="1300" dirty="0" err="1" smtClean="0">
                <a:latin typeface="Arial" pitchFamily="34" charset="0"/>
                <a:cs typeface="Arial" pitchFamily="34" charset="0"/>
              </a:rPr>
              <a:t>capetele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cursorului</a:t>
            </a:r>
            <a:endParaRPr lang="en-US" sz="1300" dirty="0" smtClean="0">
              <a:latin typeface="Arial" pitchFamily="34" charset="0"/>
              <a:cs typeface="Arial" pitchFamily="34" charset="0"/>
            </a:endParaRPr>
          </a:p>
          <a:p>
            <a:pPr algn="just">
              <a:buClr>
                <a:schemeClr val="accent1"/>
              </a:buClr>
              <a:buFont typeface="Wingdings" pitchFamily="2" charset="2"/>
              <a:buChar char="Ø"/>
            </a:pPr>
            <a:r>
              <a:rPr lang="en-US" sz="1300" dirty="0" err="1" smtClean="0">
                <a:latin typeface="Arial" pitchFamily="34" charset="0"/>
                <a:cs typeface="Arial" pitchFamily="34" charset="0"/>
              </a:rPr>
              <a:t>Apasati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butonul</a:t>
            </a:r>
            <a:r>
              <a:rPr lang="en-US" sz="1300" dirty="0" smtClean="0">
                <a:latin typeface="Arial" pitchFamily="34" charset="0"/>
                <a:cs typeface="Arial" pitchFamily="34" charset="0"/>
              </a:rPr>
              <a:t> </a:t>
            </a:r>
            <a:r>
              <a:rPr lang="ro-RO" sz="1300" dirty="0" smtClean="0">
                <a:latin typeface="Arial" pitchFamily="34" charset="0"/>
                <a:cs typeface="Arial" pitchFamily="34" charset="0"/>
              </a:rPr>
              <a:t>Panoramare</a:t>
            </a:r>
            <a:r>
              <a:rPr lang="en-US" sz="1300" dirty="0" smtClean="0">
                <a:latin typeface="Arial" pitchFamily="34" charset="0"/>
                <a:cs typeface="Arial" pitchFamily="34" charset="0"/>
              </a:rPr>
              <a:t> </a:t>
            </a:r>
            <a:r>
              <a:rPr lang="ro-RO" sz="1300" dirty="0" smtClean="0">
                <a:latin typeface="Arial" pitchFamily="34" charset="0"/>
                <a:cs typeface="Arial" pitchFamily="34" charset="0"/>
              </a:rPr>
              <a:t>(</a:t>
            </a:r>
            <a:r>
              <a:rPr lang="en-US" sz="1300" dirty="0" smtClean="0">
                <a:latin typeface="Arial" pitchFamily="34" charset="0"/>
                <a:cs typeface="Arial" pitchFamily="34" charset="0"/>
              </a:rPr>
              <a:t>Zoom</a:t>
            </a:r>
            <a:r>
              <a:rPr lang="ro-RO" sz="1300" dirty="0" smtClean="0">
                <a:latin typeface="Arial" pitchFamily="34" charset="0"/>
                <a:cs typeface="Arial" pitchFamily="34" charset="0"/>
              </a:rPr>
              <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imediat</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stanga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cursorului</a:t>
            </a:r>
            <a:r>
              <a:rPr lang="en-US" sz="1300" dirty="0" smtClean="0">
                <a:latin typeface="Arial" pitchFamily="34" charset="0"/>
                <a:cs typeface="Arial" pitchFamily="34" charset="0"/>
              </a:rPr>
              <a:t> Zoom, </a:t>
            </a:r>
            <a:r>
              <a:rPr lang="en-US" sz="1300" dirty="0" err="1" smtClean="0">
                <a:latin typeface="Arial" pitchFamily="34" charset="0"/>
                <a:cs typeface="Arial" pitchFamily="34" charset="0"/>
              </a:rPr>
              <a:t>cel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afiseaza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procentul</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panoramare</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fereastra</a:t>
            </a:r>
            <a:r>
              <a:rPr lang="en-US" sz="1300" dirty="0" smtClean="0">
                <a:latin typeface="Arial" pitchFamily="34" charset="0"/>
                <a:cs typeface="Arial" pitchFamily="34" charset="0"/>
              </a:rPr>
              <a:t> </a:t>
            </a:r>
            <a:r>
              <a:rPr lang="ro-RO" sz="1300" dirty="0" smtClean="0">
                <a:latin typeface="Arial" pitchFamily="34" charset="0"/>
                <a:cs typeface="Arial" pitchFamily="34" charset="0"/>
              </a:rPr>
              <a:t>Panoramare</a:t>
            </a:r>
            <a:r>
              <a:rPr lang="en-US" sz="1300" dirty="0" smtClean="0">
                <a:latin typeface="Arial" pitchFamily="34" charset="0"/>
                <a:cs typeface="Arial" pitchFamily="34" charset="0"/>
              </a:rPr>
              <a:t> </a:t>
            </a:r>
            <a:r>
              <a:rPr lang="ro-RO" sz="1300" dirty="0" smtClean="0">
                <a:latin typeface="Arial" pitchFamily="34" charset="0"/>
                <a:cs typeface="Arial" pitchFamily="34" charset="0"/>
              </a:rPr>
              <a:t>(</a:t>
            </a:r>
            <a:r>
              <a:rPr lang="en-US" sz="1300" dirty="0" smtClean="0">
                <a:latin typeface="Arial" pitchFamily="34" charset="0"/>
                <a:cs typeface="Arial" pitchFamily="34" charset="0"/>
              </a:rPr>
              <a:t>Zoom</a:t>
            </a:r>
            <a:r>
              <a:rPr lang="ro-RO" sz="1300" dirty="0" smtClean="0">
                <a:latin typeface="Arial" pitchFamily="34" charset="0"/>
                <a:cs typeface="Arial" pitchFamily="34" charset="0"/>
              </a:rPr>
              <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procentajul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apasati</a:t>
            </a:r>
            <a:r>
              <a:rPr lang="en-US" sz="1300" dirty="0" smtClean="0">
                <a:latin typeface="Arial" pitchFamily="34" charset="0"/>
                <a:cs typeface="Arial" pitchFamily="34" charset="0"/>
              </a:rPr>
              <a:t> OK</a:t>
            </a:r>
          </a:p>
          <a:p>
            <a:pPr algn="just">
              <a:buClr>
                <a:schemeClr val="accent1"/>
              </a:buClr>
              <a:buFont typeface="Wingdings" pitchFamily="2" charset="2"/>
              <a:buChar char="Ø"/>
            </a:pP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ro-RO" sz="1300" dirty="0" smtClean="0">
                <a:latin typeface="Arial" pitchFamily="34" charset="0"/>
                <a:cs typeface="Arial" pitchFamily="34" charset="0"/>
              </a:rPr>
              <a:t>Vizualizare</a:t>
            </a:r>
            <a:r>
              <a:rPr lang="en-US" sz="1300" dirty="0" smtClean="0">
                <a:latin typeface="Arial" pitchFamily="34" charset="0"/>
                <a:cs typeface="Arial" pitchFamily="34" charset="0"/>
              </a:rPr>
              <a:t> </a:t>
            </a:r>
            <a:r>
              <a:rPr lang="ro-RO" sz="1300" dirty="0" smtClean="0">
                <a:latin typeface="Arial" pitchFamily="34" charset="0"/>
                <a:cs typeface="Arial" pitchFamily="34" charset="0"/>
              </a:rPr>
              <a:t>(</a:t>
            </a:r>
            <a:r>
              <a:rPr lang="en-US" sz="1300" dirty="0" smtClean="0">
                <a:latin typeface="Arial" pitchFamily="34" charset="0"/>
                <a:cs typeface="Arial" pitchFamily="34" charset="0"/>
              </a:rPr>
              <a:t>View</a:t>
            </a:r>
            <a:r>
              <a:rPr lang="ro-RO" sz="1300" dirty="0" smtClean="0">
                <a:latin typeface="Arial" pitchFamily="34" charset="0"/>
                <a:cs typeface="Arial" pitchFamily="34" charset="0"/>
              </a:rPr>
              <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butonul</a:t>
            </a:r>
            <a:r>
              <a:rPr lang="en-US" sz="1300" dirty="0" smtClean="0">
                <a:latin typeface="Arial" pitchFamily="34" charset="0"/>
                <a:cs typeface="Arial" pitchFamily="34" charset="0"/>
              </a:rPr>
              <a:t> </a:t>
            </a:r>
            <a:r>
              <a:rPr lang="ro-RO" sz="1300" dirty="0" smtClean="0">
                <a:latin typeface="Arial" pitchFamily="34" charset="0"/>
                <a:cs typeface="Arial" pitchFamily="34" charset="0"/>
              </a:rPr>
              <a:t>Panoramare</a:t>
            </a:r>
            <a:r>
              <a:rPr lang="en-US" sz="1300" dirty="0" smtClean="0">
                <a:latin typeface="Arial" pitchFamily="34" charset="0"/>
                <a:cs typeface="Arial" pitchFamily="34" charset="0"/>
              </a:rPr>
              <a:t> </a:t>
            </a:r>
            <a:r>
              <a:rPr lang="ro-RO" sz="1300" dirty="0" smtClean="0">
                <a:latin typeface="Arial" pitchFamily="34" charset="0"/>
                <a:cs typeface="Arial" pitchFamily="34" charset="0"/>
              </a:rPr>
              <a:t>(</a:t>
            </a:r>
            <a:r>
              <a:rPr lang="en-US" sz="1300" dirty="0" smtClean="0">
                <a:latin typeface="Arial" pitchFamily="34" charset="0"/>
                <a:cs typeface="Arial" pitchFamily="34" charset="0"/>
              </a:rPr>
              <a:t>Zoom</a:t>
            </a:r>
            <a:r>
              <a:rPr lang="ro-RO" sz="1300" dirty="0" smtClean="0">
                <a:latin typeface="Arial" pitchFamily="34" charset="0"/>
                <a:cs typeface="Arial" pitchFamily="34" charset="0"/>
              </a:rPr>
              <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stabili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scara</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panoramare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butonul</a:t>
            </a:r>
            <a:r>
              <a:rPr lang="en-US" sz="1300" dirty="0" smtClean="0">
                <a:latin typeface="Arial" pitchFamily="34" charset="0"/>
                <a:cs typeface="Arial" pitchFamily="34" charset="0"/>
              </a:rPr>
              <a:t> 100%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panorama 100%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a:t>
            </a:r>
            <a:r>
              <a:rPr lang="ro-RO" sz="1300" dirty="0" smtClean="0">
                <a:latin typeface="Arial" pitchFamily="34" charset="0"/>
                <a:cs typeface="Arial" pitchFamily="34" charset="0"/>
              </a:rPr>
              <a:t>Potrivire selecţie</a:t>
            </a:r>
            <a:r>
              <a:rPr lang="en-US" sz="1300" dirty="0" smtClean="0">
                <a:latin typeface="Arial" pitchFamily="34" charset="0"/>
                <a:cs typeface="Arial" pitchFamily="34" charset="0"/>
              </a:rPr>
              <a:t> </a:t>
            </a:r>
            <a:r>
              <a:rPr lang="ro-RO" sz="1300" dirty="0" smtClean="0">
                <a:latin typeface="Arial" pitchFamily="34" charset="0"/>
                <a:cs typeface="Arial" pitchFamily="34" charset="0"/>
              </a:rPr>
              <a:t>(</a:t>
            </a:r>
            <a:r>
              <a:rPr lang="en-US" sz="1300" dirty="0" smtClean="0">
                <a:latin typeface="Arial" pitchFamily="34" charset="0"/>
                <a:cs typeface="Arial" pitchFamily="34" charset="0"/>
              </a:rPr>
              <a:t>Zoom to Selection</a:t>
            </a:r>
            <a:r>
              <a:rPr lang="ro-RO" sz="1300" dirty="0" smtClean="0">
                <a:latin typeface="Arial" pitchFamily="34" charset="0"/>
                <a:cs typeface="Arial" pitchFamily="34" charset="0"/>
              </a:rPr>
              <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incadra</a:t>
            </a:r>
            <a:r>
              <a:rPr lang="en-US" sz="1300" dirty="0" smtClean="0">
                <a:latin typeface="Arial" pitchFamily="34" charset="0"/>
                <a:cs typeface="Arial" pitchFamily="34" charset="0"/>
              </a:rPr>
              <a:t> la </a:t>
            </a:r>
            <a:r>
              <a:rPr lang="en-US" sz="1300" dirty="0" err="1" smtClean="0">
                <a:latin typeface="Arial" pitchFamily="34" charset="0"/>
                <a:cs typeface="Arial" pitchFamily="34" charset="0"/>
              </a:rPr>
              <a:t>marimea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zonei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selectate</a:t>
            </a:r>
            <a:r>
              <a:rPr lang="en-US" sz="1300" dirty="0" smtClean="0">
                <a:latin typeface="Arial" pitchFamily="34" charset="0"/>
                <a:cs typeface="Arial" pitchFamily="34" charset="0"/>
              </a:rPr>
              <a:t>.</a:t>
            </a:r>
          </a:p>
          <a:p>
            <a:pPr algn="just">
              <a:buClr>
                <a:schemeClr val="accent1"/>
              </a:buClr>
            </a:pPr>
            <a:endParaRPr lang="en-US" sz="1300" dirty="0" smtClean="0">
              <a:latin typeface="Arial" pitchFamily="34" charset="0"/>
              <a:cs typeface="Arial" pitchFamily="34" charset="0"/>
            </a:endParaRPr>
          </a:p>
          <a:p>
            <a:pPr algn="just">
              <a:buClr>
                <a:schemeClr val="accent1"/>
              </a:buClr>
            </a:pPr>
            <a:r>
              <a:rPr lang="en-US" sz="1300" b="1" dirty="0" err="1" smtClean="0">
                <a:latin typeface="Arial" pitchFamily="34" charset="0"/>
                <a:cs typeface="Arial" pitchFamily="34" charset="0"/>
              </a:rPr>
              <a:t>Ascunderea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instrumentelor</a:t>
            </a:r>
            <a:r>
              <a:rPr lang="en-US" sz="1300" b="1" dirty="0" smtClean="0">
                <a:latin typeface="Arial" pitchFamily="34" charset="0"/>
                <a:cs typeface="Arial" pitchFamily="34" charset="0"/>
              </a:rPr>
              <a:t> Zoom din </a:t>
            </a:r>
            <a:r>
              <a:rPr lang="en-US" sz="1300" b="1" dirty="0" err="1" smtClean="0">
                <a:latin typeface="Arial" pitchFamily="34" charset="0"/>
                <a:cs typeface="Arial" pitchFamily="34" charset="0"/>
              </a:rPr>
              <a:t>bara</a:t>
            </a:r>
            <a:r>
              <a:rPr lang="en-US" sz="1300" b="1" dirty="0" smtClean="0">
                <a:latin typeface="Arial" pitchFamily="34" charset="0"/>
                <a:cs typeface="Arial" pitchFamily="34" charset="0"/>
              </a:rPr>
              <a:t> de stare</a:t>
            </a:r>
          </a:p>
          <a:p>
            <a:pPr algn="just">
              <a:buClr>
                <a:schemeClr val="accent1"/>
              </a:buClr>
              <a:buFontTx/>
              <a:buChar char="-"/>
            </a:pP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dreapta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bara</a:t>
            </a:r>
            <a:r>
              <a:rPr lang="en-US" sz="1300" dirty="0" smtClean="0">
                <a:latin typeface="Arial" pitchFamily="34" charset="0"/>
                <a:cs typeface="Arial" pitchFamily="34" charset="0"/>
              </a:rPr>
              <a:t> de stare, in </a:t>
            </a:r>
            <a:r>
              <a:rPr lang="en-US" sz="1300" dirty="0" err="1" smtClean="0">
                <a:latin typeface="Arial" pitchFamily="34" charset="0"/>
                <a:cs typeface="Arial" pitchFamily="34" charset="0"/>
              </a:rPr>
              <a:t>meniul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aparut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demarcati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instrumentele</a:t>
            </a:r>
            <a:r>
              <a:rPr lang="en-US" sz="1300" dirty="0" smtClean="0">
                <a:latin typeface="Arial" pitchFamily="34" charset="0"/>
                <a:cs typeface="Arial" pitchFamily="34" charset="0"/>
              </a:rPr>
              <a:t> (Zoom, Zoom Slider)</a:t>
            </a:r>
          </a:p>
          <a:p>
            <a:pPr algn="just">
              <a:buClr>
                <a:schemeClr val="accent1"/>
              </a:buClr>
              <a:buFontTx/>
              <a:buChar char="-"/>
            </a:pPr>
            <a:endParaRPr lang="en-US" sz="1300" dirty="0" smtClean="0">
              <a:latin typeface="Arial" pitchFamily="34" charset="0"/>
              <a:cs typeface="Arial" pitchFamily="34" charset="0"/>
            </a:endParaRPr>
          </a:p>
          <a:p>
            <a:pPr algn="just">
              <a:buClr>
                <a:schemeClr val="accent1"/>
              </a:buClr>
            </a:pPr>
            <a:r>
              <a:rPr lang="en-US" sz="1300" b="1" dirty="0" err="1" smtClean="0">
                <a:latin typeface="Arial" pitchFamily="34" charset="0"/>
                <a:cs typeface="Arial" pitchFamily="34" charset="0"/>
              </a:rPr>
              <a:t>Salvarea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setarilor</a:t>
            </a:r>
            <a:r>
              <a:rPr lang="en-US" sz="1300" b="1" dirty="0" smtClean="0">
                <a:latin typeface="Arial" pitchFamily="34" charset="0"/>
                <a:cs typeface="Arial" pitchFamily="34" charset="0"/>
              </a:rPr>
              <a:t> de </a:t>
            </a:r>
            <a:r>
              <a:rPr lang="en-US" sz="1300" b="1" dirty="0" err="1" smtClean="0">
                <a:latin typeface="Arial" pitchFamily="34" charset="0"/>
                <a:cs typeface="Arial" pitchFamily="34" charset="0"/>
              </a:rPr>
              <a:t>panoramare</a:t>
            </a:r>
            <a:endParaRPr lang="en-US" sz="1300" b="1" dirty="0" smtClean="0">
              <a:latin typeface="Arial" pitchFamily="34" charset="0"/>
              <a:cs typeface="Arial" pitchFamily="34" charset="0"/>
            </a:endParaRPr>
          </a:p>
          <a:p>
            <a:pPr algn="just">
              <a:buClr>
                <a:schemeClr val="accent1"/>
              </a:buClr>
              <a:buFontTx/>
              <a:buChar char="-"/>
            </a:pPr>
            <a:r>
              <a:rPr lang="en-US" sz="1300" dirty="0" err="1" smtClean="0">
                <a:latin typeface="Arial" pitchFamily="34" charset="0"/>
                <a:cs typeface="Arial" pitchFamily="34" charset="0"/>
              </a:rPr>
              <a:t>Setati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panoramarea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dorita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prin</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una</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modalitatile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aratate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mai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sus</a:t>
            </a:r>
            <a:endParaRPr lang="en-US" sz="1300" dirty="0" smtClean="0">
              <a:latin typeface="Arial" pitchFamily="34" charset="0"/>
              <a:cs typeface="Arial" pitchFamily="34" charset="0"/>
            </a:endParaRPr>
          </a:p>
          <a:p>
            <a:pPr algn="just">
              <a:buClr>
                <a:schemeClr val="accent1"/>
              </a:buClr>
              <a:buFontTx/>
              <a:buChar char="-"/>
            </a:pPr>
            <a:r>
              <a:rPr lang="en-US" sz="1300" dirty="0" smtClean="0">
                <a:latin typeface="Arial" pitchFamily="34" charset="0"/>
                <a:cs typeface="Arial" pitchFamily="34" charset="0"/>
              </a:rPr>
              <a:t>Click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butonul</a:t>
            </a:r>
            <a:r>
              <a:rPr lang="en-US" sz="1300" dirty="0" smtClean="0">
                <a:latin typeface="Arial" pitchFamily="34" charset="0"/>
                <a:cs typeface="Arial" pitchFamily="34" charset="0"/>
              </a:rPr>
              <a:t> Office </a:t>
            </a:r>
            <a:r>
              <a:rPr lang="en-US" sz="1300" dirty="0" err="1" smtClean="0">
                <a:latin typeface="Arial" pitchFamily="34" charset="0"/>
                <a:cs typeface="Arial" pitchFamily="34" charset="0"/>
              </a:rPr>
              <a:t>si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Save (CTRL+S)</a:t>
            </a:r>
          </a:p>
        </p:txBody>
      </p:sp>
      <p:grpSp>
        <p:nvGrpSpPr>
          <p:cNvPr id="15" name="Group 14"/>
          <p:cNvGrpSpPr/>
          <p:nvPr/>
        </p:nvGrpSpPr>
        <p:grpSpPr>
          <a:xfrm>
            <a:off x="6248400" y="1066800"/>
            <a:ext cx="2138464" cy="990600"/>
            <a:chOff x="6324600" y="1143000"/>
            <a:chExt cx="2214664" cy="1219200"/>
          </a:xfrm>
        </p:grpSpPr>
        <p:pic>
          <p:nvPicPr>
            <p:cNvPr id="6" name="Picture 5"/>
            <p:cNvPicPr/>
            <p:nvPr/>
          </p:nvPicPr>
          <p:blipFill>
            <a:blip r:embed="rId3" cstate="print"/>
            <a:srcRect l="73118" t="92286"/>
            <a:stretch>
              <a:fillRect/>
            </a:stretch>
          </p:blipFill>
          <p:spPr bwMode="auto">
            <a:xfrm>
              <a:off x="6553200" y="1524000"/>
              <a:ext cx="1986064" cy="457200"/>
            </a:xfrm>
            <a:prstGeom prst="rect">
              <a:avLst/>
            </a:prstGeom>
            <a:noFill/>
            <a:ln w="9525">
              <a:noFill/>
              <a:miter lim="800000"/>
              <a:headEnd/>
              <a:tailEnd/>
            </a:ln>
          </p:spPr>
        </p:pic>
        <p:sp>
          <p:nvSpPr>
            <p:cNvPr id="7" name="Oval 6"/>
            <p:cNvSpPr/>
            <p:nvPr/>
          </p:nvSpPr>
          <p:spPr>
            <a:xfrm>
              <a:off x="7086600" y="1676400"/>
              <a:ext cx="12192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6324600" y="1600200"/>
              <a:ext cx="838200" cy="457200"/>
            </a:xfrm>
            <a:prstGeom prst="ellipse">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467600" y="19812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2</a:t>
              </a:r>
              <a:endParaRPr lang="en-US" sz="2000" b="1" dirty="0"/>
            </a:p>
          </p:txBody>
        </p:sp>
        <p:sp>
          <p:nvSpPr>
            <p:cNvPr id="11" name="Oval 10"/>
            <p:cNvSpPr/>
            <p:nvPr/>
          </p:nvSpPr>
          <p:spPr>
            <a:xfrm>
              <a:off x="6400800" y="11430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3</a:t>
              </a:r>
              <a:endParaRPr lang="en-US" sz="2000" b="1" dirty="0"/>
            </a:p>
          </p:txBody>
        </p:sp>
      </p:grpSp>
      <p:sp>
        <p:nvSpPr>
          <p:cNvPr id="18" name="Oval 17"/>
          <p:cNvSpPr/>
          <p:nvPr/>
        </p:nvSpPr>
        <p:spPr>
          <a:xfrm>
            <a:off x="6553200" y="63246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smtClean="0"/>
              <a:t>1</a:t>
            </a:r>
            <a:endParaRPr lang="ro-RO" dirty="0"/>
          </a:p>
        </p:txBody>
      </p:sp>
      <p:pic>
        <p:nvPicPr>
          <p:cNvPr id="19" name="Picture 3"/>
          <p:cNvPicPr>
            <a:picLocks noChangeAspect="1" noChangeArrowheads="1"/>
          </p:cNvPicPr>
          <p:nvPr/>
        </p:nvPicPr>
        <p:blipFill>
          <a:blip r:embed="rId4" cstate="print"/>
          <a:srcRect l="62500" t="58333"/>
          <a:stretch>
            <a:fillRect/>
          </a:stretch>
        </p:blipFill>
        <p:spPr bwMode="auto">
          <a:xfrm>
            <a:off x="6477000" y="2209800"/>
            <a:ext cx="2286000" cy="1905000"/>
          </a:xfrm>
          <a:prstGeom prst="rect">
            <a:avLst/>
          </a:prstGeom>
          <a:noFill/>
          <a:ln w="9525">
            <a:solidFill>
              <a:srgbClr val="00B0F0"/>
            </a:solidFill>
            <a:miter lim="800000"/>
            <a:headEnd/>
            <a:tailEnd/>
          </a:ln>
          <a:effectLst/>
        </p:spPr>
      </p:pic>
      <p:pic>
        <p:nvPicPr>
          <p:cNvPr id="86017" name="Picture 1"/>
          <p:cNvPicPr>
            <a:picLocks noChangeAspect="1" noChangeArrowheads="1"/>
          </p:cNvPicPr>
          <p:nvPr/>
        </p:nvPicPr>
        <p:blipFill>
          <a:blip r:embed="rId5" cstate="print"/>
          <a:srcRect/>
          <a:stretch>
            <a:fillRect/>
          </a:stretch>
        </p:blipFill>
        <p:spPr bwMode="auto">
          <a:xfrm>
            <a:off x="7543800" y="4191000"/>
            <a:ext cx="1401288" cy="1828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763000" cy="715962"/>
          </a:xfrm>
        </p:spPr>
        <p:txBody>
          <a:bodyPr>
            <a:normAutofit/>
          </a:bodyPr>
          <a:lstStyle/>
          <a:p>
            <a:pPr algn="just"/>
            <a:r>
              <a:rPr lang="en-US" sz="1800" b="1" i="1" dirty="0" err="1" smtClean="0">
                <a:solidFill>
                  <a:schemeClr val="accent2">
                    <a:lumMod val="60000"/>
                    <a:lumOff val="40000"/>
                  </a:schemeClr>
                </a:solidFill>
                <a:latin typeface="Arial" pitchFamily="34" charset="0"/>
                <a:cs typeface="Arial" pitchFamily="34" charset="0"/>
              </a:rPr>
              <a:t>Afisarea</a:t>
            </a:r>
            <a:r>
              <a:rPr lang="en-US" sz="1800" b="1" i="1" dirty="0" smtClean="0">
                <a:solidFill>
                  <a:schemeClr val="accent2">
                    <a:lumMod val="60000"/>
                    <a:lumOff val="40000"/>
                  </a:schemeClr>
                </a:solidFill>
                <a:latin typeface="Arial" pitchFamily="34" charset="0"/>
                <a:cs typeface="Arial" pitchFamily="34" charset="0"/>
              </a:rPr>
              <a:t>/</a:t>
            </a:r>
            <a:r>
              <a:rPr lang="en-US" sz="1800" b="1" i="1" dirty="0" err="1" smtClean="0">
                <a:solidFill>
                  <a:schemeClr val="accent2">
                    <a:lumMod val="60000"/>
                    <a:lumOff val="40000"/>
                  </a:schemeClr>
                </a:solidFill>
                <a:latin typeface="Arial" pitchFamily="34" charset="0"/>
                <a:cs typeface="Arial" pitchFamily="34" charset="0"/>
              </a:rPr>
              <a:t>ascunderea</a:t>
            </a:r>
            <a:r>
              <a:rPr lang="en-US"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barelor</a:t>
            </a:r>
            <a:r>
              <a:rPr lang="en-US" sz="1800" b="1" i="1" dirty="0" smtClean="0">
                <a:solidFill>
                  <a:schemeClr val="accent2">
                    <a:lumMod val="60000"/>
                    <a:lumOff val="40000"/>
                  </a:schemeClr>
                </a:solidFill>
                <a:latin typeface="Arial" pitchFamily="34" charset="0"/>
                <a:cs typeface="Arial" pitchFamily="34" charset="0"/>
              </a:rPr>
              <a:t> de</a:t>
            </a:r>
            <a:r>
              <a:rPr lang="ro-RO"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instrumente</a:t>
            </a:r>
            <a:r>
              <a:rPr lang="en-US"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Rescalarea</a:t>
            </a:r>
            <a:r>
              <a:rPr lang="en-US"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si</a:t>
            </a:r>
            <a:r>
              <a:rPr lang="ro-RO"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minimizarea</a:t>
            </a:r>
            <a:r>
              <a:rPr lang="en-US" sz="1800" b="1" i="1" dirty="0" smtClean="0">
                <a:solidFill>
                  <a:schemeClr val="accent2">
                    <a:lumMod val="60000"/>
                    <a:lumOff val="40000"/>
                  </a:schemeClr>
                </a:solidFill>
                <a:latin typeface="Arial" pitchFamily="34" charset="0"/>
                <a:cs typeface="Arial" pitchFamily="34" charset="0"/>
              </a:rPr>
              <a:t>       tab-</a:t>
            </a:r>
            <a:r>
              <a:rPr lang="en-US" sz="1800" b="1" i="1" dirty="0" err="1" smtClean="0">
                <a:solidFill>
                  <a:schemeClr val="accent2">
                    <a:lumMod val="60000"/>
                    <a:lumOff val="40000"/>
                  </a:schemeClr>
                </a:solidFill>
                <a:latin typeface="Arial" pitchFamily="34" charset="0"/>
                <a:cs typeface="Arial" pitchFamily="34" charset="0"/>
              </a:rPr>
              <a:t>urilor</a:t>
            </a:r>
            <a:r>
              <a:rPr lang="en-US" sz="1800" b="1" i="1" dirty="0" smtClean="0">
                <a:solidFill>
                  <a:schemeClr val="accent2">
                    <a:lumMod val="60000"/>
                    <a:lumOff val="40000"/>
                  </a:schemeClr>
                </a:solidFill>
                <a:latin typeface="Arial" pitchFamily="34" charset="0"/>
                <a:cs typeface="Arial" pitchFamily="34" charset="0"/>
              </a:rPr>
              <a:t> (ribbon)</a:t>
            </a:r>
            <a:endParaRPr lang="en-US" sz="1800" b="1" i="1" dirty="0">
              <a:solidFill>
                <a:schemeClr val="accent2">
                  <a:lumMod val="60000"/>
                  <a:lumOff val="40000"/>
                </a:schemeClr>
              </a:solidFill>
              <a:latin typeface="Arial" pitchFamily="34" charset="0"/>
              <a:cs typeface="Arial" pitchFamily="34" charset="0"/>
            </a:endParaRPr>
          </a:p>
        </p:txBody>
      </p:sp>
      <p:sp>
        <p:nvSpPr>
          <p:cNvPr id="6" name="Rectangle 5"/>
          <p:cNvSpPr/>
          <p:nvPr/>
        </p:nvSpPr>
        <p:spPr>
          <a:xfrm>
            <a:off x="609600" y="2286000"/>
            <a:ext cx="7772400" cy="738664"/>
          </a:xfrm>
          <a:prstGeom prst="rect">
            <a:avLst/>
          </a:prstGeom>
        </p:spPr>
        <p:txBody>
          <a:bodyPr wrap="square">
            <a:spAutoFit/>
          </a:bodyPr>
          <a:lstStyle/>
          <a:p>
            <a:pPr algn="just"/>
            <a:r>
              <a:rPr lang="en-US" sz="1400" b="1" dirty="0" err="1" smtClean="0">
                <a:latin typeface="Arial" pitchFamily="34" charset="0"/>
                <a:cs typeface="Arial" pitchFamily="34" charset="0"/>
              </a:rPr>
              <a:t>Panglica</a:t>
            </a:r>
            <a:r>
              <a:rPr lang="en-US" sz="1400" b="1" dirty="0" smtClean="0">
                <a:latin typeface="Arial" pitchFamily="34" charset="0"/>
                <a:cs typeface="Arial" pitchFamily="34" charset="0"/>
              </a:rPr>
              <a:t> (The Ribbon), </a:t>
            </a:r>
            <a:r>
              <a:rPr lang="en-US" sz="1400" dirty="0" err="1" smtClean="0">
                <a:latin typeface="Arial" pitchFamily="34" charset="0"/>
                <a:cs typeface="Arial" pitchFamily="34" charset="0"/>
              </a:rPr>
              <a:t>acea</a:t>
            </a:r>
            <a:r>
              <a:rPr lang="en-US" sz="1400" dirty="0" smtClean="0">
                <a:latin typeface="Arial" pitchFamily="34" charset="0"/>
                <a:cs typeface="Arial" pitchFamily="34" charset="0"/>
              </a:rPr>
              <a:t> parte a </a:t>
            </a:r>
            <a:r>
              <a:rPr lang="en-US" sz="1400" dirty="0" err="1" smtClean="0">
                <a:latin typeface="Arial" pitchFamily="34" charset="0"/>
                <a:cs typeface="Arial" pitchFamily="34" charset="0"/>
              </a:rPr>
              <a:t>interfetei</a:t>
            </a:r>
            <a:r>
              <a:rPr lang="en-US" sz="1400" dirty="0" smtClean="0">
                <a:latin typeface="Arial" pitchFamily="34" charset="0"/>
                <a:cs typeface="Arial" pitchFamily="34" charset="0"/>
              </a:rPr>
              <a:t> Microsoft Office Fluent </a:t>
            </a:r>
            <a:r>
              <a:rPr lang="en-US" sz="1400" dirty="0" err="1" smtClean="0">
                <a:latin typeface="Arial" pitchFamily="34" charset="0"/>
                <a:cs typeface="Arial" pitchFamily="34" charset="0"/>
              </a:rPr>
              <a:t>este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proiectata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ajute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gasiti</a:t>
            </a:r>
            <a:r>
              <a:rPr lang="en-US" sz="1400" dirty="0" smtClean="0">
                <a:latin typeface="Arial" pitchFamily="34" charset="0"/>
                <a:cs typeface="Arial" pitchFamily="34" charset="0"/>
              </a:rPr>
              <a:t> rapid </a:t>
            </a:r>
            <a:r>
              <a:rPr lang="en-US" sz="1400" b="1" dirty="0" err="1" smtClean="0">
                <a:latin typeface="Arial" pitchFamily="34" charset="0"/>
                <a:cs typeface="Arial" pitchFamily="34" charset="0"/>
              </a:rPr>
              <a:t>comenzile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comands</a:t>
            </a:r>
            <a:r>
              <a:rPr lang="en-US" sz="1400" b="1" dirty="0" smtClean="0">
                <a:latin typeface="Arial" pitchFamily="34" charset="0"/>
                <a:cs typeface="Arial" pitchFamily="34" charset="0"/>
              </a:rPr>
              <a:t>)</a:t>
            </a:r>
            <a:r>
              <a:rPr lang="en-US" sz="1400" dirty="0" smtClean="0">
                <a:latin typeface="Arial" pitchFamily="34" charset="0"/>
                <a:cs typeface="Arial" pitchFamily="34" charset="0"/>
              </a:rPr>
              <a:t> de care </a:t>
            </a:r>
            <a:r>
              <a:rPr lang="en-US" sz="1400" dirty="0" err="1" smtClean="0">
                <a:latin typeface="Arial" pitchFamily="34" charset="0"/>
                <a:cs typeface="Arial" pitchFamily="34" charset="0"/>
              </a:rPr>
              <a:t>aveti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nevoie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executa</a:t>
            </a:r>
            <a:r>
              <a:rPr lang="en-US" sz="1400" dirty="0" smtClean="0">
                <a:latin typeface="Arial" pitchFamily="34" charset="0"/>
                <a:cs typeface="Arial" pitchFamily="34" charset="0"/>
              </a:rPr>
              <a:t> un task. </a:t>
            </a:r>
            <a:r>
              <a:rPr lang="en-US" sz="1400" dirty="0" err="1" smtClean="0">
                <a:latin typeface="Arial" pitchFamily="34" charset="0"/>
                <a:cs typeface="Arial" pitchFamily="34" charset="0"/>
              </a:rPr>
              <a:t>Comenzile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sunt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organizate</a:t>
            </a:r>
            <a:r>
              <a:rPr lang="en-US" sz="1400" dirty="0" smtClean="0">
                <a:latin typeface="Arial" pitchFamily="34" charset="0"/>
                <a:cs typeface="Arial" pitchFamily="34" charset="0"/>
              </a:rPr>
              <a:t> in </a:t>
            </a:r>
            <a:r>
              <a:rPr lang="en-US" sz="1400" b="1" dirty="0" err="1" smtClean="0">
                <a:latin typeface="Arial" pitchFamily="34" charset="0"/>
                <a:cs typeface="Arial" pitchFamily="34" charset="0"/>
              </a:rPr>
              <a:t>grupuri</a:t>
            </a:r>
            <a:r>
              <a:rPr lang="en-US" sz="1400" b="1" dirty="0" smtClean="0">
                <a:latin typeface="Arial" pitchFamily="34" charset="0"/>
                <a:cs typeface="Arial" pitchFamily="34" charset="0"/>
              </a:rPr>
              <a:t> (groups)</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logice</a:t>
            </a:r>
            <a:r>
              <a:rPr lang="en-US" sz="1400" dirty="0" smtClean="0">
                <a:latin typeface="Arial" pitchFamily="34" charset="0"/>
                <a:cs typeface="Arial" pitchFamily="34" charset="0"/>
              </a:rPr>
              <a:t> care </a:t>
            </a:r>
            <a:r>
              <a:rPr lang="en-US" sz="1400" dirty="0" err="1" smtClean="0">
                <a:latin typeface="Arial" pitchFamily="34" charset="0"/>
                <a:cs typeface="Arial" pitchFamily="34" charset="0"/>
              </a:rPr>
              <a:t>sunt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colectate</a:t>
            </a:r>
            <a:r>
              <a:rPr lang="en-US" sz="1400" dirty="0" smtClean="0">
                <a:latin typeface="Arial" pitchFamily="34" charset="0"/>
                <a:cs typeface="Arial" pitchFamily="34" charset="0"/>
              </a:rPr>
              <a:t> sub o </a:t>
            </a:r>
            <a:r>
              <a:rPr lang="en-US" sz="1400" b="1" dirty="0" err="1" smtClean="0">
                <a:latin typeface="Arial" pitchFamily="34" charset="0"/>
                <a:cs typeface="Arial" pitchFamily="34" charset="0"/>
              </a:rPr>
              <a:t>fila</a:t>
            </a:r>
            <a:r>
              <a:rPr lang="en-US" sz="1400" b="1" dirty="0" smtClean="0">
                <a:latin typeface="Arial" pitchFamily="34" charset="0"/>
                <a:cs typeface="Arial" pitchFamily="34" charset="0"/>
              </a:rPr>
              <a:t> </a:t>
            </a:r>
            <a:r>
              <a:rPr lang="en-US" sz="1400" dirty="0" smtClean="0">
                <a:latin typeface="Arial" pitchFamily="34" charset="0"/>
                <a:cs typeface="Arial" pitchFamily="34" charset="0"/>
              </a:rPr>
              <a:t>(</a:t>
            </a:r>
            <a:r>
              <a:rPr lang="en-US" sz="1400" b="1" dirty="0" smtClean="0">
                <a:latin typeface="Arial" pitchFamily="34" charset="0"/>
                <a:cs typeface="Arial" pitchFamily="34" charset="0"/>
              </a:rPr>
              <a:t>tabs</a:t>
            </a:r>
            <a:r>
              <a:rPr lang="en-US" sz="1400" dirty="0" smtClean="0">
                <a:latin typeface="Arial" pitchFamily="34" charset="0"/>
                <a:cs typeface="Arial" pitchFamily="34" charset="0"/>
              </a:rPr>
              <a:t>). </a:t>
            </a:r>
          </a:p>
        </p:txBody>
      </p:sp>
      <p:grpSp>
        <p:nvGrpSpPr>
          <p:cNvPr id="11" name="Group 10"/>
          <p:cNvGrpSpPr/>
          <p:nvPr/>
        </p:nvGrpSpPr>
        <p:grpSpPr>
          <a:xfrm>
            <a:off x="228600" y="3276600"/>
            <a:ext cx="4267200" cy="2102224"/>
            <a:chOff x="1" y="3200398"/>
            <a:chExt cx="5105400" cy="1876985"/>
          </a:xfrm>
        </p:grpSpPr>
        <p:sp useBgFill="1">
          <p:nvSpPr>
            <p:cNvPr id="12" name="Rounded Rectangle 11"/>
            <p:cNvSpPr/>
            <p:nvPr/>
          </p:nvSpPr>
          <p:spPr>
            <a:xfrm>
              <a:off x="1" y="3200398"/>
              <a:ext cx="5105400" cy="18769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76202" y="3276599"/>
              <a:ext cx="4953000" cy="1621323"/>
            </a:xfrm>
            <a:prstGeom prst="rect">
              <a:avLst/>
            </a:prstGeom>
            <a:noFill/>
          </p:spPr>
          <p:txBody>
            <a:bodyPr wrap="square" rtlCol="0">
              <a:spAutoFit/>
            </a:bodyPr>
            <a:lstStyle/>
            <a:p>
              <a:r>
                <a:rPr lang="en-US" sz="1400" b="1" dirty="0" err="1" smtClean="0">
                  <a:latin typeface="Arial" pitchFamily="34" charset="0"/>
                  <a:cs typeface="Arial" pitchFamily="34" charset="0"/>
                </a:rPr>
                <a:t>Ce</a:t>
              </a:r>
              <a:r>
                <a:rPr lang="en-US" sz="1400" b="1" dirty="0" smtClean="0">
                  <a:latin typeface="Arial" pitchFamily="34" charset="0"/>
                  <a:cs typeface="Arial" pitchFamily="34" charset="0"/>
                </a:rPr>
                <a:t> se </a:t>
              </a:r>
              <a:r>
                <a:rPr lang="en-US" sz="1400" b="1" dirty="0" err="1" smtClean="0">
                  <a:latin typeface="Arial" pitchFamily="34" charset="0"/>
                  <a:cs typeface="Arial" pitchFamily="34" charset="0"/>
                </a:rPr>
                <a:t>poate</a:t>
              </a:r>
              <a:r>
                <a:rPr lang="en-US" sz="1400" b="1" dirty="0" smtClean="0">
                  <a:latin typeface="Arial" pitchFamily="34" charset="0"/>
                  <a:cs typeface="Arial" pitchFamily="34" charset="0"/>
                </a:rPr>
                <a:t> face</a:t>
              </a:r>
            </a:p>
            <a:p>
              <a:pPr algn="just">
                <a:buClr>
                  <a:schemeClr val="accent1"/>
                </a:buClr>
                <a:buFont typeface="Wingdings" pitchFamily="2" charset="2"/>
                <a:buChar char="q"/>
              </a:pPr>
              <a:r>
                <a:rPr lang="en-US" sz="1400" dirty="0" err="1" smtClean="0">
                  <a:latin typeface="Arial" pitchFamily="34" charset="0"/>
                  <a:cs typeface="Arial" pitchFamily="34" charset="0"/>
                </a:rPr>
                <a:t>Minimizarea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panglicii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face </a:t>
              </a:r>
              <a:r>
                <a:rPr lang="en-US" sz="1400" dirty="0" err="1" smtClean="0">
                  <a:latin typeface="Arial" pitchFamily="34" charset="0"/>
                  <a:cs typeface="Arial" pitchFamily="34" charset="0"/>
                </a:rPr>
                <a:t>mai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mult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spatiu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ecran</a:t>
              </a:r>
              <a:endParaRPr lang="en-US" sz="1400" dirty="0" smtClean="0">
                <a:latin typeface="Arial" pitchFamily="34" charset="0"/>
                <a:cs typeface="Arial" pitchFamily="34" charset="0"/>
              </a:endParaRPr>
            </a:p>
            <a:p>
              <a:pPr algn="just">
                <a:buClr>
                  <a:schemeClr val="accent1"/>
                </a:buClr>
                <a:buFont typeface="Wingdings" pitchFamily="2" charset="2"/>
                <a:buChar char="q"/>
              </a:pPr>
              <a:r>
                <a:rPr lang="en-US" sz="1400" dirty="0" err="1" smtClean="0">
                  <a:latin typeface="Arial" pitchFamily="34" charset="0"/>
                  <a:cs typeface="Arial" pitchFamily="34" charset="0"/>
                </a:rPr>
                <a:t>Mutarea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Quick Access Toolbar</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bara</a:t>
              </a:r>
              <a:r>
                <a:rPr lang="en-US" sz="1400" b="1" dirty="0" smtClean="0">
                  <a:latin typeface="Arial" pitchFamily="34" charset="0"/>
                  <a:cs typeface="Arial" pitchFamily="34" charset="0"/>
                </a:rPr>
                <a:t> de </a:t>
              </a:r>
              <a:r>
                <a:rPr lang="en-US" sz="1400" b="1" dirty="0" err="1" smtClean="0">
                  <a:latin typeface="Arial" pitchFamily="34" charset="0"/>
                  <a:cs typeface="Arial" pitchFamily="34" charset="0"/>
                </a:rPr>
                <a:t>acces</a:t>
              </a:r>
              <a:r>
                <a:rPr lang="en-US" sz="1400" b="1" dirty="0" smtClean="0">
                  <a:latin typeface="Arial" pitchFamily="34" charset="0"/>
                  <a:cs typeface="Arial" pitchFamily="34" charset="0"/>
                </a:rPr>
                <a:t> rapid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deasupra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sub </a:t>
              </a:r>
              <a:r>
                <a:rPr lang="en-US" sz="1400" dirty="0" err="1" smtClean="0">
                  <a:latin typeface="Arial" pitchFamily="34" charset="0"/>
                  <a:cs typeface="Arial" pitchFamily="34" charset="0"/>
                </a:rPr>
                <a:t>panglica</a:t>
              </a:r>
              <a:endParaRPr lang="en-US" sz="1400" dirty="0" smtClean="0">
                <a:latin typeface="Arial" pitchFamily="34" charset="0"/>
                <a:cs typeface="Arial" pitchFamily="34" charset="0"/>
              </a:endParaRPr>
            </a:p>
            <a:p>
              <a:pPr algn="just">
                <a:buClr>
                  <a:schemeClr val="accent1"/>
                </a:buClr>
                <a:buFont typeface="Wingdings" pitchFamily="2" charset="2"/>
                <a:buChar char="q"/>
              </a:pPr>
              <a:r>
                <a:rPr lang="en-US" sz="1400" dirty="0" err="1" smtClean="0">
                  <a:latin typeface="Arial" pitchFamily="34" charset="0"/>
                  <a:cs typeface="Arial" pitchFamily="34" charset="0"/>
                </a:rPr>
                <a:t>Personalizarea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Quick Access Toolbar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prin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adaugarea</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butoane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reprezinta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comenzi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utilizate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frecvent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reordonarea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lor</a:t>
              </a:r>
              <a:endParaRPr lang="en-US" sz="1400" dirty="0" smtClean="0">
                <a:latin typeface="Arial" pitchFamily="34" charset="0"/>
                <a:cs typeface="Arial" pitchFamily="34" charset="0"/>
              </a:endParaRPr>
            </a:p>
          </p:txBody>
        </p:sp>
      </p:grpSp>
      <p:grpSp>
        <p:nvGrpSpPr>
          <p:cNvPr id="14" name="Group 13"/>
          <p:cNvGrpSpPr/>
          <p:nvPr/>
        </p:nvGrpSpPr>
        <p:grpSpPr>
          <a:xfrm>
            <a:off x="4648200" y="3302063"/>
            <a:ext cx="4267200" cy="2108137"/>
            <a:chOff x="1" y="3200399"/>
            <a:chExt cx="5105400" cy="2091405"/>
          </a:xfrm>
        </p:grpSpPr>
        <p:sp useBgFill="1">
          <p:nvSpPr>
            <p:cNvPr id="15" name="Rounded Rectangle 14"/>
            <p:cNvSpPr/>
            <p:nvPr/>
          </p:nvSpPr>
          <p:spPr>
            <a:xfrm>
              <a:off x="1" y="3200399"/>
              <a:ext cx="5105400" cy="20410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76202" y="3276601"/>
              <a:ext cx="4953000" cy="2015203"/>
            </a:xfrm>
            <a:prstGeom prst="rect">
              <a:avLst/>
            </a:prstGeom>
            <a:noFill/>
          </p:spPr>
          <p:txBody>
            <a:bodyPr wrap="square" rtlCol="0">
              <a:spAutoFit/>
            </a:bodyPr>
            <a:lstStyle/>
            <a:p>
              <a:r>
                <a:rPr lang="en-US" sz="1400" b="1" dirty="0" err="1" smtClean="0">
                  <a:latin typeface="Arial" pitchFamily="34" charset="0"/>
                  <a:cs typeface="Arial" pitchFamily="34" charset="0"/>
                </a:rPr>
                <a:t>Ce</a:t>
              </a:r>
              <a:r>
                <a:rPr lang="en-US" sz="1400" b="1" dirty="0" smtClean="0">
                  <a:latin typeface="Arial" pitchFamily="34" charset="0"/>
                  <a:cs typeface="Arial" pitchFamily="34" charset="0"/>
                </a:rPr>
                <a:t> nu se </a:t>
              </a:r>
              <a:r>
                <a:rPr lang="en-US" sz="1400" b="1" dirty="0" err="1" smtClean="0">
                  <a:latin typeface="Arial" pitchFamily="34" charset="0"/>
                  <a:cs typeface="Arial" pitchFamily="34" charset="0"/>
                </a:rPr>
                <a:t>poate</a:t>
              </a:r>
              <a:r>
                <a:rPr lang="en-US" sz="1400" b="1" dirty="0" smtClean="0">
                  <a:latin typeface="Arial" pitchFamily="34" charset="0"/>
                  <a:cs typeface="Arial" pitchFamily="34" charset="0"/>
                </a:rPr>
                <a:t> face</a:t>
              </a:r>
            </a:p>
            <a:p>
              <a:pPr algn="just">
                <a:buClr>
                  <a:schemeClr val="accent1"/>
                </a:buClr>
                <a:buFont typeface="Wingdings" pitchFamily="2" charset="2"/>
                <a:buChar char="q"/>
              </a:pPr>
              <a:r>
                <a:rPr lang="en-US" sz="1400" dirty="0" err="1" smtClean="0">
                  <a:latin typeface="Arial" pitchFamily="34" charset="0"/>
                  <a:cs typeface="Arial" pitchFamily="34" charset="0"/>
                </a:rPr>
                <a:t>Adaugarea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rearanjarea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comenzilor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panglica</a:t>
              </a:r>
              <a:endParaRPr lang="en-US" sz="1400" dirty="0" smtClean="0">
                <a:latin typeface="Arial" pitchFamily="34" charset="0"/>
                <a:cs typeface="Arial" pitchFamily="34" charset="0"/>
              </a:endParaRPr>
            </a:p>
            <a:p>
              <a:pPr algn="just">
                <a:buClr>
                  <a:schemeClr val="accent1"/>
                </a:buClr>
                <a:buFont typeface="Wingdings" pitchFamily="2" charset="2"/>
                <a:buChar char="q"/>
              </a:pPr>
              <a:r>
                <a:rPr lang="en-US" sz="1400" dirty="0" err="1" smtClean="0">
                  <a:latin typeface="Arial" pitchFamily="34" charset="0"/>
                  <a:cs typeface="Arial" pitchFamily="34" charset="0"/>
                </a:rPr>
                <a:t>Schimbarea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stergerea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unei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comenzi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unui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grup</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panglica</a:t>
              </a:r>
              <a:endParaRPr lang="en-US" sz="1400" dirty="0" smtClean="0">
                <a:latin typeface="Arial" pitchFamily="34" charset="0"/>
                <a:cs typeface="Arial" pitchFamily="34" charset="0"/>
              </a:endParaRPr>
            </a:p>
            <a:p>
              <a:pPr algn="just">
                <a:buClr>
                  <a:schemeClr val="accent1"/>
                </a:buClr>
                <a:buFont typeface="Wingdings" pitchFamily="2" charset="2"/>
                <a:buChar char="q"/>
              </a:pPr>
              <a:r>
                <a:rPr lang="en-US" sz="1400" dirty="0" err="1" smtClean="0">
                  <a:latin typeface="Arial" pitchFamily="34" charset="0"/>
                  <a:cs typeface="Arial" pitchFamily="34" charset="0"/>
                </a:rPr>
                <a:t>Adaugarea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filelor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exceptie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utilizand</a:t>
              </a:r>
              <a:r>
                <a:rPr lang="en-US" sz="1400" dirty="0" smtClean="0">
                  <a:latin typeface="Arial" pitchFamily="34" charset="0"/>
                  <a:cs typeface="Arial" pitchFamily="34" charset="0"/>
                </a:rPr>
                <a:t> XML,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cod de program)</a:t>
              </a:r>
            </a:p>
            <a:p>
              <a:pPr algn="just">
                <a:buClr>
                  <a:schemeClr val="accent1"/>
                </a:buClr>
                <a:buFont typeface="Wingdings" pitchFamily="2" charset="2"/>
                <a:buChar char="q"/>
              </a:pPr>
              <a:r>
                <a:rPr lang="en-US" sz="1400" dirty="0" err="1" smtClean="0">
                  <a:latin typeface="Arial" pitchFamily="34" charset="0"/>
                  <a:cs typeface="Arial" pitchFamily="34" charset="0"/>
                </a:rPr>
                <a:t>Schimbarea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fontului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dimensiunea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fontului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utilizat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panglica</a:t>
              </a:r>
              <a:r>
                <a:rPr lang="en-US" sz="1400" dirty="0" smtClean="0">
                  <a:latin typeface="Arial" pitchFamily="34" charset="0"/>
                  <a:cs typeface="Arial" pitchFamily="34" charset="0"/>
                </a:rPr>
                <a:t> </a:t>
              </a: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1600200"/>
            <a:ext cx="8382000" cy="3170099"/>
          </a:xfrm>
          <a:prstGeom prst="rect">
            <a:avLst/>
          </a:prstGeom>
        </p:spPr>
        <p:txBody>
          <a:bodyPr wrap="square">
            <a:spAutoFit/>
          </a:bodyPr>
          <a:lstStyle/>
          <a:p>
            <a:pPr algn="just"/>
            <a:r>
              <a:rPr lang="en-US" sz="1400" b="1" dirty="0" err="1" smtClean="0">
                <a:latin typeface="Arial" pitchFamily="34" charset="0"/>
                <a:cs typeface="Arial" pitchFamily="34" charset="0"/>
              </a:rPr>
              <a:t>Minimizarea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panglicii</a:t>
            </a:r>
            <a:r>
              <a:rPr lang="en-US" sz="1400" b="1" dirty="0" smtClean="0">
                <a:latin typeface="Arial" pitchFamily="34" charset="0"/>
                <a:cs typeface="Arial" pitchFamily="34" charset="0"/>
              </a:rPr>
              <a:t> </a:t>
            </a:r>
          </a:p>
          <a:p>
            <a:pPr algn="just">
              <a:buFont typeface="Wingdings" pitchFamily="2" charset="2"/>
              <a:buChar char="§"/>
            </a:pP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Particularizare</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Customize</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 Quick Access Toolbar</a:t>
            </a:r>
            <a:r>
              <a:rPr lang="en-US" sz="1400" dirty="0" smtClean="0">
                <a:latin typeface="Arial" pitchFamily="34" charset="0"/>
                <a:cs typeface="Arial" pitchFamily="34" charset="0"/>
              </a:rPr>
              <a:t> .</a:t>
            </a:r>
          </a:p>
          <a:p>
            <a:pPr algn="just">
              <a:buFont typeface="Wingdings" pitchFamily="2" charset="2"/>
              <a:buChar char="§"/>
            </a:pPr>
            <a:r>
              <a:rPr lang="en-US" sz="1400" dirty="0" smtClean="0">
                <a:latin typeface="Arial" pitchFamily="34" charset="0"/>
                <a:cs typeface="Arial" pitchFamily="34" charset="0"/>
              </a:rPr>
              <a:t>In </a:t>
            </a:r>
            <a:r>
              <a:rPr lang="en-US" sz="1400" dirty="0" err="1" smtClean="0">
                <a:latin typeface="Arial" pitchFamily="34" charset="0"/>
                <a:cs typeface="Arial" pitchFamily="34" charset="0"/>
              </a:rPr>
              <a:t>lista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aparuta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bifati</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Minimizare panglică</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Minimize the Ribbon</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 </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debifati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restaurare</a:t>
            </a:r>
            <a:r>
              <a:rPr lang="en-US" sz="1400" dirty="0" smtClean="0">
                <a:latin typeface="Arial" pitchFamily="34" charset="0"/>
                <a:cs typeface="Arial" pitchFamily="34" charset="0"/>
              </a:rPr>
              <a:t>)</a:t>
            </a:r>
          </a:p>
          <a:p>
            <a:pPr algn="just"/>
            <a:endParaRPr lang="en-US" sz="1400" b="1" dirty="0" smtClean="0">
              <a:latin typeface="Arial" pitchFamily="34" charset="0"/>
              <a:cs typeface="Arial" pitchFamily="34" charset="0"/>
            </a:endParaRPr>
          </a:p>
          <a:p>
            <a:pPr algn="just"/>
            <a:r>
              <a:rPr lang="en-US" sz="1400" b="1" dirty="0" err="1" smtClean="0">
                <a:latin typeface="Arial" pitchFamily="34" charset="0"/>
                <a:cs typeface="Arial" pitchFamily="34" charset="0"/>
              </a:rPr>
              <a:t>Minimizarea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panglicii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pentru</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scurt</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timp</a:t>
            </a:r>
            <a:r>
              <a:rPr lang="en-US" sz="1400" b="1" dirty="0" smtClean="0">
                <a:latin typeface="Arial" pitchFamily="34" charset="0"/>
                <a:cs typeface="Arial" pitchFamily="34" charset="0"/>
              </a:rPr>
              <a:t>)</a:t>
            </a:r>
          </a:p>
          <a:p>
            <a:pPr algn="just"/>
            <a:r>
              <a:rPr lang="en-US" sz="1400" b="1" dirty="0" smtClean="0">
                <a:latin typeface="Arial" pitchFamily="34" charset="0"/>
                <a:cs typeface="Arial" pitchFamily="34" charset="0"/>
              </a:rPr>
              <a:t>Rapid</a:t>
            </a:r>
          </a:p>
          <a:p>
            <a:pPr algn="just">
              <a:buFont typeface="Wingdings" pitchFamily="2" charset="2"/>
              <a:buChar char="§"/>
            </a:pPr>
            <a:r>
              <a:rPr lang="en-US" sz="1400" dirty="0" err="1" smtClean="0">
                <a:latin typeface="Arial" pitchFamily="34" charset="0"/>
                <a:cs typeface="Arial" pitchFamily="34" charset="0"/>
              </a:rPr>
              <a:t>Dublu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o </a:t>
            </a:r>
            <a:r>
              <a:rPr lang="en-US" sz="1400" b="1" dirty="0" err="1" smtClean="0">
                <a:latin typeface="Arial" pitchFamily="34" charset="0"/>
                <a:cs typeface="Arial" pitchFamily="34" charset="0"/>
              </a:rPr>
              <a:t>fila</a:t>
            </a:r>
            <a:r>
              <a:rPr lang="en-US" sz="1400" b="1"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restaurare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dublu</a:t>
            </a:r>
            <a:r>
              <a:rPr lang="en-US" sz="1400" dirty="0" smtClean="0">
                <a:latin typeface="Arial" pitchFamily="34" charset="0"/>
                <a:cs typeface="Arial" pitchFamily="34" charset="0"/>
              </a:rPr>
              <a:t> click</a:t>
            </a:r>
            <a:r>
              <a:rPr lang="en-US" sz="1400" b="1" dirty="0" smtClean="0">
                <a:latin typeface="Arial" pitchFamily="34" charset="0"/>
                <a:cs typeface="Arial" pitchFamily="34" charset="0"/>
              </a:rPr>
              <a:t>)</a:t>
            </a:r>
          </a:p>
          <a:p>
            <a:pPr algn="just">
              <a:buFont typeface="Wingdings" pitchFamily="2" charset="2"/>
              <a:buChar char="§"/>
            </a:pPr>
            <a:r>
              <a:rPr lang="en-US" sz="1400" b="1" dirty="0" smtClean="0">
                <a:latin typeface="Arial" pitchFamily="34" charset="0"/>
                <a:cs typeface="Arial" pitchFamily="34" charset="0"/>
              </a:rPr>
              <a:t>CTRL+F1 (</a:t>
            </a:r>
            <a:r>
              <a:rPr lang="en-US" sz="1400" b="1" dirty="0" err="1" smtClean="0">
                <a:latin typeface="Arial" pitchFamily="34" charset="0"/>
                <a:cs typeface="Arial" pitchFamily="34" charset="0"/>
              </a:rPr>
              <a:t>pentru</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restaurare</a:t>
            </a:r>
            <a:r>
              <a:rPr lang="en-US" sz="1400" b="1" dirty="0" smtClean="0">
                <a:latin typeface="Arial" pitchFamily="34" charset="0"/>
                <a:cs typeface="Arial" pitchFamily="34" charset="0"/>
              </a:rPr>
              <a:t> se </a:t>
            </a:r>
            <a:r>
              <a:rPr lang="en-US" sz="1400" b="1" dirty="0" err="1" smtClean="0">
                <a:latin typeface="Arial" pitchFamily="34" charset="0"/>
                <a:cs typeface="Arial" pitchFamily="34" charset="0"/>
              </a:rPr>
              <a:t>poate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folosi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si</a:t>
            </a:r>
            <a:r>
              <a:rPr lang="en-US" sz="1400" b="1" dirty="0" smtClean="0">
                <a:latin typeface="Arial" pitchFamily="34" charset="0"/>
                <a:cs typeface="Arial" pitchFamily="34" charset="0"/>
              </a:rPr>
              <a:t> CTRL+F1)</a:t>
            </a:r>
          </a:p>
          <a:p>
            <a:pPr algn="just"/>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p>
          <a:p>
            <a:pPr algn="just">
              <a:buFont typeface="Wingdings" pitchFamily="2" charset="2"/>
              <a:buChar char="§"/>
            </a:pPr>
            <a:r>
              <a:rPr lang="en-US" sz="1400" b="1" dirty="0" smtClean="0">
                <a:latin typeface="Arial" pitchFamily="34" charset="0"/>
                <a:cs typeface="Arial" pitchFamily="34" charset="0"/>
              </a:rPr>
              <a:t>click </a:t>
            </a:r>
            <a:r>
              <a:rPr lang="en-US" sz="1400" b="1" dirty="0" err="1" smtClean="0">
                <a:latin typeface="Arial" pitchFamily="34" charset="0"/>
                <a:cs typeface="Arial" pitchFamily="34" charset="0"/>
              </a:rPr>
              <a:t>dreapta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panglica</a:t>
            </a:r>
            <a:endParaRPr lang="en-US" sz="1400" dirty="0" smtClean="0">
              <a:latin typeface="Arial" pitchFamily="34" charset="0"/>
              <a:cs typeface="Arial" pitchFamily="34" charset="0"/>
            </a:endParaRPr>
          </a:p>
          <a:p>
            <a:pPr algn="just">
              <a:buFont typeface="Wingdings" pitchFamily="2" charset="2"/>
              <a:buChar char="§"/>
            </a:pPr>
            <a:r>
              <a:rPr lang="en-US" sz="1400" dirty="0" smtClean="0">
                <a:latin typeface="Arial" pitchFamily="34" charset="0"/>
                <a:cs typeface="Arial" pitchFamily="34" charset="0"/>
              </a:rPr>
              <a:t>In </a:t>
            </a:r>
            <a:r>
              <a:rPr lang="en-US" sz="1400" dirty="0" err="1" smtClean="0">
                <a:latin typeface="Arial" pitchFamily="34" charset="0"/>
                <a:cs typeface="Arial" pitchFamily="34" charset="0"/>
              </a:rPr>
              <a:t>meniul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aparut</a:t>
            </a:r>
            <a:r>
              <a:rPr lang="en-US" sz="1400" dirty="0" smtClean="0">
                <a:latin typeface="Arial" pitchFamily="34" charset="0"/>
                <a:cs typeface="Arial" pitchFamily="34" charset="0"/>
              </a:rPr>
              <a:t>, click </a:t>
            </a:r>
            <a:r>
              <a:rPr lang="ro-RO" sz="1400" b="1" dirty="0" smtClean="0">
                <a:latin typeface="Arial" pitchFamily="34" charset="0"/>
                <a:cs typeface="Arial" pitchFamily="34" charset="0"/>
              </a:rPr>
              <a:t>Minimizare panglică</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Minimize the Ribbon</a:t>
            </a:r>
            <a:r>
              <a:rPr lang="ro-RO" sz="1400" b="1" dirty="0" smtClean="0">
                <a:latin typeface="Arial" pitchFamily="34" charset="0"/>
                <a:cs typeface="Arial" pitchFamily="34" charset="0"/>
              </a:rPr>
              <a:t>)</a:t>
            </a:r>
            <a:r>
              <a:rPr lang="en-US" sz="1400" dirty="0" smtClean="0">
                <a:latin typeface="Arial" pitchFamily="34" charset="0"/>
                <a:cs typeface="Arial" pitchFamily="34" charset="0"/>
              </a:rPr>
              <a:t>.</a:t>
            </a:r>
          </a:p>
          <a:p>
            <a:pPr algn="just"/>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utiliza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panglica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atunci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cand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este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minimizata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scurt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timp</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dorita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butonul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comanda</a:t>
            </a:r>
            <a:r>
              <a:rPr lang="en-US" sz="1400" dirty="0" smtClean="0">
                <a:latin typeface="Arial" pitchFamily="34" charset="0"/>
                <a:cs typeface="Arial" pitchFamily="34" charset="0"/>
              </a:rPr>
              <a:t> care </a:t>
            </a:r>
            <a:r>
              <a:rPr lang="en-US" sz="1400" dirty="0" err="1" smtClean="0">
                <a:latin typeface="Arial" pitchFamily="34" charset="0"/>
                <a:cs typeface="Arial" pitchFamily="34" charset="0"/>
              </a:rPr>
              <a:t>trebuie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utilizata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Dupa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executarea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comenzii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panglica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revine</a:t>
            </a:r>
            <a:r>
              <a:rPr lang="en-US" sz="1400" dirty="0" smtClean="0">
                <a:latin typeface="Arial" pitchFamily="34" charset="0"/>
                <a:cs typeface="Arial" pitchFamily="34" charset="0"/>
              </a:rPr>
              <a:t> la </a:t>
            </a:r>
            <a:r>
              <a:rPr lang="en-US" sz="1400" dirty="0" err="1" smtClean="0">
                <a:latin typeface="Arial" pitchFamily="34" charset="0"/>
                <a:cs typeface="Arial" pitchFamily="34" charset="0"/>
              </a:rPr>
              <a:t>starea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minimizata</a:t>
            </a:r>
            <a:endParaRPr lang="en-US" sz="1400" dirty="0" smtClean="0">
              <a:latin typeface="Arial" pitchFamily="34" charset="0"/>
              <a:cs typeface="Arial" pitchFamily="34" charset="0"/>
            </a:endParaRPr>
          </a:p>
          <a:p>
            <a:pPr algn="just"/>
            <a:endParaRPr lang="en-US" dirty="0" smtClean="0">
              <a:latin typeface="Arial" pitchFamily="34" charset="0"/>
              <a:cs typeface="Arial" pitchFamily="34" charset="0"/>
            </a:endParaRPr>
          </a:p>
        </p:txBody>
      </p:sp>
      <p:sp>
        <p:nvSpPr>
          <p:cNvPr id="7" name="TextBox 6"/>
          <p:cNvSpPr txBox="1"/>
          <p:nvPr/>
        </p:nvSpPr>
        <p:spPr>
          <a:xfrm>
            <a:off x="1828800" y="4495800"/>
            <a:ext cx="1371600" cy="369332"/>
          </a:xfrm>
          <a:prstGeom prst="rect">
            <a:avLst/>
          </a:prstGeom>
          <a:noFill/>
        </p:spPr>
        <p:txBody>
          <a:bodyPr wrap="square" rtlCol="0">
            <a:spAutoFit/>
          </a:bodyPr>
          <a:lstStyle/>
          <a:p>
            <a:r>
              <a:rPr lang="en-US" b="1" i="1" dirty="0" err="1" smtClean="0"/>
              <a:t>restaurata</a:t>
            </a:r>
            <a:endParaRPr lang="en-US" b="1" i="1" dirty="0"/>
          </a:p>
        </p:txBody>
      </p:sp>
      <p:sp>
        <p:nvSpPr>
          <p:cNvPr id="8" name="TextBox 7"/>
          <p:cNvSpPr txBox="1"/>
          <p:nvPr/>
        </p:nvSpPr>
        <p:spPr>
          <a:xfrm>
            <a:off x="6248400" y="5410200"/>
            <a:ext cx="1371600" cy="369332"/>
          </a:xfrm>
          <a:prstGeom prst="rect">
            <a:avLst/>
          </a:prstGeom>
          <a:noFill/>
        </p:spPr>
        <p:txBody>
          <a:bodyPr wrap="square" rtlCol="0">
            <a:spAutoFit/>
          </a:bodyPr>
          <a:lstStyle/>
          <a:p>
            <a:r>
              <a:rPr lang="en-US" b="1" i="1" dirty="0" err="1" smtClean="0"/>
              <a:t>minimizata</a:t>
            </a:r>
            <a:endParaRPr lang="en-US" b="1" i="1" dirty="0"/>
          </a:p>
        </p:txBody>
      </p:sp>
      <p:sp>
        <p:nvSpPr>
          <p:cNvPr id="11" name="Rectangle 10"/>
          <p:cNvSpPr/>
          <p:nvPr/>
        </p:nvSpPr>
        <p:spPr>
          <a:xfrm>
            <a:off x="152400" y="685800"/>
            <a:ext cx="8991600" cy="338554"/>
          </a:xfrm>
          <a:prstGeom prst="rect">
            <a:avLst/>
          </a:prstGeom>
        </p:spPr>
        <p:txBody>
          <a:bodyPr wrap="square">
            <a:spAutoFit/>
          </a:bodyPr>
          <a:lstStyle/>
          <a:p>
            <a:r>
              <a:rPr lang="en-US" sz="1600" b="1" i="1" dirty="0" err="1" smtClean="0">
                <a:solidFill>
                  <a:schemeClr val="accent2">
                    <a:lumMod val="60000"/>
                    <a:lumOff val="40000"/>
                  </a:schemeClr>
                </a:solidFill>
                <a:latin typeface="Arial" pitchFamily="34" charset="0"/>
                <a:cs typeface="Arial" pitchFamily="34" charset="0"/>
              </a:rPr>
              <a:t>Afisarea</a:t>
            </a:r>
            <a:r>
              <a:rPr lang="en-US" sz="1600" b="1" i="1" dirty="0" smtClean="0">
                <a:solidFill>
                  <a:schemeClr val="accent2">
                    <a:lumMod val="60000"/>
                    <a:lumOff val="40000"/>
                  </a:schemeClr>
                </a:solidFill>
                <a:latin typeface="Arial" pitchFamily="34" charset="0"/>
                <a:cs typeface="Arial" pitchFamily="34" charset="0"/>
              </a:rPr>
              <a:t>/</a:t>
            </a:r>
            <a:r>
              <a:rPr lang="en-US" sz="1600" b="1" i="1" dirty="0" err="1" smtClean="0">
                <a:solidFill>
                  <a:schemeClr val="accent2">
                    <a:lumMod val="60000"/>
                    <a:lumOff val="40000"/>
                  </a:schemeClr>
                </a:solidFill>
                <a:latin typeface="Arial" pitchFamily="34" charset="0"/>
                <a:cs typeface="Arial" pitchFamily="34" charset="0"/>
              </a:rPr>
              <a:t>ascunderea</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barelor</a:t>
            </a:r>
            <a:r>
              <a:rPr lang="en-US" sz="1600" b="1" i="1" dirty="0" smtClean="0">
                <a:solidFill>
                  <a:schemeClr val="accent2">
                    <a:lumMod val="60000"/>
                    <a:lumOff val="40000"/>
                  </a:schemeClr>
                </a:solidFill>
                <a:latin typeface="Arial" pitchFamily="34" charset="0"/>
                <a:cs typeface="Arial" pitchFamily="34" charset="0"/>
              </a:rPr>
              <a:t> de</a:t>
            </a:r>
            <a:r>
              <a:rPr lang="ro-RO"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instrumente</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Rescalarea</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si</a:t>
            </a:r>
            <a:r>
              <a:rPr lang="ro-RO"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minimizarea</a:t>
            </a:r>
            <a:r>
              <a:rPr lang="en-US" sz="1600" b="1" i="1" dirty="0" smtClean="0">
                <a:solidFill>
                  <a:schemeClr val="accent2">
                    <a:lumMod val="60000"/>
                    <a:lumOff val="40000"/>
                  </a:schemeClr>
                </a:solidFill>
                <a:latin typeface="Arial" pitchFamily="34" charset="0"/>
                <a:cs typeface="Arial" pitchFamily="34" charset="0"/>
              </a:rPr>
              <a:t> tab-</a:t>
            </a:r>
            <a:r>
              <a:rPr lang="en-US" sz="1600" b="1" i="1" dirty="0" err="1" smtClean="0">
                <a:solidFill>
                  <a:schemeClr val="accent2">
                    <a:lumMod val="60000"/>
                    <a:lumOff val="40000"/>
                  </a:schemeClr>
                </a:solidFill>
                <a:latin typeface="Arial" pitchFamily="34" charset="0"/>
                <a:cs typeface="Arial" pitchFamily="34" charset="0"/>
              </a:rPr>
              <a:t>urilor</a:t>
            </a:r>
            <a:r>
              <a:rPr lang="en-US" sz="1600" b="1" i="1" dirty="0" smtClean="0">
                <a:solidFill>
                  <a:schemeClr val="accent2">
                    <a:lumMod val="60000"/>
                    <a:lumOff val="40000"/>
                  </a:schemeClr>
                </a:solidFill>
                <a:latin typeface="Arial" pitchFamily="34" charset="0"/>
                <a:cs typeface="Arial" pitchFamily="34" charset="0"/>
              </a:rPr>
              <a:t> (ribbon)</a:t>
            </a:r>
            <a:endParaRPr lang="en-US" sz="1600" dirty="0">
              <a:latin typeface="Arial" pitchFamily="34" charset="0"/>
              <a:cs typeface="Arial" pitchFamily="34" charset="0"/>
            </a:endParaRPr>
          </a:p>
        </p:txBody>
      </p:sp>
      <p:pic>
        <p:nvPicPr>
          <p:cNvPr id="12" name="Picture 2"/>
          <p:cNvPicPr>
            <a:picLocks noGrp="1" noChangeAspect="1" noChangeArrowheads="1"/>
          </p:cNvPicPr>
          <p:nvPr>
            <p:ph idx="1"/>
          </p:nvPr>
        </p:nvPicPr>
        <p:blipFill>
          <a:blip r:embed="rId2" cstate="print"/>
          <a:srcRect b="81667"/>
          <a:stretch>
            <a:fillRect/>
          </a:stretch>
        </p:blipFill>
        <p:spPr bwMode="auto">
          <a:xfrm>
            <a:off x="228600" y="4876800"/>
            <a:ext cx="5486400" cy="754380"/>
          </a:xfrm>
          <a:prstGeom prst="rect">
            <a:avLst/>
          </a:prstGeom>
          <a:noFill/>
          <a:ln w="9525">
            <a:solidFill>
              <a:srgbClr val="00B0F0"/>
            </a:solidFill>
            <a:miter lim="800000"/>
            <a:headEnd/>
            <a:tailEnd/>
          </a:ln>
          <a:effectLst/>
        </p:spPr>
      </p:pic>
      <p:pic>
        <p:nvPicPr>
          <p:cNvPr id="13" name="Picture 3"/>
          <p:cNvPicPr>
            <a:picLocks noChangeAspect="1" noChangeArrowheads="1"/>
          </p:cNvPicPr>
          <p:nvPr/>
        </p:nvPicPr>
        <p:blipFill>
          <a:blip r:embed="rId3" cstate="print"/>
          <a:srcRect b="93333"/>
          <a:stretch>
            <a:fillRect/>
          </a:stretch>
        </p:blipFill>
        <p:spPr bwMode="auto">
          <a:xfrm>
            <a:off x="2819400" y="5867400"/>
            <a:ext cx="6096000" cy="304800"/>
          </a:xfrm>
          <a:prstGeom prst="rect">
            <a:avLst/>
          </a:prstGeom>
          <a:noFill/>
          <a:ln w="9525">
            <a:solidFill>
              <a:srgbClr val="00B0F0"/>
            </a:solidFill>
            <a:miter lim="800000"/>
            <a:headEnd/>
            <a:tailEnd/>
          </a:ln>
          <a:effectLst/>
        </p:spPr>
      </p:pic>
      <p:pic>
        <p:nvPicPr>
          <p:cNvPr id="9" name="Picture 4" descr="Bară de instrumente Acces rapid"/>
          <p:cNvPicPr>
            <a:picLocks noChangeAspect="1" noChangeArrowheads="1"/>
          </p:cNvPicPr>
          <p:nvPr/>
        </p:nvPicPr>
        <p:blipFill>
          <a:blip r:embed="rId4" cstate="print"/>
          <a:srcRect/>
          <a:stretch>
            <a:fillRect/>
          </a:stretch>
        </p:blipFill>
        <p:spPr bwMode="auto">
          <a:xfrm>
            <a:off x="6248400" y="2362200"/>
            <a:ext cx="1981200" cy="1576732"/>
          </a:xfrm>
          <a:prstGeom prst="rect">
            <a:avLst/>
          </a:prstGeom>
          <a:noFill/>
          <a:ln>
            <a:solidFill>
              <a:srgbClr val="00B0F0"/>
            </a:solid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0" y="1295400"/>
            <a:ext cx="2438400" cy="838200"/>
          </a:xfrm>
        </p:spPr>
        <p:txBody>
          <a:bodyPr>
            <a:noAutofit/>
          </a:bodyPr>
          <a:lstStyle/>
          <a:p>
            <a:pPr algn="ctr"/>
            <a:r>
              <a:rPr lang="en-US" sz="1600" b="1" i="1" dirty="0" err="1" smtClean="0">
                <a:solidFill>
                  <a:schemeClr val="accent2">
                    <a:lumMod val="60000"/>
                    <a:lumOff val="40000"/>
                  </a:schemeClr>
                </a:solidFill>
                <a:latin typeface="Arial" pitchFamily="34" charset="0"/>
                <a:cs typeface="Arial" pitchFamily="34" charset="0"/>
              </a:rPr>
              <a:t>Deschiderea</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închiderea</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unei</a:t>
            </a:r>
            <a:r>
              <a:rPr lang="ro-RO"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aplica</a:t>
            </a:r>
            <a:r>
              <a:rPr lang="ro-RO" sz="1600" b="1" i="1" dirty="0" smtClean="0">
                <a:solidFill>
                  <a:schemeClr val="accent2">
                    <a:lumMod val="60000"/>
                    <a:lumOff val="40000"/>
                  </a:schemeClr>
                </a:solidFill>
                <a:latin typeface="Arial" pitchFamily="34" charset="0"/>
                <a:cs typeface="Arial" pitchFamily="34" charset="0"/>
              </a:rPr>
              <a:t>ţ</a:t>
            </a:r>
            <a:r>
              <a:rPr lang="en-US" sz="1600" b="1" i="1" dirty="0" smtClean="0">
                <a:solidFill>
                  <a:schemeClr val="accent2">
                    <a:lumMod val="60000"/>
                    <a:lumOff val="40000"/>
                  </a:schemeClr>
                </a:solidFill>
                <a:latin typeface="Arial" pitchFamily="34" charset="0"/>
                <a:cs typeface="Arial" pitchFamily="34" charset="0"/>
              </a:rPr>
              <a:t>ii de </a:t>
            </a:r>
            <a:r>
              <a:rPr lang="en-US" sz="1600" b="1" i="1" dirty="0" err="1" smtClean="0">
                <a:solidFill>
                  <a:schemeClr val="accent2">
                    <a:lumMod val="60000"/>
                    <a:lumOff val="40000"/>
                  </a:schemeClr>
                </a:solidFill>
                <a:latin typeface="Arial" pitchFamily="34" charset="0"/>
                <a:cs typeface="Arial" pitchFamily="34" charset="0"/>
              </a:rPr>
              <a:t>calcul</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tabelar</a:t>
            </a:r>
            <a:endParaRPr lang="en-US" sz="1600" dirty="0"/>
          </a:p>
        </p:txBody>
      </p:sp>
      <p:sp>
        <p:nvSpPr>
          <p:cNvPr id="6" name="TextBox 5"/>
          <p:cNvSpPr txBox="1"/>
          <p:nvPr/>
        </p:nvSpPr>
        <p:spPr>
          <a:xfrm>
            <a:off x="304800" y="609600"/>
            <a:ext cx="5943600" cy="2693045"/>
          </a:xfrm>
          <a:prstGeom prst="rect">
            <a:avLst/>
          </a:prstGeom>
          <a:noFill/>
        </p:spPr>
        <p:txBody>
          <a:bodyPr wrap="square" rtlCol="0">
            <a:spAutoFit/>
          </a:bodyPr>
          <a:lstStyle/>
          <a:p>
            <a:pPr algn="just">
              <a:buSzPct val="125000"/>
              <a:buFont typeface="Arial" pitchFamily="34" charset="0"/>
              <a:buChar char="•"/>
            </a:pPr>
            <a:r>
              <a:rPr lang="en-US" sz="1300" b="1" dirty="0" err="1">
                <a:latin typeface="Arial" pitchFamily="34" charset="0"/>
                <a:cs typeface="Arial" pitchFamily="34" charset="0"/>
              </a:rPr>
              <a:t>Lansarea</a:t>
            </a:r>
            <a:r>
              <a:rPr lang="en-US" sz="1300" b="1" dirty="0">
                <a:latin typeface="Arial" pitchFamily="34" charset="0"/>
                <a:cs typeface="Arial" pitchFamily="34" charset="0"/>
              </a:rPr>
              <a:t> </a:t>
            </a:r>
            <a:r>
              <a:rPr lang="en-US" sz="1300" b="1" dirty="0" err="1">
                <a:latin typeface="Arial" pitchFamily="34" charset="0"/>
                <a:cs typeface="Arial" pitchFamily="34" charset="0"/>
              </a:rPr>
              <a:t>în</a:t>
            </a:r>
            <a:r>
              <a:rPr lang="en-US" sz="1300" b="1" dirty="0">
                <a:latin typeface="Arial" pitchFamily="34" charset="0"/>
                <a:cs typeface="Arial" pitchFamily="34" charset="0"/>
              </a:rPr>
              <a:t> </a:t>
            </a:r>
            <a:r>
              <a:rPr lang="en-US" sz="1300" b="1" dirty="0" err="1">
                <a:latin typeface="Arial" pitchFamily="34" charset="0"/>
                <a:cs typeface="Arial" pitchFamily="34" charset="0"/>
              </a:rPr>
              <a:t>execuţie</a:t>
            </a:r>
            <a:r>
              <a:rPr lang="en-US" sz="1300" b="1" dirty="0">
                <a:latin typeface="Arial" pitchFamily="34" charset="0"/>
                <a:cs typeface="Arial" pitchFamily="34" charset="0"/>
              </a:rPr>
              <a:t> a </a:t>
            </a:r>
            <a:r>
              <a:rPr lang="en-US" sz="1300" b="1" dirty="0" err="1">
                <a:latin typeface="Arial" pitchFamily="34" charset="0"/>
                <a:cs typeface="Arial" pitchFamily="34" charset="0"/>
              </a:rPr>
              <a:t>acestei</a:t>
            </a:r>
            <a:r>
              <a:rPr lang="en-US" sz="1300" b="1" dirty="0">
                <a:latin typeface="Arial" pitchFamily="34" charset="0"/>
                <a:cs typeface="Arial" pitchFamily="34" charset="0"/>
              </a:rPr>
              <a:t> </a:t>
            </a:r>
            <a:r>
              <a:rPr lang="en-US" sz="1300" b="1" dirty="0" err="1">
                <a:latin typeface="Arial" pitchFamily="34" charset="0"/>
                <a:cs typeface="Arial" pitchFamily="34" charset="0"/>
              </a:rPr>
              <a:t>aplicaţii</a:t>
            </a:r>
            <a:r>
              <a:rPr lang="en-US" sz="1300" b="1" dirty="0">
                <a:latin typeface="Arial" pitchFamily="34" charset="0"/>
                <a:cs typeface="Arial" pitchFamily="34" charset="0"/>
              </a:rPr>
              <a:t> de </a:t>
            </a:r>
            <a:r>
              <a:rPr lang="en-US" sz="1300" b="1" dirty="0" err="1">
                <a:latin typeface="Arial" pitchFamily="34" charset="0"/>
                <a:cs typeface="Arial" pitchFamily="34" charset="0"/>
              </a:rPr>
              <a:t>calcul</a:t>
            </a:r>
            <a:r>
              <a:rPr lang="en-US" sz="1300" b="1" dirty="0">
                <a:latin typeface="Arial" pitchFamily="34" charset="0"/>
                <a:cs typeface="Arial" pitchFamily="34" charset="0"/>
              </a:rPr>
              <a:t> </a:t>
            </a:r>
            <a:r>
              <a:rPr lang="en-US" sz="1300" b="1" dirty="0" err="1">
                <a:latin typeface="Arial" pitchFamily="34" charset="0"/>
                <a:cs typeface="Arial" pitchFamily="34" charset="0"/>
              </a:rPr>
              <a:t>tabelar</a:t>
            </a:r>
            <a:r>
              <a:rPr lang="en-US" sz="1300" b="1" dirty="0">
                <a:latin typeface="Arial" pitchFamily="34" charset="0"/>
                <a:cs typeface="Arial" pitchFamily="34" charset="0"/>
              </a:rPr>
              <a:t> se </a:t>
            </a:r>
            <a:r>
              <a:rPr lang="en-US" sz="1300" b="1" dirty="0" err="1">
                <a:latin typeface="Arial" pitchFamily="34" charset="0"/>
                <a:cs typeface="Arial" pitchFamily="34" charset="0"/>
              </a:rPr>
              <a:t>poate</a:t>
            </a:r>
            <a:r>
              <a:rPr lang="en-US" sz="1300" b="1" dirty="0">
                <a:latin typeface="Arial" pitchFamily="34" charset="0"/>
                <a:cs typeface="Arial" pitchFamily="34" charset="0"/>
              </a:rPr>
              <a:t> face fie </a:t>
            </a:r>
            <a:r>
              <a:rPr lang="en-US" sz="1300" b="1" dirty="0" err="1">
                <a:latin typeface="Arial" pitchFamily="34" charset="0"/>
                <a:cs typeface="Arial" pitchFamily="34" charset="0"/>
              </a:rPr>
              <a:t>prin</a:t>
            </a:r>
            <a:r>
              <a:rPr lang="en-US" sz="1300" b="1" dirty="0">
                <a:latin typeface="Arial" pitchFamily="34" charset="0"/>
                <a:cs typeface="Arial" pitchFamily="34" charset="0"/>
              </a:rPr>
              <a:t> </a:t>
            </a:r>
            <a:r>
              <a:rPr lang="en-US" sz="1300" b="1" dirty="0" err="1">
                <a:latin typeface="Arial" pitchFamily="34" charset="0"/>
                <a:cs typeface="Arial" pitchFamily="34" charset="0"/>
              </a:rPr>
              <a:t>calea</a:t>
            </a:r>
            <a:r>
              <a:rPr lang="en-US" sz="1300" b="1" dirty="0">
                <a:latin typeface="Arial" pitchFamily="34" charset="0"/>
                <a:cs typeface="Arial" pitchFamily="34" charset="0"/>
              </a:rPr>
              <a:t>:</a:t>
            </a:r>
          </a:p>
          <a:p>
            <a:pPr algn="just">
              <a:buFont typeface="Wingdings" pitchFamily="2" charset="2"/>
              <a:buChar char="ü"/>
            </a:pPr>
            <a:r>
              <a:rPr lang="en-US" sz="1300" b="1" dirty="0">
                <a:latin typeface="Arial" pitchFamily="34" charset="0"/>
                <a:cs typeface="Arial" pitchFamily="34" charset="0"/>
              </a:rPr>
              <a:t>Start → </a:t>
            </a:r>
            <a:r>
              <a:rPr lang="en-US" sz="1300" b="1" dirty="0" err="1">
                <a:latin typeface="Arial" pitchFamily="34" charset="0"/>
                <a:cs typeface="Arial" pitchFamily="34" charset="0"/>
              </a:rPr>
              <a:t>Toate</a:t>
            </a:r>
            <a:r>
              <a:rPr lang="en-US" sz="1300" b="1" dirty="0">
                <a:latin typeface="Arial" pitchFamily="34" charset="0"/>
                <a:cs typeface="Arial" pitchFamily="34" charset="0"/>
              </a:rPr>
              <a:t> </a:t>
            </a:r>
            <a:r>
              <a:rPr lang="en-US" sz="1300" b="1" dirty="0" err="1">
                <a:latin typeface="Arial" pitchFamily="34" charset="0"/>
                <a:cs typeface="Arial" pitchFamily="34" charset="0"/>
              </a:rPr>
              <a:t>Programele</a:t>
            </a:r>
            <a:r>
              <a:rPr lang="en-US" sz="1300" b="1" dirty="0">
                <a:latin typeface="Arial" pitchFamily="34" charset="0"/>
                <a:cs typeface="Arial" pitchFamily="34" charset="0"/>
              </a:rPr>
              <a:t> → Microsoft Office → Microsoft Office Excel </a:t>
            </a:r>
            <a:r>
              <a:rPr lang="en-US" sz="1300" b="1" dirty="0" smtClean="0">
                <a:latin typeface="Arial" pitchFamily="34" charset="0"/>
                <a:cs typeface="Arial" pitchFamily="34" charset="0"/>
              </a:rPr>
              <a:t>2007</a:t>
            </a:r>
            <a:endParaRPr lang="ro-RO" sz="1300" b="1" dirty="0" smtClean="0">
              <a:latin typeface="Arial" pitchFamily="34" charset="0"/>
              <a:cs typeface="Arial" pitchFamily="34" charset="0"/>
            </a:endParaRPr>
          </a:p>
          <a:p>
            <a:pPr algn="just">
              <a:buFont typeface="Wingdings" pitchFamily="2" charset="2"/>
              <a:buChar char="ü"/>
            </a:pPr>
            <a:r>
              <a:rPr lang="en-US" sz="1300" dirty="0" err="1" smtClean="0">
                <a:latin typeface="Arial" pitchFamily="34" charset="0"/>
                <a:cs typeface="Arial" pitchFamily="34" charset="0"/>
              </a:rPr>
              <a:t>executând</a:t>
            </a:r>
            <a:r>
              <a:rPr lang="en-US" sz="1300" dirty="0" smtClean="0">
                <a:latin typeface="Arial" pitchFamily="34" charset="0"/>
                <a:cs typeface="Arial" pitchFamily="34" charset="0"/>
              </a:rPr>
              <a:t> </a:t>
            </a:r>
            <a:r>
              <a:rPr lang="en-US" sz="1300" dirty="0" err="1">
                <a:latin typeface="Arial" pitchFamily="34" charset="0"/>
                <a:cs typeface="Arial" pitchFamily="34" charset="0"/>
              </a:rPr>
              <a:t>dublu-clic</a:t>
            </a:r>
            <a:r>
              <a:rPr lang="en-US" sz="1300" dirty="0">
                <a:latin typeface="Arial" pitchFamily="34" charset="0"/>
                <a:cs typeface="Arial" pitchFamily="34" charset="0"/>
              </a:rPr>
              <a:t> </a:t>
            </a:r>
            <a:r>
              <a:rPr lang="en-US" sz="1300" dirty="0" err="1">
                <a:latin typeface="Arial" pitchFamily="34" charset="0"/>
                <a:cs typeface="Arial" pitchFamily="34" charset="0"/>
              </a:rPr>
              <a:t>pe</a:t>
            </a:r>
            <a:r>
              <a:rPr lang="en-US" sz="1300" dirty="0">
                <a:latin typeface="Arial" pitchFamily="34" charset="0"/>
                <a:cs typeface="Arial" pitchFamily="34" charset="0"/>
              </a:rPr>
              <a:t> icon-</a:t>
            </a:r>
            <a:r>
              <a:rPr lang="en-US" sz="1300" dirty="0" err="1">
                <a:latin typeface="Arial" pitchFamily="34" charset="0"/>
                <a:cs typeface="Arial" pitchFamily="34" charset="0"/>
              </a:rPr>
              <a:t>ul</a:t>
            </a:r>
            <a:r>
              <a:rPr lang="en-US" sz="1300" dirty="0">
                <a:latin typeface="Arial" pitchFamily="34" charset="0"/>
                <a:cs typeface="Arial" pitchFamily="34" charset="0"/>
              </a:rPr>
              <a:t> </a:t>
            </a:r>
            <a:r>
              <a:rPr lang="en-US" sz="1300" dirty="0" err="1">
                <a:latin typeface="Arial" pitchFamily="34" charset="0"/>
                <a:cs typeface="Arial" pitchFamily="34" charset="0"/>
              </a:rPr>
              <a:t>asociat</a:t>
            </a:r>
            <a:r>
              <a:rPr lang="en-US" sz="1300" dirty="0">
                <a:latin typeface="Arial" pitchFamily="34" charset="0"/>
                <a:cs typeface="Arial" pitchFamily="34" charset="0"/>
              </a:rPr>
              <a:t> </a:t>
            </a:r>
            <a:r>
              <a:rPr lang="en-US" sz="1300" dirty="0" err="1" smtClean="0">
                <a:latin typeface="Arial" pitchFamily="34" charset="0"/>
                <a:cs typeface="Arial" pitchFamily="34" charset="0"/>
              </a:rPr>
              <a:t>aplicaţiei</a:t>
            </a:r>
            <a:endParaRPr lang="ro-RO" sz="1300" dirty="0" smtClean="0">
              <a:latin typeface="Arial" pitchFamily="34" charset="0"/>
              <a:cs typeface="Arial" pitchFamily="34" charset="0"/>
            </a:endParaRPr>
          </a:p>
          <a:p>
            <a:pPr algn="just">
              <a:buFont typeface="Wingdings" pitchFamily="2" charset="2"/>
              <a:buChar char="ü"/>
            </a:pPr>
            <a:r>
              <a:rPr lang="ro-RO" sz="1300" dirty="0" smtClean="0">
                <a:latin typeface="Arial" pitchFamily="34" charset="0"/>
                <a:cs typeface="Arial" pitchFamily="34" charset="0"/>
              </a:rPr>
              <a:t>tastând </a:t>
            </a:r>
            <a:r>
              <a:rPr lang="ro-RO" sz="1300" b="1" dirty="0" smtClean="0">
                <a:latin typeface="Arial" pitchFamily="34" charset="0"/>
                <a:cs typeface="Arial" pitchFamily="34" charset="0"/>
              </a:rPr>
              <a:t>excel</a:t>
            </a:r>
            <a:r>
              <a:rPr lang="ro-RO" sz="1300" dirty="0" smtClean="0">
                <a:latin typeface="Arial" pitchFamily="34" charset="0"/>
                <a:cs typeface="Arial" pitchFamily="34" charset="0"/>
              </a:rPr>
              <a:t> în caseta Start Search şi apoi clic pe </a:t>
            </a:r>
            <a:r>
              <a:rPr lang="en-US" sz="1300" b="1" dirty="0" smtClean="0">
                <a:latin typeface="Arial" pitchFamily="34" charset="0"/>
                <a:cs typeface="Arial" pitchFamily="34" charset="0"/>
              </a:rPr>
              <a:t>Microsoft Office Excel 2007</a:t>
            </a:r>
            <a:endParaRPr lang="en-US" sz="1300" dirty="0" smtClean="0">
              <a:latin typeface="Arial" pitchFamily="34" charset="0"/>
              <a:cs typeface="Arial" pitchFamily="34" charset="0"/>
            </a:endParaRPr>
          </a:p>
          <a:p>
            <a:pPr algn="just">
              <a:buFont typeface="Wingdings" pitchFamily="2" charset="2"/>
              <a:buChar char="ü"/>
            </a:pPr>
            <a:r>
              <a:rPr lang="en-US" sz="1300" dirty="0" err="1" smtClean="0">
                <a:latin typeface="Arial" pitchFamily="34" charset="0"/>
                <a:cs typeface="Arial" pitchFamily="34" charset="0"/>
              </a:rPr>
              <a:t>Tastand</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excel</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caseta</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Run</a:t>
            </a:r>
            <a:endParaRPr lang="ro-RO" sz="1300" b="1" dirty="0" smtClean="0">
              <a:latin typeface="Arial" pitchFamily="34" charset="0"/>
              <a:cs typeface="Arial" pitchFamily="34" charset="0"/>
            </a:endParaRPr>
          </a:p>
          <a:p>
            <a:pPr algn="just"/>
            <a:endParaRPr lang="en-US" sz="1300" dirty="0" smtClean="0">
              <a:latin typeface="Arial" pitchFamily="34" charset="0"/>
              <a:cs typeface="Arial" pitchFamily="34" charset="0"/>
            </a:endParaRPr>
          </a:p>
          <a:p>
            <a:pPr algn="just">
              <a:buSzPct val="121000"/>
              <a:buFont typeface="Arial" pitchFamily="34" charset="0"/>
              <a:buChar char="•"/>
            </a:pPr>
            <a:r>
              <a:rPr lang="en-US" sz="1300" b="1" dirty="0" err="1" smtClean="0">
                <a:latin typeface="Arial" pitchFamily="34" charset="0"/>
                <a:cs typeface="Arial" pitchFamily="34" charset="0"/>
              </a:rPr>
              <a:t>Inchiderea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aplica</a:t>
            </a:r>
            <a:r>
              <a:rPr lang="ro-RO" sz="1300" b="1" dirty="0" smtClean="0">
                <a:latin typeface="Arial" pitchFamily="34" charset="0"/>
                <a:cs typeface="Arial" pitchFamily="34" charset="0"/>
              </a:rPr>
              <a:t>ţiei </a:t>
            </a:r>
          </a:p>
          <a:p>
            <a:pPr algn="just">
              <a:buFont typeface="Wingdings" pitchFamily="2" charset="2"/>
              <a:buChar char="ü"/>
            </a:pPr>
            <a:r>
              <a:rPr lang="ro-RO" sz="1300" dirty="0" smtClean="0">
                <a:latin typeface="Arial" pitchFamily="34" charset="0"/>
                <a:cs typeface="Arial" pitchFamily="34" charset="0"/>
              </a:rPr>
              <a:t>Click</a:t>
            </a:r>
            <a:r>
              <a:rPr lang="en-US" sz="1300" dirty="0" smtClean="0">
                <a:latin typeface="Arial" pitchFamily="34" charset="0"/>
                <a:cs typeface="Arial" pitchFamily="34" charset="0"/>
              </a:rPr>
              <a:t> </a:t>
            </a:r>
            <a:r>
              <a:rPr lang="ro-RO" sz="1300" dirty="0" smtClean="0">
                <a:latin typeface="Arial" pitchFamily="34" charset="0"/>
                <a:cs typeface="Arial" pitchFamily="34" charset="0"/>
              </a:rPr>
              <a:t>pe butonul de inchidere</a:t>
            </a:r>
          </a:p>
          <a:p>
            <a:pPr algn="just">
              <a:buFont typeface="Wingdings" pitchFamily="2" charset="2"/>
              <a:buChar char="ü"/>
            </a:pPr>
            <a:r>
              <a:rPr lang="ro-RO" sz="1300" dirty="0" smtClean="0">
                <a:latin typeface="Arial" pitchFamily="34" charset="0"/>
                <a:cs typeface="Arial" pitchFamily="34" charset="0"/>
              </a:rPr>
              <a:t>Combinaţia de taste ALT+F4</a:t>
            </a:r>
          </a:p>
          <a:p>
            <a:pPr algn="just">
              <a:buFont typeface="Wingdings" pitchFamily="2" charset="2"/>
              <a:buChar char="ü"/>
            </a:pPr>
            <a:r>
              <a:rPr lang="ro-RO" sz="1300" dirty="0" smtClean="0">
                <a:latin typeface="Arial" pitchFamily="34" charset="0"/>
                <a:cs typeface="Arial" pitchFamily="34" charset="0"/>
              </a:rPr>
              <a:t>Clic pe Butonul Office , </a:t>
            </a:r>
            <a:r>
              <a:rPr lang="ro-RO" sz="1300" dirty="0" err="1" smtClean="0">
                <a:latin typeface="Arial" pitchFamily="34" charset="0"/>
                <a:cs typeface="Arial" pitchFamily="34" charset="0"/>
              </a:rPr>
              <a:t>selectati</a:t>
            </a:r>
            <a:r>
              <a:rPr lang="ro-RO" sz="1300" dirty="0" smtClean="0">
                <a:latin typeface="Arial" pitchFamily="34" charset="0"/>
                <a:cs typeface="Arial" pitchFamily="34" charset="0"/>
              </a:rPr>
              <a:t> </a:t>
            </a:r>
            <a:r>
              <a:rPr lang="en-US" sz="1300" dirty="0" err="1" smtClean="0">
                <a:latin typeface="Arial" pitchFamily="34" charset="0"/>
                <a:cs typeface="Arial" pitchFamily="34" charset="0"/>
              </a:rPr>
              <a:t>Iesire</a:t>
            </a:r>
            <a:r>
              <a:rPr lang="en-US" sz="1300" dirty="0" smtClean="0">
                <a:latin typeface="Arial" pitchFamily="34" charset="0"/>
                <a:cs typeface="Arial" pitchFamily="34" charset="0"/>
              </a:rPr>
              <a:t> din Excel (</a:t>
            </a:r>
            <a:r>
              <a:rPr lang="ro-RO" sz="1300" dirty="0" err="1" smtClean="0">
                <a:latin typeface="Arial" pitchFamily="34" charset="0"/>
                <a:cs typeface="Arial" pitchFamily="34" charset="0"/>
              </a:rPr>
              <a:t>Exit</a:t>
            </a:r>
            <a:r>
              <a:rPr lang="ro-RO" sz="1300" dirty="0" smtClean="0">
                <a:latin typeface="Arial" pitchFamily="34" charset="0"/>
                <a:cs typeface="Arial" pitchFamily="34" charset="0"/>
              </a:rPr>
              <a:t> Excel</a:t>
            </a:r>
            <a:r>
              <a:rPr lang="en-US" sz="1300" dirty="0" smtClean="0">
                <a:latin typeface="Arial" pitchFamily="34" charset="0"/>
                <a:cs typeface="Arial" pitchFamily="34" charset="0"/>
              </a:rPr>
              <a:t>)</a:t>
            </a:r>
          </a:p>
        </p:txBody>
      </p:sp>
      <p:pic>
        <p:nvPicPr>
          <p:cNvPr id="4" name="Picture 3" descr="starting-excel.gif"/>
          <p:cNvPicPr>
            <a:picLocks noChangeAspect="1"/>
          </p:cNvPicPr>
          <p:nvPr/>
        </p:nvPicPr>
        <p:blipFill>
          <a:blip r:embed="rId2" cstate="print"/>
          <a:stretch>
            <a:fillRect/>
          </a:stretch>
        </p:blipFill>
        <p:spPr>
          <a:xfrm>
            <a:off x="6629400" y="2286000"/>
            <a:ext cx="2295922" cy="3733800"/>
          </a:xfrm>
          <a:prstGeom prst="rect">
            <a:avLst/>
          </a:prstGeom>
        </p:spPr>
      </p:pic>
      <p:grpSp>
        <p:nvGrpSpPr>
          <p:cNvPr id="13" name="Group 12"/>
          <p:cNvGrpSpPr/>
          <p:nvPr/>
        </p:nvGrpSpPr>
        <p:grpSpPr>
          <a:xfrm>
            <a:off x="228600" y="3505200"/>
            <a:ext cx="6248400" cy="2209799"/>
            <a:chOff x="0" y="3200400"/>
            <a:chExt cx="5943600" cy="3118669"/>
          </a:xfrm>
        </p:grpSpPr>
        <p:sp useBgFill="1">
          <p:nvSpPr>
            <p:cNvPr id="11" name="Rounded Rectangle 10"/>
            <p:cNvSpPr/>
            <p:nvPr/>
          </p:nvSpPr>
          <p:spPr>
            <a:xfrm>
              <a:off x="0" y="3200400"/>
              <a:ext cx="5943600" cy="31186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6200" y="3307942"/>
              <a:ext cx="5867400" cy="2953663"/>
            </a:xfrm>
            <a:prstGeom prst="rect">
              <a:avLst/>
            </a:prstGeom>
            <a:noFill/>
          </p:spPr>
          <p:txBody>
            <a:bodyPr wrap="square" rtlCol="0">
              <a:spAutoFit/>
            </a:bodyPr>
            <a:lstStyle/>
            <a:p>
              <a:pPr algn="just"/>
              <a:r>
                <a:rPr lang="en-US" sz="1300" b="1" dirty="0" smtClean="0">
                  <a:solidFill>
                    <a:schemeClr val="accent1">
                      <a:lumMod val="75000"/>
                    </a:schemeClr>
                  </a:solidFill>
                  <a:latin typeface="Arial" pitchFamily="34" charset="0"/>
                  <a:cs typeface="Arial" pitchFamily="34" charset="0"/>
                </a:rPr>
                <a:t>Workbook </a:t>
              </a:r>
              <a:r>
                <a:rPr lang="ro-RO" sz="1300" b="1" dirty="0" smtClean="0">
                  <a:solidFill>
                    <a:schemeClr val="accent1">
                      <a:lumMod val="75000"/>
                    </a:schemeClr>
                  </a:solidFill>
                  <a:latin typeface="Arial" pitchFamily="34" charset="0"/>
                  <a:cs typeface="Arial" pitchFamily="34" charset="0"/>
                </a:rPr>
                <a:t>şi</a:t>
              </a:r>
              <a:r>
                <a:rPr lang="en-US" sz="1300" b="1" dirty="0" smtClean="0">
                  <a:solidFill>
                    <a:schemeClr val="accent1">
                      <a:lumMod val="75000"/>
                    </a:schemeClr>
                  </a:solidFill>
                  <a:latin typeface="Arial" pitchFamily="34" charset="0"/>
                  <a:cs typeface="Arial" pitchFamily="34" charset="0"/>
                </a:rPr>
                <a:t> Worksheet</a:t>
              </a:r>
              <a:r>
                <a:rPr lang="en-US" sz="1300" dirty="0" smtClean="0">
                  <a:solidFill>
                    <a:schemeClr val="accent1">
                      <a:lumMod val="75000"/>
                    </a:schemeClr>
                  </a:solidFill>
                  <a:latin typeface="Arial" pitchFamily="34" charset="0"/>
                  <a:cs typeface="Arial" pitchFamily="34" charset="0"/>
                </a:rPr>
                <a:t> </a:t>
              </a:r>
              <a:r>
                <a:rPr lang="ro-RO" sz="1300" dirty="0" smtClean="0">
                  <a:solidFill>
                    <a:schemeClr val="accent1">
                      <a:lumMod val="75000"/>
                    </a:schemeClr>
                  </a:solidFill>
                  <a:latin typeface="Arial" pitchFamily="34" charset="0"/>
                  <a:cs typeface="Arial" pitchFamily="34" charset="0"/>
                </a:rPr>
                <a:t>(registru de calcul, foaie de calcul)</a:t>
              </a:r>
            </a:p>
            <a:p>
              <a:pPr algn="just"/>
              <a:r>
                <a:rPr lang="ro-RO" sz="1300" dirty="0" smtClean="0">
                  <a:solidFill>
                    <a:schemeClr val="accent1">
                      <a:lumMod val="75000"/>
                    </a:schemeClr>
                  </a:solidFill>
                  <a:latin typeface="Arial" pitchFamily="34" charset="0"/>
                  <a:cs typeface="Arial" pitchFamily="34" charset="0"/>
                </a:rPr>
                <a:t>Prin deschiderea aplicaţiei se crează un registru de calcul nou.</a:t>
              </a:r>
            </a:p>
            <a:p>
              <a:pPr algn="just">
                <a:buFont typeface="Arial" pitchFamily="34" charset="0"/>
                <a:buChar char="•"/>
              </a:pPr>
              <a:r>
                <a:rPr lang="en-US" sz="1300" b="1" dirty="0" err="1" smtClean="0">
                  <a:solidFill>
                    <a:schemeClr val="accent1">
                      <a:lumMod val="75000"/>
                    </a:schemeClr>
                  </a:solidFill>
                  <a:latin typeface="Arial" pitchFamily="34" charset="0"/>
                  <a:cs typeface="Arial" pitchFamily="34" charset="0"/>
                </a:rPr>
                <a:t>Foaie</a:t>
              </a:r>
              <a:r>
                <a:rPr lang="en-US" sz="1300" b="1" dirty="0" smtClean="0">
                  <a:solidFill>
                    <a:schemeClr val="accent1">
                      <a:lumMod val="75000"/>
                    </a:schemeClr>
                  </a:solidFill>
                  <a:latin typeface="Arial" pitchFamily="34" charset="0"/>
                  <a:cs typeface="Arial" pitchFamily="34" charset="0"/>
                </a:rPr>
                <a:t> de </a:t>
              </a:r>
              <a:r>
                <a:rPr lang="en-US" sz="1300" b="1" dirty="0" err="1" smtClean="0">
                  <a:solidFill>
                    <a:schemeClr val="accent1">
                      <a:lumMod val="75000"/>
                    </a:schemeClr>
                  </a:solidFill>
                  <a:latin typeface="Arial" pitchFamily="34" charset="0"/>
                  <a:cs typeface="Arial" pitchFamily="34" charset="0"/>
                </a:rPr>
                <a:t>clacul</a:t>
              </a:r>
              <a:r>
                <a:rPr lang="en-US" sz="1300" b="1" dirty="0" smtClean="0">
                  <a:solidFill>
                    <a:schemeClr val="accent1">
                      <a:lumMod val="75000"/>
                    </a:schemeClr>
                  </a:solidFill>
                  <a:latin typeface="Arial" pitchFamily="34" charset="0"/>
                  <a:cs typeface="Arial" pitchFamily="34" charset="0"/>
                </a:rPr>
                <a:t> (Worksheet)</a:t>
              </a:r>
              <a:r>
                <a:rPr lang="en-US" sz="1300" dirty="0" smtClean="0">
                  <a:solidFill>
                    <a:schemeClr val="accent1">
                      <a:lumMod val="75000"/>
                    </a:schemeClr>
                  </a:solidFill>
                  <a:latin typeface="Arial" pitchFamily="34" charset="0"/>
                  <a:cs typeface="Arial" pitchFamily="34" charset="0"/>
                </a:rPr>
                <a:t> </a:t>
              </a:r>
              <a:r>
                <a:rPr lang="ro-RO" sz="1300" dirty="0" smtClean="0">
                  <a:solidFill>
                    <a:schemeClr val="accent1">
                      <a:lumMod val="75000"/>
                    </a:schemeClr>
                  </a:solidFill>
                  <a:latin typeface="Arial" pitchFamily="34" charset="0"/>
                  <a:cs typeface="Arial" pitchFamily="34" charset="0"/>
                </a:rPr>
                <a:t>– grila de celule unde se pot introduce date. Este divizat in randuri şi coloane</a:t>
              </a:r>
            </a:p>
            <a:p>
              <a:pPr algn="just">
                <a:buFont typeface="Arial" pitchFamily="34" charset="0"/>
                <a:buChar char="•"/>
              </a:pPr>
              <a:r>
                <a:rPr lang="ro-RO" sz="1300" dirty="0" smtClean="0">
                  <a:solidFill>
                    <a:schemeClr val="accent1">
                      <a:lumMod val="75000"/>
                    </a:schemeClr>
                  </a:solidFill>
                  <a:latin typeface="Arial" pitchFamily="34" charset="0"/>
                  <a:cs typeface="Arial" pitchFamily="34" charset="0"/>
                </a:rPr>
                <a:t>Coloanele se identifica prin litere (A, B, C....) iar randurile prin numere (1, 2, 3...)</a:t>
              </a:r>
            </a:p>
            <a:p>
              <a:pPr algn="just">
                <a:buFont typeface="Arial" pitchFamily="34" charset="0"/>
                <a:buChar char="•"/>
              </a:pPr>
              <a:r>
                <a:rPr lang="ro-RO" sz="1300" dirty="0" smtClean="0">
                  <a:solidFill>
                    <a:schemeClr val="accent1">
                      <a:lumMod val="75000"/>
                    </a:schemeClr>
                  </a:solidFill>
                  <a:latin typeface="Arial" pitchFamily="34" charset="0"/>
                  <a:cs typeface="Arial" pitchFamily="34" charset="0"/>
                </a:rPr>
                <a:t>Celule – intersecţia dintre randuri şi coloane; se identifica prin coloana urmata de linie (B5- adresa celulei din coloana B, randul 5)</a:t>
              </a:r>
            </a:p>
            <a:p>
              <a:pPr algn="just">
                <a:buFont typeface="Arial" pitchFamily="34" charset="0"/>
                <a:buChar char="•"/>
              </a:pPr>
              <a:r>
                <a:rPr lang="en-US" sz="1300" dirty="0" smtClean="0">
                  <a:solidFill>
                    <a:schemeClr val="accent1">
                      <a:lumMod val="75000"/>
                    </a:schemeClr>
                  </a:solidFill>
                  <a:latin typeface="Arial" pitchFamily="34" charset="0"/>
                  <a:cs typeface="Arial" pitchFamily="34" charset="0"/>
                </a:rPr>
                <a:t>O </a:t>
              </a:r>
              <a:r>
                <a:rPr lang="en-US" sz="1300" dirty="0" err="1" smtClean="0">
                  <a:solidFill>
                    <a:schemeClr val="accent1">
                      <a:lumMod val="75000"/>
                    </a:schemeClr>
                  </a:solidFill>
                  <a:latin typeface="Arial" pitchFamily="34" charset="0"/>
                  <a:cs typeface="Arial" pitchFamily="34" charset="0"/>
                </a:rPr>
                <a:t>foaie</a:t>
              </a:r>
              <a:r>
                <a:rPr lang="en-US" sz="1300" dirty="0" smtClean="0">
                  <a:solidFill>
                    <a:schemeClr val="accent1">
                      <a:lumMod val="75000"/>
                    </a:schemeClr>
                  </a:solidFill>
                  <a:latin typeface="Arial" pitchFamily="34" charset="0"/>
                  <a:cs typeface="Arial" pitchFamily="34" charset="0"/>
                </a:rPr>
                <a:t> de </a:t>
              </a:r>
              <a:r>
                <a:rPr lang="en-US" sz="1300" dirty="0" err="1" smtClean="0">
                  <a:solidFill>
                    <a:schemeClr val="accent1">
                      <a:lumMod val="75000"/>
                    </a:schemeClr>
                  </a:solidFill>
                  <a:latin typeface="Arial" pitchFamily="34" charset="0"/>
                  <a:cs typeface="Arial" pitchFamily="34" charset="0"/>
                </a:rPr>
                <a:t>lucru</a:t>
              </a:r>
              <a:r>
                <a:rPr lang="en-US" sz="1300" dirty="0" smtClean="0">
                  <a:solidFill>
                    <a:schemeClr val="accent1">
                      <a:lumMod val="75000"/>
                    </a:schemeClr>
                  </a:solidFill>
                  <a:latin typeface="Arial" pitchFamily="34" charset="0"/>
                  <a:cs typeface="Arial" pitchFamily="34" charset="0"/>
                </a:rPr>
                <a:t> (worksheet) in Excel 2007 </a:t>
              </a:r>
              <a:r>
                <a:rPr lang="ro-RO" sz="1300" dirty="0" smtClean="0">
                  <a:solidFill>
                    <a:schemeClr val="accent1">
                      <a:lumMod val="75000"/>
                    </a:schemeClr>
                  </a:solidFill>
                  <a:latin typeface="Arial" pitchFamily="34" charset="0"/>
                  <a:cs typeface="Arial" pitchFamily="34" charset="0"/>
                </a:rPr>
                <a:t>are</a:t>
              </a:r>
              <a:r>
                <a:rPr lang="en-US" sz="1300" dirty="0" smtClean="0">
                  <a:solidFill>
                    <a:schemeClr val="accent1">
                      <a:lumMod val="75000"/>
                    </a:schemeClr>
                  </a:solidFill>
                  <a:latin typeface="Arial" pitchFamily="34" charset="0"/>
                  <a:cs typeface="Arial" pitchFamily="34" charset="0"/>
                </a:rPr>
                <a:t> 16,384 </a:t>
              </a:r>
              <a:r>
                <a:rPr lang="en-US" sz="1300" dirty="0" err="1" smtClean="0">
                  <a:solidFill>
                    <a:schemeClr val="accent1">
                      <a:lumMod val="75000"/>
                    </a:schemeClr>
                  </a:solidFill>
                  <a:latin typeface="Arial" pitchFamily="34" charset="0"/>
                  <a:cs typeface="Arial" pitchFamily="34" charset="0"/>
                </a:rPr>
                <a:t>col</a:t>
              </a:r>
              <a:r>
                <a:rPr lang="ro-RO" sz="1300" dirty="0" smtClean="0">
                  <a:solidFill>
                    <a:schemeClr val="accent1">
                      <a:lumMod val="75000"/>
                    </a:schemeClr>
                  </a:solidFill>
                  <a:latin typeface="Arial" pitchFamily="34" charset="0"/>
                  <a:cs typeface="Arial" pitchFamily="34" charset="0"/>
                </a:rPr>
                <a:t>oane</a:t>
              </a:r>
              <a:r>
                <a:rPr lang="en-US" sz="1300" dirty="0" smtClean="0">
                  <a:solidFill>
                    <a:schemeClr val="accent1">
                      <a:lumMod val="75000"/>
                    </a:schemeClr>
                  </a:solidFill>
                  <a:latin typeface="Arial" pitchFamily="34" charset="0"/>
                  <a:cs typeface="Arial" pitchFamily="34" charset="0"/>
                </a:rPr>
                <a:t> </a:t>
              </a:r>
              <a:r>
                <a:rPr lang="ro-RO" sz="1300" dirty="0" smtClean="0">
                  <a:solidFill>
                    <a:schemeClr val="accent1">
                      <a:lumMod val="75000"/>
                    </a:schemeClr>
                  </a:solidFill>
                  <a:latin typeface="Arial" pitchFamily="34" charset="0"/>
                  <a:cs typeface="Arial" pitchFamily="34" charset="0"/>
                </a:rPr>
                <a:t>si peste</a:t>
              </a:r>
              <a:r>
                <a:rPr lang="en-US" sz="1300" dirty="0" smtClean="0">
                  <a:solidFill>
                    <a:schemeClr val="accent1">
                      <a:lumMod val="75000"/>
                    </a:schemeClr>
                  </a:solidFill>
                  <a:latin typeface="Arial" pitchFamily="34" charset="0"/>
                  <a:cs typeface="Arial" pitchFamily="34" charset="0"/>
                </a:rPr>
                <a:t> 1 million </a:t>
              </a:r>
              <a:r>
                <a:rPr lang="ro-RO" sz="1300" dirty="0" smtClean="0">
                  <a:solidFill>
                    <a:schemeClr val="accent1">
                      <a:lumMod val="75000"/>
                    </a:schemeClr>
                  </a:solidFill>
                  <a:latin typeface="Arial" pitchFamily="34" charset="0"/>
                  <a:cs typeface="Arial" pitchFamily="34" charset="0"/>
                </a:rPr>
                <a:t>de randuri</a:t>
              </a:r>
              <a:r>
                <a:rPr lang="en-US" sz="1300" dirty="0" smtClean="0">
                  <a:solidFill>
                    <a:schemeClr val="accent1">
                      <a:lumMod val="75000"/>
                    </a:schemeClr>
                  </a:solidFill>
                  <a:latin typeface="Arial" pitchFamily="34" charset="0"/>
                  <a:cs typeface="Arial" pitchFamily="34" charset="0"/>
                </a:rPr>
                <a:t>. </a:t>
              </a:r>
              <a:r>
                <a:rPr lang="ro-RO" sz="1300" dirty="0" smtClean="0">
                  <a:solidFill>
                    <a:schemeClr val="accent1">
                      <a:lumMod val="75000"/>
                    </a:schemeClr>
                  </a:solidFill>
                  <a:latin typeface="Arial" pitchFamily="34" charset="0"/>
                  <a:cs typeface="Arial" pitchFamily="34" charset="0"/>
                </a:rPr>
                <a:t>Foile de calcul sunt grupate in </a:t>
              </a:r>
              <a:r>
                <a:rPr lang="ro-RO" sz="1300" b="1" dirty="0" smtClean="0">
                  <a:solidFill>
                    <a:schemeClr val="accent1">
                      <a:lumMod val="75000"/>
                    </a:schemeClr>
                  </a:solidFill>
                  <a:latin typeface="Arial" pitchFamily="34" charset="0"/>
                  <a:cs typeface="Arial" pitchFamily="34" charset="0"/>
                </a:rPr>
                <a:t>registre de calcul (workbook)</a:t>
              </a:r>
            </a:p>
            <a:p>
              <a:pPr algn="just">
                <a:buFont typeface="Arial" pitchFamily="34" charset="0"/>
                <a:buChar char="•"/>
              </a:pPr>
              <a:r>
                <a:rPr lang="ro-RO" sz="1300" dirty="0" smtClean="0">
                  <a:solidFill>
                    <a:schemeClr val="accent1">
                      <a:lumMod val="75000"/>
                    </a:schemeClr>
                  </a:solidFill>
                  <a:latin typeface="Arial" pitchFamily="34" charset="0"/>
                  <a:cs typeface="Arial" pitchFamily="34" charset="0"/>
                </a:rPr>
                <a:t>Implicit </a:t>
              </a:r>
              <a:r>
                <a:rPr lang="en-US" sz="1300" dirty="0" smtClean="0">
                  <a:solidFill>
                    <a:schemeClr val="accent1">
                      <a:lumMod val="75000"/>
                    </a:schemeClr>
                  </a:solidFill>
                  <a:latin typeface="Arial" pitchFamily="34" charset="0"/>
                  <a:cs typeface="Arial" pitchFamily="34" charset="0"/>
                </a:rPr>
                <a:t> </a:t>
              </a:r>
              <a:r>
                <a:rPr lang="ro-RO" sz="1300" dirty="0" smtClean="0">
                  <a:solidFill>
                    <a:schemeClr val="accent1">
                      <a:lumMod val="75000"/>
                    </a:schemeClr>
                  </a:solidFill>
                  <a:latin typeface="Arial" pitchFamily="34" charset="0"/>
                  <a:cs typeface="Arial" pitchFamily="34" charset="0"/>
                </a:rPr>
                <a:t>fiecare registru are 3 foi de calcul</a:t>
              </a:r>
              <a:r>
                <a:rPr lang="en-US" sz="1300" dirty="0" smtClean="0">
                  <a:solidFill>
                    <a:schemeClr val="accent1">
                      <a:lumMod val="75000"/>
                    </a:schemeClr>
                  </a:solidFill>
                  <a:latin typeface="Arial" pitchFamily="34" charset="0"/>
                  <a:cs typeface="Arial" pitchFamily="34" charset="0"/>
                </a:rPr>
                <a:t>.</a:t>
              </a:r>
              <a:endParaRPr lang="en-US" sz="1300" dirty="0">
                <a:solidFill>
                  <a:schemeClr val="accent1">
                    <a:lumMod val="75000"/>
                  </a:schemeClr>
                </a:solidFill>
                <a:latin typeface="Arial" pitchFamily="34" charset="0"/>
                <a:cs typeface="Arial" pitchFamily="34" charset="0"/>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381000"/>
            <a:ext cx="8686800" cy="3539430"/>
          </a:xfrm>
          <a:prstGeom prst="rect">
            <a:avLst/>
          </a:prstGeom>
        </p:spPr>
        <p:txBody>
          <a:bodyPr wrap="square">
            <a:spAutoFit/>
          </a:bodyPr>
          <a:lstStyle/>
          <a:p>
            <a:pPr algn="just"/>
            <a:r>
              <a:rPr lang="en-US" sz="1400" b="1" dirty="0" err="1" smtClean="0">
                <a:latin typeface="Arial" pitchFamily="34" charset="0"/>
                <a:cs typeface="Arial" pitchFamily="34" charset="0"/>
              </a:rPr>
              <a:t>Personalizarea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Barei</a:t>
            </a:r>
            <a:r>
              <a:rPr lang="en-US" sz="1400" b="1" dirty="0" smtClean="0">
                <a:latin typeface="Arial" pitchFamily="34" charset="0"/>
                <a:cs typeface="Arial" pitchFamily="34" charset="0"/>
              </a:rPr>
              <a:t> de </a:t>
            </a:r>
            <a:r>
              <a:rPr lang="en-US" sz="1400" b="1" dirty="0" err="1" smtClean="0">
                <a:latin typeface="Arial" pitchFamily="34" charset="0"/>
                <a:cs typeface="Arial" pitchFamily="34" charset="0"/>
              </a:rPr>
              <a:t>acces</a:t>
            </a:r>
            <a:r>
              <a:rPr lang="en-US" sz="1400" b="1" dirty="0" smtClean="0">
                <a:latin typeface="Arial" pitchFamily="34" charset="0"/>
                <a:cs typeface="Arial" pitchFamily="34" charset="0"/>
              </a:rPr>
              <a:t> rapid (Quick Access </a:t>
            </a:r>
            <a:r>
              <a:rPr lang="en-US" sz="1400" b="1" dirty="0" err="1" smtClean="0">
                <a:latin typeface="Arial" pitchFamily="34" charset="0"/>
                <a:cs typeface="Arial" pitchFamily="34" charset="0"/>
              </a:rPr>
              <a:t>ToolBars</a:t>
            </a:r>
            <a:r>
              <a:rPr lang="en-US" sz="1400" b="1" dirty="0" smtClean="0">
                <a:latin typeface="Arial" pitchFamily="34" charset="0"/>
                <a:cs typeface="Arial" pitchFamily="34" charset="0"/>
              </a:rPr>
              <a:t>)</a:t>
            </a:r>
          </a:p>
          <a:p>
            <a:pPr algn="just"/>
            <a:r>
              <a:rPr lang="en-US" sz="1400" b="1" dirty="0" smtClean="0">
                <a:latin typeface="Arial" pitchFamily="34" charset="0"/>
                <a:cs typeface="Arial" pitchFamily="34" charset="0"/>
              </a:rPr>
              <a:t>Bara de </a:t>
            </a:r>
            <a:r>
              <a:rPr lang="en-US" sz="1400" b="1" dirty="0" err="1" smtClean="0">
                <a:latin typeface="Arial" pitchFamily="34" charset="0"/>
                <a:cs typeface="Arial" pitchFamily="34" charset="0"/>
              </a:rPr>
              <a:t>acces</a:t>
            </a:r>
            <a:r>
              <a:rPr lang="en-US" sz="1400" b="1" dirty="0" smtClean="0">
                <a:latin typeface="Arial" pitchFamily="34" charset="0"/>
                <a:cs typeface="Arial" pitchFamily="34" charset="0"/>
              </a:rPr>
              <a:t> rapid </a:t>
            </a:r>
            <a:r>
              <a:rPr lang="en-US" sz="1400" dirty="0" smtClean="0">
                <a:latin typeface="Arial" pitchFamily="34" charset="0"/>
                <a:cs typeface="Arial" pitchFamily="34" charset="0"/>
              </a:rPr>
              <a:t>(Quick Access toolbar) </a:t>
            </a:r>
            <a:r>
              <a:rPr lang="en-US" sz="1400" dirty="0" err="1" smtClean="0">
                <a:latin typeface="Arial" pitchFamily="34" charset="0"/>
                <a:cs typeface="Arial" pitchFamily="34" charset="0"/>
              </a:rPr>
              <a:t>apare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deasupra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panglicii</a:t>
            </a:r>
            <a:r>
              <a:rPr lang="en-US" sz="1400" dirty="0" smtClean="0">
                <a:latin typeface="Arial" pitchFamily="34" charset="0"/>
                <a:cs typeface="Arial" pitchFamily="34" charset="0"/>
              </a:rPr>
              <a:t>, la </a:t>
            </a:r>
            <a:r>
              <a:rPr lang="en-US" sz="1400" dirty="0" err="1" smtClean="0">
                <a:latin typeface="Arial" pitchFamily="34" charset="0"/>
                <a:cs typeface="Arial" pitchFamily="34" charset="0"/>
              </a:rPr>
              <a:t>dreapta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butonului</a:t>
            </a:r>
            <a:r>
              <a:rPr lang="en-US" sz="1400" dirty="0" smtClean="0">
                <a:latin typeface="Arial" pitchFamily="34" charset="0"/>
                <a:cs typeface="Arial" pitchFamily="34" charset="0"/>
              </a:rPr>
              <a:t> Office (1)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include </a:t>
            </a:r>
            <a:r>
              <a:rPr lang="en-US" sz="1400" dirty="0" err="1" smtClean="0">
                <a:latin typeface="Arial" pitchFamily="34" charset="0"/>
                <a:cs typeface="Arial" pitchFamily="34" charset="0"/>
              </a:rPr>
              <a:t>butoane</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comanda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care le </a:t>
            </a:r>
            <a:r>
              <a:rPr lang="en-US" sz="1400" dirty="0" err="1" smtClean="0">
                <a:latin typeface="Arial" pitchFamily="34" charset="0"/>
                <a:cs typeface="Arial" pitchFamily="34" charset="0"/>
              </a:rPr>
              <a:t>utilizati</a:t>
            </a:r>
            <a:r>
              <a:rPr lang="en-US" sz="1400" dirty="0" smtClean="0">
                <a:latin typeface="Arial" pitchFamily="34" charset="0"/>
                <a:cs typeface="Arial" pitchFamily="34" charset="0"/>
              </a:rPr>
              <a:t> in mod </a:t>
            </a:r>
            <a:r>
              <a:rPr lang="en-US" sz="1400" dirty="0" err="1" smtClean="0">
                <a:latin typeface="Arial" pitchFamily="34" charset="0"/>
                <a:cs typeface="Arial" pitchFamily="34" charset="0"/>
              </a:rPr>
              <a:t>frecvent</a:t>
            </a:r>
            <a:r>
              <a:rPr lang="en-US" sz="1400" dirty="0" smtClean="0">
                <a:latin typeface="Arial" pitchFamily="34" charset="0"/>
                <a:cs typeface="Arial" pitchFamily="34" charset="0"/>
              </a:rPr>
              <a:t>. Implicit Quick Access toolbar </a:t>
            </a:r>
            <a:r>
              <a:rPr lang="en-US" sz="1400" dirty="0" err="1" smtClean="0">
                <a:latin typeface="Arial" pitchFamily="34" charset="0"/>
                <a:cs typeface="Arial" pitchFamily="34" charset="0"/>
              </a:rPr>
              <a:t>contine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doar</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Salvare</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Save</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Anulare</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Undo</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si</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Refacere</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Redo</a:t>
            </a:r>
            <a:r>
              <a:rPr lang="ro-RO" sz="1400" b="1" dirty="0" smtClean="0">
                <a:latin typeface="Arial" pitchFamily="34" charset="0"/>
                <a:cs typeface="Arial" pitchFamily="34" charset="0"/>
              </a:rPr>
              <a:t>)</a:t>
            </a:r>
            <a:r>
              <a:rPr lang="en-US" sz="1400" dirty="0" smtClean="0">
                <a:latin typeface="Arial" pitchFamily="34" charset="0"/>
                <a:cs typeface="Arial" pitchFamily="34" charset="0"/>
              </a:rPr>
              <a:t>.</a:t>
            </a:r>
          </a:p>
          <a:p>
            <a:pPr algn="just"/>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afisa</a:t>
            </a:r>
            <a:r>
              <a:rPr lang="en-US" sz="1400" dirty="0" smtClean="0">
                <a:latin typeface="Arial" pitchFamily="34" charset="0"/>
                <a:cs typeface="Arial" pitchFamily="34" charset="0"/>
              </a:rPr>
              <a:t> Quick Access toolbar sub </a:t>
            </a:r>
            <a:r>
              <a:rPr lang="en-US" sz="1400" dirty="0" err="1" smtClean="0">
                <a:latin typeface="Arial" pitchFamily="34" charset="0"/>
                <a:cs typeface="Arial" pitchFamily="34" charset="0"/>
              </a:rPr>
              <a:t>panglica</a:t>
            </a:r>
            <a:r>
              <a:rPr lang="en-US" sz="1400" dirty="0" smtClean="0">
                <a:latin typeface="Arial" pitchFamily="34" charset="0"/>
                <a:cs typeface="Arial" pitchFamily="34" charset="0"/>
              </a:rPr>
              <a:t>, click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butonul</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Personalizare</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Customize</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 Quick Access Toolbar </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aflat</a:t>
            </a:r>
            <a:r>
              <a:rPr lang="en-US" sz="1400" dirty="0" smtClean="0">
                <a:latin typeface="Arial" pitchFamily="34" charset="0"/>
                <a:cs typeface="Arial" pitchFamily="34" charset="0"/>
              </a:rPr>
              <a:t> la </a:t>
            </a:r>
            <a:r>
              <a:rPr lang="en-US" sz="1400" dirty="0" err="1" smtClean="0">
                <a:latin typeface="Arial" pitchFamily="34" charset="0"/>
                <a:cs typeface="Arial" pitchFamily="34" charset="0"/>
              </a:rPr>
              <a:t>dreapta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barei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Afişare </a:t>
            </a:r>
            <a:r>
              <a:rPr lang="ro-RO" sz="1400" b="1" dirty="0" err="1" smtClean="0">
                <a:latin typeface="Arial" pitchFamily="34" charset="0"/>
                <a:cs typeface="Arial" pitchFamily="34" charset="0"/>
              </a:rPr>
              <a:t>dedesuptul</a:t>
            </a:r>
            <a:r>
              <a:rPr lang="ro-RO" sz="1400" b="1" dirty="0" smtClean="0">
                <a:latin typeface="Arial" pitchFamily="34" charset="0"/>
                <a:cs typeface="Arial" pitchFamily="34" charset="0"/>
              </a:rPr>
              <a:t> panglicii</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Show Below the Ribbon</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 </a:t>
            </a:r>
            <a:r>
              <a:rPr lang="en-US" sz="1400" dirty="0" smtClean="0">
                <a:latin typeface="Arial" pitchFamily="34" charset="0"/>
                <a:cs typeface="Arial" pitchFamily="34" charset="0"/>
              </a:rPr>
              <a:t>din </a:t>
            </a:r>
            <a:r>
              <a:rPr lang="en-US" sz="1400" dirty="0" err="1" smtClean="0">
                <a:latin typeface="Arial" pitchFamily="34" charset="0"/>
                <a:cs typeface="Arial" pitchFamily="34" charset="0"/>
              </a:rPr>
              <a:t>meniul</a:t>
            </a:r>
            <a:r>
              <a:rPr lang="en-US" sz="1400" dirty="0" smtClean="0">
                <a:latin typeface="Arial" pitchFamily="34" charset="0"/>
                <a:cs typeface="Arial" pitchFamily="34" charset="0"/>
              </a:rPr>
              <a:t> drop-down </a:t>
            </a:r>
            <a:r>
              <a:rPr lang="en-US" sz="1400" dirty="0" err="1" smtClean="0">
                <a:latin typeface="Arial" pitchFamily="34" charset="0"/>
                <a:cs typeface="Arial" pitchFamily="34" charset="0"/>
              </a:rPr>
              <a:t>aparut</a:t>
            </a:r>
            <a:r>
              <a:rPr lang="en-US" sz="1400" dirty="0" smtClean="0">
                <a:latin typeface="Arial" pitchFamily="34" charset="0"/>
                <a:cs typeface="Arial" pitchFamily="34" charset="0"/>
              </a:rPr>
              <a:t>.</a:t>
            </a:r>
          </a:p>
          <a:p>
            <a:pPr algn="just"/>
            <a:r>
              <a:rPr lang="en-US" sz="1400" dirty="0" err="1" smtClean="0">
                <a:latin typeface="Arial" pitchFamily="34" charset="0"/>
                <a:cs typeface="Arial" pitchFamily="34" charset="0"/>
              </a:rPr>
              <a:t>Meniul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aparut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contine</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Nou</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New</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Deschidere</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Open</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Poşta electronica</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E-mail</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Imprimare </a:t>
            </a:r>
            <a:r>
              <a:rPr lang="ro-RO" sz="1400" b="1" dirty="0" err="1" smtClean="0">
                <a:latin typeface="Arial" pitchFamily="34" charset="0"/>
                <a:cs typeface="Arial" pitchFamily="34" charset="0"/>
              </a:rPr>
              <a:t>reapida</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Quick Print</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Examinare </a:t>
            </a:r>
            <a:r>
              <a:rPr lang="ro-RO" sz="1400" b="1" dirty="0" err="1" smtClean="0">
                <a:latin typeface="Arial" pitchFamily="34" charset="0"/>
                <a:cs typeface="Arial" pitchFamily="34" charset="0"/>
              </a:rPr>
              <a:t>inaintea</a:t>
            </a:r>
            <a:r>
              <a:rPr lang="ro-RO" sz="1400" b="1" dirty="0" smtClean="0">
                <a:latin typeface="Arial" pitchFamily="34" charset="0"/>
                <a:cs typeface="Arial" pitchFamily="34" charset="0"/>
              </a:rPr>
              <a:t> </a:t>
            </a:r>
            <a:r>
              <a:rPr lang="ro-RO" sz="1400" b="1" dirty="0" err="1" smtClean="0">
                <a:latin typeface="Arial" pitchFamily="34" charset="0"/>
                <a:cs typeface="Arial" pitchFamily="34" charset="0"/>
              </a:rPr>
              <a:t>imprimarii</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Print Preview</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Corectare ortografica</a:t>
            </a:r>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Spelling</a:t>
            </a:r>
            <a:r>
              <a:rPr lang="ro-RO" sz="1400" b="1" dirty="0" smtClean="0">
                <a:latin typeface="Arial" pitchFamily="34" charset="0"/>
                <a:cs typeface="Arial" pitchFamily="34" charset="0"/>
              </a:rPr>
              <a:t>)</a:t>
            </a:r>
            <a:r>
              <a:rPr lang="en-US" sz="1400" b="1" dirty="0" smtClean="0">
                <a:latin typeface="Arial" pitchFamily="34" charset="0"/>
                <a:cs typeface="Arial" pitchFamily="34" charset="0"/>
              </a:rPr>
              <a:t>, </a:t>
            </a:r>
            <a:r>
              <a:rPr lang="ro-RO" sz="1400" dirty="0" err="1" smtClean="0">
                <a:latin typeface="Arial" pitchFamily="34" charset="0"/>
                <a:cs typeface="Arial" pitchFamily="34" charset="0"/>
              </a:rPr>
              <a:t>etc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Cele</a:t>
            </a:r>
            <a:r>
              <a:rPr lang="en-US" sz="1400" dirty="0" smtClean="0">
                <a:latin typeface="Arial" pitchFamily="34" charset="0"/>
                <a:cs typeface="Arial" pitchFamily="34" charset="0"/>
              </a:rPr>
              <a:t> care </a:t>
            </a:r>
            <a:r>
              <a:rPr lang="en-US" sz="1400" dirty="0" err="1" smtClean="0">
                <a:latin typeface="Arial" pitchFamily="34" charset="0"/>
                <a:cs typeface="Arial" pitchFamily="34" charset="0"/>
              </a:rPr>
              <a:t>fac</a:t>
            </a:r>
            <a:r>
              <a:rPr lang="en-US" sz="1400" dirty="0" smtClean="0">
                <a:latin typeface="Arial" pitchFamily="34" charset="0"/>
                <a:cs typeface="Arial" pitchFamily="34" charset="0"/>
              </a:rPr>
              <a:t> parte </a:t>
            </a:r>
            <a:r>
              <a:rPr lang="en-US" sz="1400" dirty="0" err="1" smtClean="0">
                <a:latin typeface="Arial" pitchFamily="34" charset="0"/>
                <a:cs typeface="Arial" pitchFamily="34" charset="0"/>
              </a:rPr>
              <a:t>deja</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bara</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acces</a:t>
            </a:r>
            <a:r>
              <a:rPr lang="en-US" sz="1400" dirty="0" smtClean="0">
                <a:latin typeface="Arial" pitchFamily="34" charset="0"/>
                <a:cs typeface="Arial" pitchFamily="34" charset="0"/>
              </a:rPr>
              <a:t> rapid au o </a:t>
            </a:r>
            <a:r>
              <a:rPr lang="en-US" sz="1400" dirty="0" err="1" smtClean="0">
                <a:latin typeface="Arial" pitchFamily="34" charset="0"/>
                <a:cs typeface="Arial" pitchFamily="34" charset="0"/>
              </a:rPr>
              <a:t>bifa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adaugarea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celorlalte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executati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Puteti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adauga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comenzi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executand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optiunea</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Mai multe </a:t>
            </a:r>
            <a:r>
              <a:rPr lang="ro-RO" sz="1400" b="1" dirty="0" err="1" smtClean="0">
                <a:latin typeface="Arial" pitchFamily="34" charset="0"/>
                <a:cs typeface="Arial" pitchFamily="34" charset="0"/>
              </a:rPr>
              <a:t>comen</a:t>
            </a:r>
            <a:r>
              <a:rPr lang="en-US" sz="1400" b="1" dirty="0" err="1" smtClean="0">
                <a:latin typeface="Arial" pitchFamily="34" charset="0"/>
                <a:cs typeface="Arial" pitchFamily="34" charset="0"/>
              </a:rPr>
              <a:t>zi</a:t>
            </a:r>
            <a:r>
              <a:rPr lang="en-US" sz="1400" b="1" dirty="0" smtClean="0">
                <a:latin typeface="Arial" pitchFamily="34" charset="0"/>
                <a:cs typeface="Arial" pitchFamily="34" charset="0"/>
              </a:rPr>
              <a:t>… (More </a:t>
            </a:r>
            <a:r>
              <a:rPr lang="en-US" sz="1400" b="1" dirty="0" err="1" smtClean="0">
                <a:latin typeface="Arial" pitchFamily="34" charset="0"/>
                <a:cs typeface="Arial" pitchFamily="34" charset="0"/>
              </a:rPr>
              <a:t>Comands</a:t>
            </a:r>
            <a:r>
              <a:rPr lang="en-US" sz="1400" b="1" dirty="0" smtClean="0">
                <a:latin typeface="Arial" pitchFamily="34" charset="0"/>
                <a:cs typeface="Arial" pitchFamily="34" charset="0"/>
              </a:rPr>
              <a:t>)</a:t>
            </a:r>
            <a:r>
              <a:rPr lang="en-US" sz="1400" dirty="0" smtClean="0">
                <a:latin typeface="Arial" pitchFamily="34" charset="0"/>
                <a:cs typeface="Arial" pitchFamily="34" charset="0"/>
              </a:rPr>
              <a:t>. Se </a:t>
            </a:r>
            <a:r>
              <a:rPr lang="en-US" sz="1400" dirty="0" err="1" smtClean="0">
                <a:latin typeface="Arial" pitchFamily="34" charset="0"/>
                <a:cs typeface="Arial" pitchFamily="34" charset="0"/>
              </a:rPr>
              <a:t>deschide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fereastra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Optiuni</a:t>
            </a:r>
            <a:r>
              <a:rPr lang="en-US" sz="1400" b="1" dirty="0" smtClean="0">
                <a:latin typeface="Arial" pitchFamily="34" charset="0"/>
                <a:cs typeface="Arial" pitchFamily="34" charset="0"/>
              </a:rPr>
              <a:t> Excel (Excel Options)</a:t>
            </a:r>
            <a:r>
              <a:rPr lang="en-US" sz="1400" dirty="0" smtClean="0">
                <a:latin typeface="Arial" pitchFamily="34" charset="0"/>
                <a:cs typeface="Arial" pitchFamily="34" charset="0"/>
              </a:rPr>
              <a:t>, la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Personalizare</a:t>
            </a:r>
            <a:r>
              <a:rPr lang="en-US" sz="1400" b="1" dirty="0" smtClean="0">
                <a:latin typeface="Arial" pitchFamily="34" charset="0"/>
                <a:cs typeface="Arial" pitchFamily="34" charset="0"/>
              </a:rPr>
              <a:t> (Customize)</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lista</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stanga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comanda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actionati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butonul</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Adaugare</a:t>
            </a:r>
            <a:r>
              <a:rPr lang="en-US" sz="1400" b="1" dirty="0" smtClean="0">
                <a:latin typeface="Arial" pitchFamily="34" charset="0"/>
                <a:cs typeface="Arial" pitchFamily="34" charset="0"/>
              </a:rPr>
              <a:t> (Add)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sterge</a:t>
            </a:r>
            <a:r>
              <a:rPr lang="en-US" sz="1400" dirty="0" smtClean="0">
                <a:latin typeface="Arial" pitchFamily="34" charset="0"/>
                <a:cs typeface="Arial" pitchFamily="34" charset="0"/>
              </a:rPr>
              <a:t> o </a:t>
            </a:r>
            <a:r>
              <a:rPr lang="en-US" sz="1400" dirty="0" err="1" smtClean="0">
                <a:latin typeface="Arial" pitchFamily="34" charset="0"/>
                <a:cs typeface="Arial" pitchFamily="34" charset="0"/>
              </a:rPr>
              <a:t>comanda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comanda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actionati</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Eliminare</a:t>
            </a:r>
            <a:r>
              <a:rPr lang="en-US" sz="1400" b="1" dirty="0" smtClean="0">
                <a:latin typeface="Arial" pitchFamily="34" charset="0"/>
                <a:cs typeface="Arial" pitchFamily="34" charset="0"/>
              </a:rPr>
              <a:t> (Remove)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Puteti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reorganiza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comenzile</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bara</a:t>
            </a:r>
            <a:r>
              <a:rPr lang="en-US" sz="1400" dirty="0" smtClean="0">
                <a:latin typeface="Arial" pitchFamily="34" charset="0"/>
                <a:cs typeface="Arial" pitchFamily="34" charset="0"/>
              </a:rPr>
              <a:t> cu </a:t>
            </a:r>
            <a:r>
              <a:rPr lang="en-US" sz="1400" dirty="0" err="1" smtClean="0">
                <a:latin typeface="Arial" pitchFamily="34" charset="0"/>
                <a:cs typeface="Arial" pitchFamily="34" charset="0"/>
              </a:rPr>
              <a:t>butoanele</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Mutare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sus</a:t>
            </a:r>
            <a:r>
              <a:rPr lang="en-US" sz="1400" b="1" dirty="0" smtClean="0">
                <a:latin typeface="Arial" pitchFamily="34" charset="0"/>
                <a:cs typeface="Arial" pitchFamily="34" charset="0"/>
              </a:rPr>
              <a:t> (Move Up)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Mutare</a:t>
            </a:r>
            <a:r>
              <a:rPr lang="en-US" sz="1400" b="1" dirty="0" smtClean="0">
                <a:latin typeface="Arial" pitchFamily="34" charset="0"/>
                <a:cs typeface="Arial" pitchFamily="34" charset="0"/>
              </a:rPr>
              <a:t> in </a:t>
            </a:r>
            <a:r>
              <a:rPr lang="en-US" sz="1400" b="1" dirty="0" err="1" smtClean="0">
                <a:latin typeface="Arial" pitchFamily="34" charset="0"/>
                <a:cs typeface="Arial" pitchFamily="34" charset="0"/>
              </a:rPr>
              <a:t>jos</a:t>
            </a:r>
            <a:r>
              <a:rPr lang="en-US" sz="1400" b="1" dirty="0" smtClean="0">
                <a:latin typeface="Arial" pitchFamily="34" charset="0"/>
                <a:cs typeface="Arial" pitchFamily="34" charset="0"/>
              </a:rPr>
              <a:t> (Move Down). </a:t>
            </a:r>
          </a:p>
          <a:p>
            <a:pPr algn="just"/>
            <a:endParaRPr lang="en-US" sz="1400" dirty="0">
              <a:latin typeface="Arial" pitchFamily="34" charset="0"/>
              <a:cs typeface="Arial" pitchFamily="34" charset="0"/>
            </a:endParaRPr>
          </a:p>
        </p:txBody>
      </p:sp>
      <p:grpSp>
        <p:nvGrpSpPr>
          <p:cNvPr id="5" name="Group 4"/>
          <p:cNvGrpSpPr/>
          <p:nvPr/>
        </p:nvGrpSpPr>
        <p:grpSpPr>
          <a:xfrm>
            <a:off x="381000" y="3962400"/>
            <a:ext cx="4038600" cy="1206233"/>
            <a:chOff x="5334000" y="2438400"/>
            <a:chExt cx="4038600" cy="1206233"/>
          </a:xfrm>
        </p:grpSpPr>
        <p:sp useBgFill="1">
          <p:nvSpPr>
            <p:cNvPr id="6" name="Rounded Rectangle 5"/>
            <p:cNvSpPr/>
            <p:nvPr/>
          </p:nvSpPr>
          <p:spPr>
            <a:xfrm>
              <a:off x="5334000" y="2438400"/>
              <a:ext cx="4038600" cy="120623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486400" y="2551093"/>
              <a:ext cx="3810000" cy="954107"/>
            </a:xfrm>
            <a:prstGeom prst="rect">
              <a:avLst/>
            </a:prstGeom>
            <a:noFill/>
          </p:spPr>
          <p:txBody>
            <a:bodyPr wrap="square" rtlCol="0">
              <a:spAutoFit/>
            </a:bodyPr>
            <a:lstStyle/>
            <a:p>
              <a:pPr algn="just"/>
              <a:r>
                <a:rPr lang="en-US" sz="1400" b="1" dirty="0" smtClean="0">
                  <a:solidFill>
                    <a:schemeClr val="accent1">
                      <a:lumMod val="75000"/>
                    </a:schemeClr>
                  </a:solidFill>
                  <a:latin typeface="Arial" pitchFamily="34" charset="0"/>
                  <a:cs typeface="Arial" pitchFamily="34" charset="0"/>
                </a:rPr>
                <a:t>Rapid</a:t>
              </a:r>
              <a:endParaRPr lang="ro-RO" sz="1400" b="1" dirty="0" smtClean="0">
                <a:solidFill>
                  <a:schemeClr val="accent1">
                    <a:lumMod val="75000"/>
                  </a:schemeClr>
                </a:solidFill>
                <a:latin typeface="Arial" pitchFamily="34" charset="0"/>
                <a:cs typeface="Arial" pitchFamily="34" charset="0"/>
              </a:endParaRPr>
            </a:p>
            <a:p>
              <a:pPr algn="just"/>
              <a:r>
                <a:rPr lang="en-US" sz="1400" dirty="0" smtClean="0">
                  <a:solidFill>
                    <a:schemeClr val="accent1">
                      <a:lumMod val="75000"/>
                    </a:schemeClr>
                  </a:solidFill>
                  <a:latin typeface="Arial" pitchFamily="34" charset="0"/>
                  <a:cs typeface="Arial" pitchFamily="34" charset="0"/>
                </a:rPr>
                <a:t>Click </a:t>
              </a:r>
              <a:r>
                <a:rPr lang="en-US" sz="1400" dirty="0" err="1" smtClean="0">
                  <a:solidFill>
                    <a:schemeClr val="accent1">
                      <a:lumMod val="75000"/>
                    </a:schemeClr>
                  </a:solidFill>
                  <a:latin typeface="Arial" pitchFamily="34" charset="0"/>
                  <a:cs typeface="Arial" pitchFamily="34" charset="0"/>
                </a:rPr>
                <a:t>dreapta</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pe</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butonul</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pe</a:t>
              </a:r>
              <a:r>
                <a:rPr lang="en-US" sz="1400" dirty="0" smtClean="0">
                  <a:solidFill>
                    <a:schemeClr val="accent1">
                      <a:lumMod val="75000"/>
                    </a:schemeClr>
                  </a:solidFill>
                  <a:latin typeface="Arial" pitchFamily="34" charset="0"/>
                  <a:cs typeface="Arial" pitchFamily="34" charset="0"/>
                </a:rPr>
                <a:t> care </a:t>
              </a:r>
              <a:r>
                <a:rPr lang="en-US" sz="1400" dirty="0" err="1" smtClean="0">
                  <a:solidFill>
                    <a:schemeClr val="accent1">
                      <a:lumMod val="75000"/>
                    </a:schemeClr>
                  </a:solidFill>
                  <a:latin typeface="Arial" pitchFamily="34" charset="0"/>
                  <a:cs typeface="Arial" pitchFamily="34" charset="0"/>
                </a:rPr>
                <a:t>doriti</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sa</a:t>
              </a:r>
              <a:r>
                <a:rPr lang="en-US" sz="1400" dirty="0" smtClean="0">
                  <a:solidFill>
                    <a:schemeClr val="accent1">
                      <a:lumMod val="75000"/>
                    </a:schemeClr>
                  </a:solidFill>
                  <a:latin typeface="Arial" pitchFamily="34" charset="0"/>
                  <a:cs typeface="Arial" pitchFamily="34" charset="0"/>
                </a:rPr>
                <a:t>-l </a:t>
              </a:r>
              <a:r>
                <a:rPr lang="en-US" sz="1400" dirty="0" err="1" smtClean="0">
                  <a:solidFill>
                    <a:schemeClr val="accent1">
                      <a:lumMod val="75000"/>
                    </a:schemeClr>
                  </a:solidFill>
                  <a:latin typeface="Arial" pitchFamily="34" charset="0"/>
                  <a:cs typeface="Arial" pitchFamily="34" charset="0"/>
                </a:rPr>
                <a:t>adaugati</a:t>
              </a:r>
              <a:r>
                <a:rPr lang="en-US" sz="1400" dirty="0" smtClean="0">
                  <a:solidFill>
                    <a:schemeClr val="accent1">
                      <a:lumMod val="75000"/>
                    </a:schemeClr>
                  </a:solidFill>
                  <a:latin typeface="Arial" pitchFamily="34" charset="0"/>
                  <a:cs typeface="Arial" pitchFamily="34" charset="0"/>
                </a:rPr>
                <a:t> in </a:t>
              </a:r>
              <a:r>
                <a:rPr lang="en-US" sz="1400" dirty="0" err="1" smtClean="0">
                  <a:solidFill>
                    <a:schemeClr val="accent1">
                      <a:lumMod val="75000"/>
                    </a:schemeClr>
                  </a:solidFill>
                  <a:latin typeface="Arial" pitchFamily="34" charset="0"/>
                  <a:cs typeface="Arial" pitchFamily="34" charset="0"/>
                </a:rPr>
                <a:t>bara</a:t>
              </a:r>
              <a:r>
                <a:rPr lang="en-US" sz="1400" dirty="0" smtClean="0">
                  <a:solidFill>
                    <a:schemeClr val="accent1">
                      <a:lumMod val="75000"/>
                    </a:schemeClr>
                  </a:solidFill>
                  <a:latin typeface="Arial" pitchFamily="34" charset="0"/>
                  <a:cs typeface="Arial" pitchFamily="34" charset="0"/>
                </a:rPr>
                <a:t> de </a:t>
              </a:r>
              <a:r>
                <a:rPr lang="en-US" sz="1400" dirty="0" err="1" smtClean="0">
                  <a:solidFill>
                    <a:schemeClr val="accent1">
                      <a:lumMod val="75000"/>
                    </a:schemeClr>
                  </a:solidFill>
                  <a:latin typeface="Arial" pitchFamily="34" charset="0"/>
                  <a:cs typeface="Arial" pitchFamily="34" charset="0"/>
                </a:rPr>
                <a:t>acces</a:t>
              </a:r>
              <a:r>
                <a:rPr lang="en-US" sz="1400" dirty="0" smtClean="0">
                  <a:solidFill>
                    <a:schemeClr val="accent1">
                      <a:lumMod val="75000"/>
                    </a:schemeClr>
                  </a:solidFill>
                  <a:latin typeface="Arial" pitchFamily="34" charset="0"/>
                  <a:cs typeface="Arial" pitchFamily="34" charset="0"/>
                </a:rPr>
                <a:t> rapid</a:t>
              </a:r>
            </a:p>
            <a:p>
              <a:pPr algn="just"/>
              <a:r>
                <a:rPr lang="en-US" sz="1400" dirty="0" err="1" smtClean="0">
                  <a:solidFill>
                    <a:schemeClr val="accent1">
                      <a:lumMod val="75000"/>
                    </a:schemeClr>
                  </a:solidFill>
                  <a:latin typeface="Arial" pitchFamily="34" charset="0"/>
                  <a:cs typeface="Arial" pitchFamily="34" charset="0"/>
                </a:rPr>
                <a:t>Alegeti</a:t>
              </a:r>
              <a:r>
                <a:rPr lang="en-US" sz="1400" dirty="0" smtClean="0">
                  <a:solidFill>
                    <a:schemeClr val="accent1">
                      <a:lumMod val="75000"/>
                    </a:schemeClr>
                  </a:solidFill>
                  <a:latin typeface="Arial" pitchFamily="34" charset="0"/>
                  <a:cs typeface="Arial" pitchFamily="34" charset="0"/>
                </a:rPr>
                <a:t> Add to Quick Access Toolbar</a:t>
              </a:r>
              <a:endParaRPr lang="ro-RO" sz="1400" dirty="0" smtClean="0">
                <a:solidFill>
                  <a:schemeClr val="accent1">
                    <a:lumMod val="75000"/>
                  </a:schemeClr>
                </a:solidFill>
                <a:latin typeface="Arial" pitchFamily="34" charset="0"/>
                <a:cs typeface="Arial" pitchFamily="34" charset="0"/>
              </a:endParaRPr>
            </a:p>
          </p:txBody>
        </p:sp>
      </p:grpSp>
      <p:pic>
        <p:nvPicPr>
          <p:cNvPr id="10" name="Picture 2"/>
          <p:cNvPicPr>
            <a:picLocks noGrp="1" noChangeAspect="1" noChangeArrowheads="1"/>
          </p:cNvPicPr>
          <p:nvPr>
            <p:ph idx="1"/>
          </p:nvPr>
        </p:nvPicPr>
        <p:blipFill>
          <a:blip r:embed="rId2" cstate="print"/>
          <a:stretch>
            <a:fillRect/>
          </a:stretch>
        </p:blipFill>
        <p:spPr bwMode="auto">
          <a:xfrm>
            <a:off x="4876800" y="3733800"/>
            <a:ext cx="3855508" cy="2891631"/>
          </a:xfrm>
          <a:prstGeom prst="rect">
            <a:avLst/>
          </a:prstGeom>
          <a:noFill/>
          <a:ln w="9525">
            <a:solidFill>
              <a:srgbClr val="00B0F0"/>
            </a:solidFill>
            <a:miter lim="800000"/>
            <a:headEnd/>
            <a:tailEnd/>
          </a:ln>
          <a:effectLst/>
        </p:spPr>
      </p:pic>
      <p:sp>
        <p:nvSpPr>
          <p:cNvPr id="9" name="Oval 8"/>
          <p:cNvSpPr/>
          <p:nvPr/>
        </p:nvSpPr>
        <p:spPr>
          <a:xfrm>
            <a:off x="4419600" y="35814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990600"/>
            <a:ext cx="8763000" cy="4038600"/>
          </a:xfrm>
        </p:spPr>
        <p:txBody>
          <a:bodyPr>
            <a:normAutofit lnSpcReduction="10000"/>
          </a:bodyPr>
          <a:lstStyle/>
          <a:p>
            <a:pPr algn="just">
              <a:buNone/>
            </a:pPr>
            <a:r>
              <a:rPr lang="en-US" sz="1800" dirty="0" err="1" smtClean="0">
                <a:solidFill>
                  <a:schemeClr val="dk1"/>
                </a:solidFill>
                <a:latin typeface="Arial" pitchFamily="34" charset="0"/>
                <a:cs typeface="Arial" pitchFamily="34" charset="0"/>
              </a:rPr>
              <a:t>Deschideti</a:t>
            </a:r>
            <a:r>
              <a:rPr lang="en-US" sz="1800" dirty="0" smtClean="0">
                <a:solidFill>
                  <a:schemeClr val="dk1"/>
                </a:solidFill>
                <a:latin typeface="Arial" pitchFamily="34" charset="0"/>
                <a:cs typeface="Arial" pitchFamily="34" charset="0"/>
              </a:rPr>
              <a:t> </a:t>
            </a:r>
            <a:r>
              <a:rPr lang="en-US" sz="1800" dirty="0" err="1" smtClean="0">
                <a:solidFill>
                  <a:schemeClr val="dk1"/>
                </a:solidFill>
                <a:latin typeface="Arial" pitchFamily="34" charset="0"/>
                <a:cs typeface="Arial" pitchFamily="34" charset="0"/>
              </a:rPr>
              <a:t>aplica</a:t>
            </a:r>
            <a:r>
              <a:rPr lang="ro-RO" sz="1800" dirty="0" smtClean="0">
                <a:solidFill>
                  <a:schemeClr val="dk1"/>
                </a:solidFill>
                <a:latin typeface="Arial" pitchFamily="34" charset="0"/>
                <a:cs typeface="Arial" pitchFamily="34" charset="0"/>
              </a:rPr>
              <a:t>ţia Excel 2007:</a:t>
            </a:r>
          </a:p>
          <a:p>
            <a:pPr algn="just">
              <a:buClrTx/>
            </a:pPr>
            <a:r>
              <a:rPr lang="ro-RO" sz="1800" dirty="0" smtClean="0">
                <a:solidFill>
                  <a:schemeClr val="dk1"/>
                </a:solidFill>
                <a:latin typeface="Arial" pitchFamily="34" charset="0"/>
                <a:cs typeface="Arial" pitchFamily="34" charset="0"/>
              </a:rPr>
              <a:t>Creaţi un registru de calcul nou</a:t>
            </a:r>
          </a:p>
          <a:p>
            <a:pPr algn="just">
              <a:buClrTx/>
            </a:pPr>
            <a:r>
              <a:rPr lang="it-IT" sz="1800" dirty="0" smtClean="0">
                <a:solidFill>
                  <a:schemeClr val="dk1"/>
                </a:solidFill>
                <a:latin typeface="Arial" pitchFamily="34" charset="0"/>
                <a:cs typeface="Arial" pitchFamily="34" charset="0"/>
              </a:rPr>
              <a:t>Schimba</a:t>
            </a:r>
            <a:r>
              <a:rPr lang="ro-RO" sz="1800" dirty="0" smtClean="0">
                <a:solidFill>
                  <a:schemeClr val="dk1"/>
                </a:solidFill>
                <a:latin typeface="Arial" pitchFamily="34" charset="0"/>
                <a:cs typeface="Arial" pitchFamily="34" charset="0"/>
              </a:rPr>
              <a:t>ţ</a:t>
            </a:r>
            <a:r>
              <a:rPr lang="it-IT" sz="1800" dirty="0" smtClean="0">
                <a:solidFill>
                  <a:schemeClr val="dk1"/>
                </a:solidFill>
                <a:latin typeface="Arial" pitchFamily="34" charset="0"/>
                <a:cs typeface="Arial" pitchFamily="34" charset="0"/>
              </a:rPr>
              <a:t>i numele utilizatorului calculatorului la care lucra</a:t>
            </a:r>
            <a:r>
              <a:rPr lang="ro-RO" sz="1800" dirty="0" smtClean="0">
                <a:solidFill>
                  <a:schemeClr val="dk1"/>
                </a:solidFill>
                <a:latin typeface="Arial" pitchFamily="34" charset="0"/>
                <a:cs typeface="Arial" pitchFamily="34" charset="0"/>
              </a:rPr>
              <a:t>ţ</a:t>
            </a:r>
            <a:r>
              <a:rPr lang="it-IT" sz="1800" dirty="0" smtClean="0">
                <a:solidFill>
                  <a:schemeClr val="dk1"/>
                </a:solidFill>
                <a:latin typeface="Arial" pitchFamily="34" charset="0"/>
                <a:cs typeface="Arial" pitchFamily="34" charset="0"/>
              </a:rPr>
              <a:t>i </a:t>
            </a:r>
            <a:r>
              <a:rPr lang="ro-RO" sz="1800" dirty="0" smtClean="0">
                <a:solidFill>
                  <a:schemeClr val="dk1"/>
                </a:solidFill>
                <a:latin typeface="Arial" pitchFamily="34" charset="0"/>
                <a:cs typeface="Arial" pitchFamily="34" charset="0"/>
              </a:rPr>
              <a:t>î</a:t>
            </a:r>
            <a:r>
              <a:rPr lang="it-IT" sz="1800" dirty="0" smtClean="0">
                <a:solidFill>
                  <a:schemeClr val="dk1"/>
                </a:solidFill>
                <a:latin typeface="Arial" pitchFamily="34" charset="0"/>
                <a:cs typeface="Arial" pitchFamily="34" charset="0"/>
              </a:rPr>
              <a:t>n Popescu</a:t>
            </a:r>
            <a:endParaRPr lang="ro-RO" sz="1800" dirty="0" smtClean="0">
              <a:solidFill>
                <a:schemeClr val="dk1"/>
              </a:solidFill>
              <a:latin typeface="Arial" pitchFamily="34" charset="0"/>
              <a:cs typeface="Arial" pitchFamily="34" charset="0"/>
            </a:endParaRPr>
          </a:p>
          <a:p>
            <a:pPr algn="just">
              <a:buClrTx/>
            </a:pPr>
            <a:r>
              <a:rPr lang="it-IT" sz="1800" dirty="0" smtClean="0">
                <a:solidFill>
                  <a:schemeClr val="dk1"/>
                </a:solidFill>
                <a:latin typeface="Arial" pitchFamily="34" charset="0"/>
                <a:cs typeface="Arial" pitchFamily="34" charset="0"/>
              </a:rPr>
              <a:t>Schimbati loca</a:t>
            </a:r>
            <a:r>
              <a:rPr lang="ro-RO" sz="1800" dirty="0" smtClean="0">
                <a:solidFill>
                  <a:schemeClr val="dk1"/>
                </a:solidFill>
                <a:latin typeface="Arial" pitchFamily="34" charset="0"/>
                <a:cs typeface="Arial" pitchFamily="34" charset="0"/>
              </a:rPr>
              <a:t>ţ</a:t>
            </a:r>
            <a:r>
              <a:rPr lang="it-IT" sz="1800" dirty="0" smtClean="0">
                <a:solidFill>
                  <a:schemeClr val="dk1"/>
                </a:solidFill>
                <a:latin typeface="Arial" pitchFamily="34" charset="0"/>
                <a:cs typeface="Arial" pitchFamily="34" charset="0"/>
              </a:rPr>
              <a:t>ia implicit</a:t>
            </a:r>
            <a:r>
              <a:rPr lang="ro-RO" sz="1800" dirty="0" smtClean="0">
                <a:solidFill>
                  <a:schemeClr val="dk1"/>
                </a:solidFill>
                <a:latin typeface="Arial" pitchFamily="34" charset="0"/>
                <a:cs typeface="Arial" pitchFamily="34" charset="0"/>
              </a:rPr>
              <a:t>ă</a:t>
            </a:r>
            <a:r>
              <a:rPr lang="it-IT" sz="1800" dirty="0" smtClean="0">
                <a:solidFill>
                  <a:schemeClr val="dk1"/>
                </a:solidFill>
                <a:latin typeface="Arial" pitchFamily="34" charset="0"/>
                <a:cs typeface="Arial" pitchFamily="34" charset="0"/>
              </a:rPr>
              <a:t> de salvare a fi</a:t>
            </a:r>
            <a:r>
              <a:rPr lang="ro-RO" sz="1800" dirty="0" smtClean="0">
                <a:solidFill>
                  <a:schemeClr val="dk1"/>
                </a:solidFill>
                <a:latin typeface="Arial" pitchFamily="34" charset="0"/>
                <a:cs typeface="Arial" pitchFamily="34" charset="0"/>
              </a:rPr>
              <a:t>ş</a:t>
            </a:r>
            <a:r>
              <a:rPr lang="it-IT" sz="1800" dirty="0" smtClean="0">
                <a:solidFill>
                  <a:schemeClr val="dk1"/>
                </a:solidFill>
                <a:latin typeface="Arial" pitchFamily="34" charset="0"/>
                <a:cs typeface="Arial" pitchFamily="34" charset="0"/>
              </a:rPr>
              <a:t>ierelor </a:t>
            </a:r>
            <a:r>
              <a:rPr lang="ro-RO" sz="1800" dirty="0" smtClean="0">
                <a:solidFill>
                  <a:schemeClr val="dk1"/>
                </a:solidFill>
                <a:latin typeface="Arial" pitchFamily="34" charset="0"/>
                <a:cs typeface="Arial" pitchFamily="34" charset="0"/>
              </a:rPr>
              <a:t>î</a:t>
            </a:r>
            <a:r>
              <a:rPr lang="it-IT" sz="1800" dirty="0" smtClean="0">
                <a:solidFill>
                  <a:schemeClr val="dk1"/>
                </a:solidFill>
                <a:latin typeface="Arial" pitchFamily="34" charset="0"/>
                <a:cs typeface="Arial" pitchFamily="34" charset="0"/>
              </a:rPr>
              <a:t>n D:\Folderul cu numele vostru</a:t>
            </a:r>
            <a:endParaRPr lang="ro-RO" sz="1800" dirty="0" smtClean="0">
              <a:solidFill>
                <a:schemeClr val="dk1"/>
              </a:solidFill>
              <a:latin typeface="Arial" pitchFamily="34" charset="0"/>
              <a:cs typeface="Arial" pitchFamily="34" charset="0"/>
            </a:endParaRPr>
          </a:p>
          <a:p>
            <a:pPr algn="just">
              <a:buClrTx/>
            </a:pPr>
            <a:r>
              <a:rPr lang="ro-RO" sz="1800" dirty="0" smtClean="0">
                <a:solidFill>
                  <a:schemeClr val="dk1"/>
                </a:solidFill>
                <a:latin typeface="Arial" pitchFamily="34" charset="0"/>
                <a:cs typeface="Arial" pitchFamily="34" charset="0"/>
              </a:rPr>
              <a:t>Salvaţi fişierul cu numele </a:t>
            </a:r>
            <a:r>
              <a:rPr lang="ro-RO" sz="1800" b="1" dirty="0" err="1" smtClean="0">
                <a:solidFill>
                  <a:schemeClr val="dk1"/>
                </a:solidFill>
                <a:latin typeface="Arial" pitchFamily="34" charset="0"/>
                <a:cs typeface="Arial" pitchFamily="34" charset="0"/>
              </a:rPr>
              <a:t>Librarie.xlsx</a:t>
            </a:r>
            <a:r>
              <a:rPr lang="ro-RO" sz="1800" dirty="0" smtClean="0">
                <a:solidFill>
                  <a:schemeClr val="dk1"/>
                </a:solidFill>
                <a:latin typeface="Arial" pitchFamily="34" charset="0"/>
                <a:cs typeface="Arial" pitchFamily="34" charset="0"/>
              </a:rPr>
              <a:t>  pe discul D:</a:t>
            </a:r>
            <a:r>
              <a:rPr lang="it-IT" sz="1800" dirty="0" smtClean="0">
                <a:solidFill>
                  <a:schemeClr val="dk1"/>
                </a:solidFill>
                <a:latin typeface="Arial" pitchFamily="34" charset="0"/>
                <a:cs typeface="Arial" pitchFamily="34" charset="0"/>
              </a:rPr>
              <a:t>\ Folderul cu numele vostru </a:t>
            </a:r>
            <a:endParaRPr lang="ro-RO" sz="1800" dirty="0" smtClean="0">
              <a:solidFill>
                <a:schemeClr val="dk1"/>
              </a:solidFill>
              <a:latin typeface="Arial" pitchFamily="34" charset="0"/>
              <a:cs typeface="Arial" pitchFamily="34" charset="0"/>
            </a:endParaRPr>
          </a:p>
          <a:p>
            <a:pPr algn="just">
              <a:buClrTx/>
            </a:pPr>
            <a:r>
              <a:rPr lang="ro-RO" sz="1800" dirty="0" smtClean="0">
                <a:solidFill>
                  <a:schemeClr val="dk1"/>
                </a:solidFill>
                <a:latin typeface="Arial" pitchFamily="34" charset="0"/>
                <a:cs typeface="Arial" pitchFamily="34" charset="0"/>
              </a:rPr>
              <a:t>Creaţi </a:t>
            </a:r>
            <a:r>
              <a:rPr lang="en-US" sz="1800" dirty="0" smtClean="0">
                <a:solidFill>
                  <a:schemeClr val="dk1"/>
                </a:solidFill>
                <a:latin typeface="Arial" pitchFamily="34" charset="0"/>
                <a:cs typeface="Arial" pitchFamily="34" charset="0"/>
              </a:rPr>
              <a:t>un</a:t>
            </a:r>
            <a:r>
              <a:rPr lang="ro-RO" sz="1800" dirty="0" smtClean="0">
                <a:solidFill>
                  <a:schemeClr val="dk1"/>
                </a:solidFill>
                <a:latin typeface="Arial" pitchFamily="34" charset="0"/>
                <a:cs typeface="Arial" pitchFamily="34" charset="0"/>
              </a:rPr>
              <a:t> </a:t>
            </a:r>
            <a:r>
              <a:rPr lang="en-US" sz="1800" dirty="0" err="1" smtClean="0">
                <a:solidFill>
                  <a:schemeClr val="dk1"/>
                </a:solidFill>
                <a:latin typeface="Arial" pitchFamily="34" charset="0"/>
                <a:cs typeface="Arial" pitchFamily="34" charset="0"/>
              </a:rPr>
              <a:t>nou</a:t>
            </a:r>
            <a:r>
              <a:rPr lang="en-US" sz="1800" dirty="0" smtClean="0">
                <a:solidFill>
                  <a:schemeClr val="dk1"/>
                </a:solidFill>
                <a:latin typeface="Arial" pitchFamily="34" charset="0"/>
                <a:cs typeface="Arial" pitchFamily="34" charset="0"/>
              </a:rPr>
              <a:t> </a:t>
            </a:r>
            <a:r>
              <a:rPr lang="en-US" sz="1800" dirty="0" err="1" smtClean="0">
                <a:solidFill>
                  <a:schemeClr val="dk1"/>
                </a:solidFill>
                <a:latin typeface="Arial" pitchFamily="34" charset="0"/>
                <a:cs typeface="Arial" pitchFamily="34" charset="0"/>
              </a:rPr>
              <a:t>registru</a:t>
            </a:r>
            <a:r>
              <a:rPr lang="en-US" sz="1800" dirty="0" smtClean="0">
                <a:solidFill>
                  <a:schemeClr val="dk1"/>
                </a:solidFill>
                <a:latin typeface="Arial" pitchFamily="34" charset="0"/>
                <a:cs typeface="Arial" pitchFamily="34" charset="0"/>
              </a:rPr>
              <a:t> de </a:t>
            </a:r>
            <a:r>
              <a:rPr lang="en-US" sz="1800" dirty="0" err="1" smtClean="0">
                <a:solidFill>
                  <a:schemeClr val="dk1"/>
                </a:solidFill>
                <a:latin typeface="Arial" pitchFamily="34" charset="0"/>
                <a:cs typeface="Arial" pitchFamily="34" charset="0"/>
              </a:rPr>
              <a:t>calcul</a:t>
            </a:r>
            <a:r>
              <a:rPr lang="en-US" sz="1800" dirty="0" smtClean="0">
                <a:solidFill>
                  <a:schemeClr val="dk1"/>
                </a:solidFill>
                <a:latin typeface="Arial" pitchFamily="34" charset="0"/>
                <a:cs typeface="Arial" pitchFamily="34" charset="0"/>
              </a:rPr>
              <a:t> </a:t>
            </a:r>
            <a:r>
              <a:rPr lang="en-US" sz="1800" dirty="0" err="1" smtClean="0">
                <a:solidFill>
                  <a:schemeClr val="dk1"/>
                </a:solidFill>
                <a:latin typeface="Arial" pitchFamily="34" charset="0"/>
                <a:cs typeface="Arial" pitchFamily="34" charset="0"/>
              </a:rPr>
              <a:t>pe</a:t>
            </a:r>
            <a:r>
              <a:rPr lang="ro-RO" sz="1800" dirty="0" smtClean="0">
                <a:solidFill>
                  <a:schemeClr val="dk1"/>
                </a:solidFill>
                <a:latin typeface="Arial" pitchFamily="34" charset="0"/>
                <a:cs typeface="Arial" pitchFamily="34" charset="0"/>
              </a:rPr>
              <a:t> </a:t>
            </a:r>
            <a:r>
              <a:rPr lang="en-US" sz="1800" dirty="0" err="1" smtClean="0">
                <a:solidFill>
                  <a:schemeClr val="dk1"/>
                </a:solidFill>
                <a:latin typeface="Arial" pitchFamily="34" charset="0"/>
                <a:cs typeface="Arial" pitchFamily="34" charset="0"/>
              </a:rPr>
              <a:t>baza</a:t>
            </a:r>
            <a:r>
              <a:rPr lang="en-US" sz="1800" dirty="0" smtClean="0">
                <a:solidFill>
                  <a:schemeClr val="dk1"/>
                </a:solidFill>
                <a:latin typeface="Arial" pitchFamily="34" charset="0"/>
                <a:cs typeface="Arial" pitchFamily="34" charset="0"/>
              </a:rPr>
              <a:t> </a:t>
            </a:r>
            <a:r>
              <a:rPr lang="en-US" sz="1800" dirty="0" err="1" smtClean="0">
                <a:solidFill>
                  <a:schemeClr val="dk1"/>
                </a:solidFill>
                <a:latin typeface="Arial" pitchFamily="34" charset="0"/>
                <a:cs typeface="Arial" pitchFamily="34" charset="0"/>
              </a:rPr>
              <a:t>unui</a:t>
            </a:r>
            <a:r>
              <a:rPr lang="en-US" sz="1800" dirty="0" smtClean="0">
                <a:solidFill>
                  <a:schemeClr val="dk1"/>
                </a:solidFill>
                <a:latin typeface="Arial" pitchFamily="34" charset="0"/>
                <a:cs typeface="Arial" pitchFamily="34" charset="0"/>
              </a:rPr>
              <a:t> format </a:t>
            </a:r>
            <a:r>
              <a:rPr lang="en-US" sz="1800" dirty="0" err="1" smtClean="0">
                <a:solidFill>
                  <a:schemeClr val="dk1"/>
                </a:solidFill>
                <a:latin typeface="Arial" pitchFamily="34" charset="0"/>
                <a:cs typeface="Arial" pitchFamily="34" charset="0"/>
              </a:rPr>
              <a:t>predefinit</a:t>
            </a:r>
            <a:endParaRPr lang="ro-RO" sz="1800" dirty="0" smtClean="0">
              <a:solidFill>
                <a:schemeClr val="dk1"/>
              </a:solidFill>
              <a:latin typeface="Arial" pitchFamily="34" charset="0"/>
              <a:cs typeface="Arial" pitchFamily="34" charset="0"/>
            </a:endParaRPr>
          </a:p>
          <a:p>
            <a:pPr algn="just">
              <a:buClrTx/>
            </a:pPr>
            <a:r>
              <a:rPr lang="ro-RO" sz="1800" dirty="0" smtClean="0">
                <a:solidFill>
                  <a:schemeClr val="dk1"/>
                </a:solidFill>
                <a:latin typeface="Arial" pitchFamily="34" charset="0"/>
                <a:cs typeface="Arial" pitchFamily="34" charset="0"/>
              </a:rPr>
              <a:t>Salvaţi-l ca pagină web cu numele de </a:t>
            </a:r>
            <a:r>
              <a:rPr lang="ro-RO" sz="1800" b="1" dirty="0" smtClean="0">
                <a:solidFill>
                  <a:schemeClr val="dk1"/>
                </a:solidFill>
                <a:latin typeface="Arial" pitchFamily="34" charset="0"/>
                <a:cs typeface="Arial" pitchFamily="34" charset="0"/>
              </a:rPr>
              <a:t>librarie2.htm</a:t>
            </a:r>
          </a:p>
          <a:p>
            <a:pPr algn="just">
              <a:buClrTx/>
            </a:pPr>
            <a:r>
              <a:rPr lang="vi-VN" sz="1800" dirty="0" smtClean="0">
                <a:solidFill>
                  <a:schemeClr val="dk1"/>
                </a:solidFill>
                <a:latin typeface="Arial" pitchFamily="34" charset="0"/>
                <a:cs typeface="Arial" pitchFamily="34" charset="0"/>
              </a:rPr>
              <a:t>Comuta</a:t>
            </a:r>
            <a:r>
              <a:rPr lang="ro-RO" sz="1800" dirty="0" smtClean="0">
                <a:solidFill>
                  <a:schemeClr val="dk1"/>
                </a:solidFill>
                <a:latin typeface="Arial" pitchFamily="34" charset="0"/>
                <a:cs typeface="Arial" pitchFamily="34" charset="0"/>
              </a:rPr>
              <a:t>ţi</a:t>
            </a:r>
            <a:r>
              <a:rPr lang="vi-VN" sz="1800" dirty="0" smtClean="0">
                <a:solidFill>
                  <a:schemeClr val="dk1"/>
                </a:solidFill>
                <a:latin typeface="Arial" pitchFamily="34" charset="0"/>
                <a:cs typeface="Arial" pitchFamily="34" charset="0"/>
              </a:rPr>
              <a:t> între </a:t>
            </a:r>
            <a:r>
              <a:rPr lang="ro-RO" sz="1800" dirty="0" smtClean="0">
                <a:solidFill>
                  <a:schemeClr val="dk1"/>
                </a:solidFill>
                <a:latin typeface="Arial" pitchFamily="34" charset="0"/>
                <a:cs typeface="Arial" pitchFamily="34" charset="0"/>
              </a:rPr>
              <a:t>cele </a:t>
            </a:r>
            <a:r>
              <a:rPr lang="vi-VN" sz="1800" dirty="0" smtClean="0">
                <a:solidFill>
                  <a:schemeClr val="dk1"/>
                </a:solidFill>
                <a:latin typeface="Arial" pitchFamily="34" charset="0"/>
                <a:cs typeface="Arial" pitchFamily="34" charset="0"/>
              </a:rPr>
              <a:t>două registre de</a:t>
            </a:r>
            <a:r>
              <a:rPr lang="ro-RO" sz="1800" dirty="0" smtClean="0">
                <a:solidFill>
                  <a:schemeClr val="dk1"/>
                </a:solidFill>
                <a:latin typeface="Arial" pitchFamily="34" charset="0"/>
                <a:cs typeface="Arial" pitchFamily="34" charset="0"/>
              </a:rPr>
              <a:t> </a:t>
            </a:r>
            <a:r>
              <a:rPr lang="en-US" sz="1800" dirty="0" err="1" smtClean="0">
                <a:solidFill>
                  <a:schemeClr val="dk1"/>
                </a:solidFill>
                <a:latin typeface="Arial" pitchFamily="34" charset="0"/>
                <a:cs typeface="Arial" pitchFamily="34" charset="0"/>
              </a:rPr>
              <a:t>calcul</a:t>
            </a:r>
            <a:endParaRPr lang="ro-RO" sz="1800" dirty="0" smtClean="0">
              <a:solidFill>
                <a:schemeClr val="dk1"/>
              </a:solidFill>
              <a:latin typeface="Arial" pitchFamily="34" charset="0"/>
              <a:cs typeface="Arial" pitchFamily="34" charset="0"/>
            </a:endParaRPr>
          </a:p>
          <a:p>
            <a:pPr algn="just">
              <a:buClrTx/>
            </a:pPr>
            <a:r>
              <a:rPr lang="en-US" sz="1800" dirty="0" err="1" smtClean="0">
                <a:solidFill>
                  <a:schemeClr val="dk1"/>
                </a:solidFill>
                <a:latin typeface="Arial" pitchFamily="34" charset="0"/>
                <a:cs typeface="Arial" pitchFamily="34" charset="0"/>
              </a:rPr>
              <a:t>Folosi</a:t>
            </a:r>
            <a:r>
              <a:rPr lang="ro-RO" sz="1800" dirty="0" smtClean="0">
                <a:solidFill>
                  <a:schemeClr val="dk1"/>
                </a:solidFill>
                <a:latin typeface="Arial" pitchFamily="34" charset="0"/>
                <a:cs typeface="Arial" pitchFamily="34" charset="0"/>
              </a:rPr>
              <a:t>ţi </a:t>
            </a:r>
            <a:r>
              <a:rPr lang="en-US" sz="1800" dirty="0" err="1" smtClean="0">
                <a:solidFill>
                  <a:schemeClr val="dk1"/>
                </a:solidFill>
                <a:latin typeface="Arial" pitchFamily="34" charset="0"/>
                <a:cs typeface="Arial" pitchFamily="34" charset="0"/>
              </a:rPr>
              <a:t>func</a:t>
            </a:r>
            <a:r>
              <a:rPr lang="ro-RO" sz="1800" dirty="0" smtClean="0">
                <a:solidFill>
                  <a:schemeClr val="dk1"/>
                </a:solidFill>
                <a:latin typeface="Arial" pitchFamily="34" charset="0"/>
                <a:cs typeface="Arial" pitchFamily="34" charset="0"/>
              </a:rPr>
              <a:t>ţ</a:t>
            </a:r>
            <a:r>
              <a:rPr lang="en-US" sz="1800" dirty="0" err="1" smtClean="0">
                <a:solidFill>
                  <a:schemeClr val="dk1"/>
                </a:solidFill>
                <a:latin typeface="Arial" pitchFamily="34" charset="0"/>
                <a:cs typeface="Arial" pitchFamily="34" charset="0"/>
              </a:rPr>
              <a:t>i</a:t>
            </a:r>
            <a:r>
              <a:rPr lang="ro-RO" sz="1800" dirty="0" smtClean="0">
                <a:solidFill>
                  <a:schemeClr val="dk1"/>
                </a:solidFill>
                <a:latin typeface="Arial" pitchFamily="34" charset="0"/>
                <a:cs typeface="Arial" pitchFamily="34" charset="0"/>
              </a:rPr>
              <a:t>a</a:t>
            </a:r>
            <a:r>
              <a:rPr lang="en-US" sz="1800" dirty="0" smtClean="0">
                <a:solidFill>
                  <a:schemeClr val="dk1"/>
                </a:solidFill>
                <a:latin typeface="Arial" pitchFamily="34" charset="0"/>
                <a:cs typeface="Arial" pitchFamily="34" charset="0"/>
              </a:rPr>
              <a:t> </a:t>
            </a:r>
            <a:r>
              <a:rPr lang="en-US" sz="1800" b="1" dirty="0" smtClean="0">
                <a:solidFill>
                  <a:schemeClr val="dk1"/>
                </a:solidFill>
                <a:latin typeface="Arial" pitchFamily="34" charset="0"/>
                <a:cs typeface="Arial" pitchFamily="34" charset="0"/>
              </a:rPr>
              <a:t>Help</a:t>
            </a:r>
            <a:r>
              <a:rPr lang="ro-RO" sz="1800" dirty="0" smtClean="0">
                <a:solidFill>
                  <a:schemeClr val="dk1"/>
                </a:solidFill>
                <a:latin typeface="Arial" pitchFamily="34" charset="0"/>
                <a:cs typeface="Arial" pitchFamily="34" charset="0"/>
              </a:rPr>
              <a:t> pentru a căuta informaţii despre template-uri (şabloane)</a:t>
            </a:r>
            <a:endParaRPr lang="en-US" sz="1800" dirty="0" smtClean="0">
              <a:solidFill>
                <a:schemeClr val="dk1"/>
              </a:solidFill>
              <a:latin typeface="Arial" pitchFamily="34" charset="0"/>
              <a:cs typeface="Arial" pitchFamily="34" charset="0"/>
            </a:endParaRPr>
          </a:p>
          <a:p>
            <a:pPr algn="just">
              <a:buClrTx/>
            </a:pPr>
            <a:r>
              <a:rPr lang="en-US" sz="1800" dirty="0" err="1" smtClean="0">
                <a:solidFill>
                  <a:schemeClr val="dk1"/>
                </a:solidFill>
                <a:latin typeface="Arial" pitchFamily="34" charset="0"/>
                <a:cs typeface="Arial" pitchFamily="34" charset="0"/>
              </a:rPr>
              <a:t>Folosi</a:t>
            </a:r>
            <a:r>
              <a:rPr lang="ro-RO" sz="1800" dirty="0" smtClean="0">
                <a:solidFill>
                  <a:schemeClr val="dk1"/>
                </a:solidFill>
                <a:latin typeface="Arial" pitchFamily="34" charset="0"/>
                <a:cs typeface="Arial" pitchFamily="34" charset="0"/>
              </a:rPr>
              <a:t>nd</a:t>
            </a:r>
            <a:r>
              <a:rPr lang="en-US" sz="1800" dirty="0" smtClean="0">
                <a:solidFill>
                  <a:schemeClr val="dk1"/>
                </a:solidFill>
                <a:latin typeface="Arial" pitchFamily="34" charset="0"/>
                <a:cs typeface="Arial" pitchFamily="34" charset="0"/>
              </a:rPr>
              <a:t> </a:t>
            </a:r>
            <a:r>
              <a:rPr lang="en-US" sz="1800" dirty="0" err="1" smtClean="0">
                <a:solidFill>
                  <a:schemeClr val="dk1"/>
                </a:solidFill>
                <a:latin typeface="Arial" pitchFamily="34" charset="0"/>
                <a:cs typeface="Arial" pitchFamily="34" charset="0"/>
              </a:rPr>
              <a:t>instrumentel</a:t>
            </a:r>
            <a:r>
              <a:rPr lang="ro-RO" sz="1800" dirty="0" smtClean="0">
                <a:solidFill>
                  <a:schemeClr val="dk1"/>
                </a:solidFill>
                <a:latin typeface="Arial" pitchFamily="34" charset="0"/>
                <a:cs typeface="Arial" pitchFamily="34" charset="0"/>
              </a:rPr>
              <a:t>e</a:t>
            </a:r>
            <a:r>
              <a:rPr lang="en-US" sz="1800" dirty="0" smtClean="0">
                <a:solidFill>
                  <a:schemeClr val="dk1"/>
                </a:solidFill>
                <a:latin typeface="Arial" pitchFamily="34" charset="0"/>
                <a:cs typeface="Arial" pitchFamily="34" charset="0"/>
              </a:rPr>
              <a:t> de</a:t>
            </a:r>
            <a:r>
              <a:rPr lang="ro-RO" sz="1800" dirty="0" smtClean="0">
                <a:solidFill>
                  <a:schemeClr val="dk1"/>
                </a:solidFill>
                <a:latin typeface="Arial" pitchFamily="34" charset="0"/>
                <a:cs typeface="Arial" pitchFamily="34" charset="0"/>
              </a:rPr>
              <a:t> </a:t>
            </a:r>
            <a:r>
              <a:rPr lang="en-US" sz="1800" dirty="0" err="1" smtClean="0">
                <a:solidFill>
                  <a:schemeClr val="dk1"/>
                </a:solidFill>
                <a:latin typeface="Arial" pitchFamily="34" charset="0"/>
                <a:cs typeface="Arial" pitchFamily="34" charset="0"/>
              </a:rPr>
              <a:t>panoramare</a:t>
            </a:r>
            <a:r>
              <a:rPr lang="en-US" sz="1800" dirty="0" smtClean="0">
                <a:solidFill>
                  <a:schemeClr val="dk1"/>
                </a:solidFill>
                <a:latin typeface="Arial" pitchFamily="34" charset="0"/>
                <a:cs typeface="Arial" pitchFamily="34" charset="0"/>
              </a:rPr>
              <a:t> (zoom)</a:t>
            </a:r>
            <a:r>
              <a:rPr lang="ro-RO" sz="1800" dirty="0" smtClean="0">
                <a:solidFill>
                  <a:schemeClr val="dk1"/>
                </a:solidFill>
                <a:latin typeface="Arial" pitchFamily="34" charset="0"/>
                <a:cs typeface="Arial" pitchFamily="34" charset="0"/>
              </a:rPr>
              <a:t> scalaţi registrul de calcul la 66%</a:t>
            </a:r>
            <a:endParaRPr lang="en-US" sz="1800" dirty="0" smtClean="0">
              <a:solidFill>
                <a:schemeClr val="dk1"/>
              </a:solidFill>
              <a:latin typeface="Arial" pitchFamily="34" charset="0"/>
              <a:cs typeface="Arial" pitchFamily="34" charset="0"/>
            </a:endParaRPr>
          </a:p>
          <a:p>
            <a:pPr algn="just">
              <a:buClrTx/>
            </a:pPr>
            <a:r>
              <a:rPr lang="en-US" sz="1800" dirty="0" err="1" smtClean="0">
                <a:solidFill>
                  <a:schemeClr val="dk1"/>
                </a:solidFill>
                <a:latin typeface="Arial" pitchFamily="34" charset="0"/>
                <a:cs typeface="Arial" pitchFamily="34" charset="0"/>
              </a:rPr>
              <a:t>Afi</a:t>
            </a:r>
            <a:r>
              <a:rPr lang="ro-RO" sz="1800" dirty="0" smtClean="0">
                <a:solidFill>
                  <a:schemeClr val="dk1"/>
                </a:solidFill>
                <a:latin typeface="Arial" pitchFamily="34" charset="0"/>
                <a:cs typeface="Arial" pitchFamily="34" charset="0"/>
              </a:rPr>
              <a:t>ş</a:t>
            </a:r>
            <a:r>
              <a:rPr lang="en-US" sz="1800" dirty="0" smtClean="0">
                <a:solidFill>
                  <a:schemeClr val="dk1"/>
                </a:solidFill>
                <a:latin typeface="Arial" pitchFamily="34" charset="0"/>
                <a:cs typeface="Arial" pitchFamily="34" charset="0"/>
              </a:rPr>
              <a:t>a</a:t>
            </a:r>
            <a:r>
              <a:rPr lang="ro-RO" sz="1800" dirty="0" smtClean="0">
                <a:solidFill>
                  <a:schemeClr val="dk1"/>
                </a:solidFill>
                <a:latin typeface="Arial" pitchFamily="34" charset="0"/>
                <a:cs typeface="Arial" pitchFamily="34" charset="0"/>
              </a:rPr>
              <a:t>ţi</a:t>
            </a:r>
            <a:r>
              <a:rPr lang="en-US" sz="1800" dirty="0" smtClean="0">
                <a:solidFill>
                  <a:schemeClr val="dk1"/>
                </a:solidFill>
                <a:latin typeface="Arial" pitchFamily="34" charset="0"/>
                <a:cs typeface="Arial" pitchFamily="34" charset="0"/>
              </a:rPr>
              <a:t>/</a:t>
            </a:r>
            <a:r>
              <a:rPr lang="en-US" sz="1800" dirty="0" err="1" smtClean="0">
                <a:solidFill>
                  <a:schemeClr val="dk1"/>
                </a:solidFill>
                <a:latin typeface="Arial" pitchFamily="34" charset="0"/>
                <a:cs typeface="Arial" pitchFamily="34" charset="0"/>
              </a:rPr>
              <a:t>ascund</a:t>
            </a:r>
            <a:r>
              <a:rPr lang="ro-RO" sz="1800" dirty="0" smtClean="0">
                <a:solidFill>
                  <a:schemeClr val="dk1"/>
                </a:solidFill>
                <a:latin typeface="Arial" pitchFamily="34" charset="0"/>
                <a:cs typeface="Arial" pitchFamily="34" charset="0"/>
              </a:rPr>
              <a:t>eţi</a:t>
            </a:r>
            <a:r>
              <a:rPr lang="en-US" sz="1800" dirty="0" smtClean="0">
                <a:solidFill>
                  <a:schemeClr val="dk1"/>
                </a:solidFill>
                <a:latin typeface="Arial" pitchFamily="34" charset="0"/>
                <a:cs typeface="Arial" pitchFamily="34" charset="0"/>
              </a:rPr>
              <a:t> </a:t>
            </a:r>
            <a:r>
              <a:rPr lang="en-US" sz="1800" dirty="0" err="1" smtClean="0">
                <a:solidFill>
                  <a:schemeClr val="dk1"/>
                </a:solidFill>
                <a:latin typeface="Arial" pitchFamily="34" charset="0"/>
                <a:cs typeface="Arial" pitchFamily="34" charset="0"/>
              </a:rPr>
              <a:t>barel</a:t>
            </a:r>
            <a:r>
              <a:rPr lang="ro-RO" sz="1800" dirty="0" smtClean="0">
                <a:solidFill>
                  <a:schemeClr val="dk1"/>
                </a:solidFill>
                <a:latin typeface="Arial" pitchFamily="34" charset="0"/>
                <a:cs typeface="Arial" pitchFamily="34" charset="0"/>
              </a:rPr>
              <a:t>e</a:t>
            </a:r>
            <a:r>
              <a:rPr lang="en-US" sz="1800" dirty="0" smtClean="0">
                <a:solidFill>
                  <a:schemeClr val="dk1"/>
                </a:solidFill>
                <a:latin typeface="Arial" pitchFamily="34" charset="0"/>
                <a:cs typeface="Arial" pitchFamily="34" charset="0"/>
              </a:rPr>
              <a:t> de</a:t>
            </a:r>
            <a:r>
              <a:rPr lang="ro-RO" sz="1800" dirty="0" smtClean="0">
                <a:solidFill>
                  <a:schemeClr val="dk1"/>
                </a:solidFill>
                <a:latin typeface="Arial" pitchFamily="34" charset="0"/>
                <a:cs typeface="Arial" pitchFamily="34" charset="0"/>
              </a:rPr>
              <a:t> </a:t>
            </a:r>
            <a:r>
              <a:rPr lang="en-US" sz="1800" dirty="0" err="1" smtClean="0">
                <a:solidFill>
                  <a:schemeClr val="dk1"/>
                </a:solidFill>
                <a:latin typeface="Arial" pitchFamily="34" charset="0"/>
                <a:cs typeface="Arial" pitchFamily="34" charset="0"/>
              </a:rPr>
              <a:t>instrumente</a:t>
            </a:r>
            <a:endParaRPr lang="ro-RO" sz="1800" dirty="0" smtClean="0">
              <a:solidFill>
                <a:schemeClr val="dk1"/>
              </a:solidFill>
              <a:latin typeface="Arial" pitchFamily="34" charset="0"/>
              <a:cs typeface="Arial" pitchFamily="34" charset="0"/>
            </a:endParaRPr>
          </a:p>
          <a:p>
            <a:pPr algn="just">
              <a:buClrTx/>
            </a:pPr>
            <a:r>
              <a:rPr lang="ro-RO" sz="1800" dirty="0" smtClean="0">
                <a:solidFill>
                  <a:schemeClr val="dk1"/>
                </a:solidFill>
                <a:latin typeface="Arial" pitchFamily="34" charset="0"/>
                <a:cs typeface="Arial" pitchFamily="34" charset="0"/>
              </a:rPr>
              <a:t>Adăugaţi în bara de instrumente </a:t>
            </a:r>
            <a:r>
              <a:rPr lang="ro-RO" sz="1800" b="1" dirty="0" smtClean="0">
                <a:solidFill>
                  <a:schemeClr val="dk1"/>
                </a:solidFill>
                <a:latin typeface="Arial" pitchFamily="34" charset="0"/>
                <a:cs typeface="Arial" pitchFamily="34" charset="0"/>
              </a:rPr>
              <a:t>Acces Rapid</a:t>
            </a:r>
            <a:r>
              <a:rPr lang="ro-RO" sz="1800" dirty="0" smtClean="0">
                <a:solidFill>
                  <a:schemeClr val="dk1"/>
                </a:solidFill>
                <a:latin typeface="Arial" pitchFamily="34" charset="0"/>
                <a:cs typeface="Arial" pitchFamily="34" charset="0"/>
              </a:rPr>
              <a:t> pictograma pentru comanda </a:t>
            </a:r>
            <a:r>
              <a:rPr lang="ro-RO" sz="1800" b="1" dirty="0" smtClean="0">
                <a:solidFill>
                  <a:schemeClr val="dk1"/>
                </a:solidFill>
                <a:latin typeface="Arial" pitchFamily="34" charset="0"/>
                <a:cs typeface="Arial" pitchFamily="34" charset="0"/>
              </a:rPr>
              <a:t>Examinare înaintea imprimării</a:t>
            </a:r>
            <a:r>
              <a:rPr lang="ro-RO" sz="1800" dirty="0" smtClean="0">
                <a:solidFill>
                  <a:schemeClr val="dk1"/>
                </a:solidFill>
                <a:latin typeface="Arial" pitchFamily="34" charset="0"/>
                <a:cs typeface="Arial" pitchFamily="34" charset="0"/>
              </a:rPr>
              <a:t>.</a:t>
            </a:r>
            <a:endParaRPr lang="en-US" sz="1800" dirty="0" err="1" smtClean="0">
              <a:solidFill>
                <a:schemeClr val="dk1"/>
              </a:solidFill>
              <a:latin typeface="Arial" pitchFamily="34" charset="0"/>
              <a:cs typeface="Arial" pitchFamily="34" charset="0"/>
            </a:endParaRPr>
          </a:p>
          <a:p>
            <a:endParaRPr lang="ro-RO" sz="1800" dirty="0" smtClean="0"/>
          </a:p>
          <a:p>
            <a:endParaRPr lang="ro-RO" sz="1800" dirty="0">
              <a:latin typeface="Arial" pitchFamily="34" charset="0"/>
              <a:cs typeface="Arial" pitchFamily="34" charset="0"/>
            </a:endParaRPr>
          </a:p>
        </p:txBody>
      </p:sp>
      <p:sp>
        <p:nvSpPr>
          <p:cNvPr id="2" name="Title 1"/>
          <p:cNvSpPr>
            <a:spLocks noGrp="1"/>
          </p:cNvSpPr>
          <p:nvPr>
            <p:ph type="title"/>
          </p:nvPr>
        </p:nvSpPr>
        <p:spPr>
          <a:xfrm>
            <a:off x="381000" y="457200"/>
            <a:ext cx="8534400" cy="350838"/>
          </a:xfrm>
        </p:spPr>
        <p:txBody>
          <a:bodyPr>
            <a:normAutofit fontScale="90000"/>
          </a:bodyPr>
          <a:lstStyle/>
          <a:p>
            <a:r>
              <a:rPr lang="ro-RO" sz="2700" b="1" dirty="0" smtClean="0">
                <a:latin typeface="Arial" pitchFamily="34" charset="0"/>
                <a:cs typeface="Arial" pitchFamily="34" charset="0"/>
              </a:rPr>
              <a:t>Aplicaţii</a:t>
            </a:r>
            <a:endParaRPr lang="ro-RO" sz="1800" b="1" dirty="0">
              <a:latin typeface="Arial" pitchFamily="34" charset="0"/>
              <a:cs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8077200" cy="914400"/>
          </a:xfrm>
        </p:spPr>
        <p:txBody>
          <a:bodyPr>
            <a:normAutofit/>
          </a:bodyPr>
          <a:lstStyle/>
          <a:p>
            <a:r>
              <a:rPr lang="en-US" sz="3600" b="1" dirty="0" err="1" smtClean="0">
                <a:latin typeface="Arial" pitchFamily="34" charset="0"/>
                <a:cs typeface="Arial" pitchFamily="34" charset="0"/>
              </a:rPr>
              <a:t>Celule</a:t>
            </a:r>
            <a:endParaRPr lang="en-US" sz="3600" b="1" dirty="0">
              <a:latin typeface="Arial" pitchFamily="34" charset="0"/>
              <a:cs typeface="Arial" pitchFamily="34" charset="0"/>
            </a:endParaRPr>
          </a:p>
        </p:txBody>
      </p:sp>
      <p:sp>
        <p:nvSpPr>
          <p:cNvPr id="5" name="TextBox 4"/>
          <p:cNvSpPr txBox="1"/>
          <p:nvPr/>
        </p:nvSpPr>
        <p:spPr>
          <a:xfrm>
            <a:off x="304800" y="2209800"/>
            <a:ext cx="8534400" cy="3785652"/>
          </a:xfrm>
          <a:prstGeom prst="rect">
            <a:avLst/>
          </a:prstGeom>
          <a:noFill/>
        </p:spPr>
        <p:txBody>
          <a:bodyPr wrap="square" rtlCol="0">
            <a:spAutoFit/>
          </a:bodyPr>
          <a:lstStyle/>
          <a:p>
            <a:pPr algn="just">
              <a:lnSpc>
                <a:spcPct val="150000"/>
              </a:lnSpc>
              <a:buClr>
                <a:schemeClr val="accent1"/>
              </a:buClr>
              <a:buFont typeface="Arial" pitchFamily="34" charset="0"/>
              <a:buChar char="•"/>
            </a:pPr>
            <a:r>
              <a:rPr lang="en-US" sz="1600" b="1" i="1" dirty="0" err="1" smtClean="0">
                <a:solidFill>
                  <a:schemeClr val="accent1"/>
                </a:solidFill>
                <a:latin typeface="Arial" pitchFamily="34" charset="0"/>
                <a:cs typeface="Arial" pitchFamily="34" charset="0"/>
              </a:rPr>
              <a:t>Inserarea</a:t>
            </a:r>
            <a:r>
              <a:rPr lang="en-US" sz="1600" b="1" i="1" dirty="0" smtClean="0">
                <a:solidFill>
                  <a:schemeClr val="accent1"/>
                </a:solidFill>
                <a:latin typeface="Arial" pitchFamily="34" charset="0"/>
                <a:cs typeface="Arial" pitchFamily="34" charset="0"/>
              </a:rPr>
              <a:t> </a:t>
            </a:r>
            <a:r>
              <a:rPr lang="en-US" sz="1600" b="1" i="1" dirty="0" err="1" smtClean="0">
                <a:solidFill>
                  <a:schemeClr val="accent1"/>
                </a:solidFill>
                <a:latin typeface="Arial" pitchFamily="34" charset="0"/>
                <a:cs typeface="Arial" pitchFamily="34" charset="0"/>
              </a:rPr>
              <a:t>si</a:t>
            </a:r>
            <a:r>
              <a:rPr lang="en-US" sz="1600" b="1" i="1" dirty="0" smtClean="0">
                <a:solidFill>
                  <a:schemeClr val="accent1"/>
                </a:solidFill>
                <a:latin typeface="Arial" pitchFamily="34" charset="0"/>
                <a:cs typeface="Arial" pitchFamily="34" charset="0"/>
              </a:rPr>
              <a:t> </a:t>
            </a:r>
            <a:r>
              <a:rPr lang="en-US" sz="1600" b="1" i="1" dirty="0" err="1" smtClean="0">
                <a:solidFill>
                  <a:schemeClr val="accent1"/>
                </a:solidFill>
                <a:latin typeface="Arial" pitchFamily="34" charset="0"/>
                <a:cs typeface="Arial" pitchFamily="34" charset="0"/>
              </a:rPr>
              <a:t>selectarea</a:t>
            </a:r>
            <a:r>
              <a:rPr lang="en-US" sz="1600" b="1" i="1" dirty="0" smtClean="0">
                <a:solidFill>
                  <a:schemeClr val="accent1"/>
                </a:solidFill>
                <a:latin typeface="Arial" pitchFamily="34" charset="0"/>
                <a:cs typeface="Arial" pitchFamily="34" charset="0"/>
              </a:rPr>
              <a:t> </a:t>
            </a:r>
            <a:r>
              <a:rPr lang="en-US" sz="1600" b="1" i="1" dirty="0" err="1" smtClean="0">
                <a:solidFill>
                  <a:schemeClr val="accent1"/>
                </a:solidFill>
                <a:latin typeface="Arial" pitchFamily="34" charset="0"/>
                <a:cs typeface="Arial" pitchFamily="34" charset="0"/>
              </a:rPr>
              <a:t>datelor</a:t>
            </a:r>
            <a:endParaRPr lang="en-US" sz="1600" b="1" i="1" dirty="0" smtClean="0">
              <a:solidFill>
                <a:schemeClr val="accent1"/>
              </a:solidFill>
              <a:latin typeface="Arial" pitchFamily="34" charset="0"/>
              <a:cs typeface="Arial" pitchFamily="34" charset="0"/>
            </a:endParaRPr>
          </a:p>
          <a:p>
            <a:pPr algn="just">
              <a:lnSpc>
                <a:spcPct val="150000"/>
              </a:lnSpc>
            </a:pPr>
            <a:r>
              <a:rPr lang="vi-VN" sz="1600" dirty="0" smtClean="0">
                <a:solidFill>
                  <a:schemeClr val="dk1"/>
                </a:solidFill>
                <a:latin typeface="Arial" pitchFamily="34" charset="0"/>
                <a:cs typeface="Arial" pitchFamily="34" charset="0"/>
              </a:rPr>
              <a:t>4.2.1.1 În</a:t>
            </a:r>
            <a:r>
              <a:rPr lang="ro-RO" sz="1600" dirty="0" smtClean="0">
                <a:solidFill>
                  <a:schemeClr val="dk1"/>
                </a:solidFill>
                <a:latin typeface="Arial" pitchFamily="34" charset="0"/>
                <a:cs typeface="Arial" pitchFamily="34" charset="0"/>
              </a:rPr>
              <a:t>ţ</a:t>
            </a:r>
            <a:r>
              <a:rPr lang="vi-VN" sz="1600" dirty="0" smtClean="0">
                <a:solidFill>
                  <a:schemeClr val="dk1"/>
                </a:solidFill>
                <a:latin typeface="Arial" pitchFamily="34" charset="0"/>
                <a:cs typeface="Arial" pitchFamily="34" charset="0"/>
              </a:rPr>
              <a:t>elegerea faptului că o celulă dintr</a:t>
            </a:r>
            <a:r>
              <a:rPr lang="en-US" sz="1600" dirty="0" smtClean="0">
                <a:solidFill>
                  <a:schemeClr val="dk1"/>
                </a:solidFill>
                <a:latin typeface="Arial" pitchFamily="34" charset="0"/>
                <a:cs typeface="Arial" pitchFamily="34" charset="0"/>
              </a:rPr>
              <a:t>-</a:t>
            </a:r>
            <a:r>
              <a:rPr lang="vi-VN" sz="1600" dirty="0" smtClean="0">
                <a:solidFill>
                  <a:schemeClr val="dk1"/>
                </a:solidFill>
                <a:latin typeface="Arial" pitchFamily="34" charset="0"/>
                <a:cs typeface="Arial" pitchFamily="34" charset="0"/>
              </a:rPr>
              <a:t>o</a:t>
            </a:r>
            <a:r>
              <a:rPr lang="ro-RO"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foaie</a:t>
            </a:r>
            <a:r>
              <a:rPr lang="en-US" sz="1600" dirty="0" smtClean="0">
                <a:solidFill>
                  <a:schemeClr val="dk1"/>
                </a:solidFill>
                <a:latin typeface="Arial" pitchFamily="34" charset="0"/>
                <a:cs typeface="Arial" pitchFamily="34" charset="0"/>
              </a:rPr>
              <a:t> de </a:t>
            </a:r>
            <a:r>
              <a:rPr lang="en-US" sz="1600" dirty="0" err="1" smtClean="0">
                <a:solidFill>
                  <a:schemeClr val="dk1"/>
                </a:solidFill>
                <a:latin typeface="Arial" pitchFamily="34" charset="0"/>
                <a:cs typeface="Arial" pitchFamily="34" charset="0"/>
              </a:rPr>
              <a:t>calcul</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poate</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conţine</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doar</a:t>
            </a:r>
            <a:r>
              <a:rPr lang="ro-RO" sz="1600" dirty="0" smtClean="0">
                <a:solidFill>
                  <a:schemeClr val="dk1"/>
                </a:solidFill>
                <a:latin typeface="Arial" pitchFamily="34" charset="0"/>
                <a:cs typeface="Arial" pitchFamily="34" charset="0"/>
              </a:rPr>
              <a:t> </a:t>
            </a:r>
            <a:r>
              <a:rPr lang="fr-FR" sz="1600" dirty="0" smtClean="0">
                <a:solidFill>
                  <a:schemeClr val="dk1"/>
                </a:solidFill>
                <a:latin typeface="Arial" pitchFamily="34" charset="0"/>
                <a:cs typeface="Arial" pitchFamily="34" charset="0"/>
              </a:rPr>
              <a:t>un </a:t>
            </a:r>
            <a:r>
              <a:rPr lang="fr-FR" sz="1600" dirty="0" err="1" smtClean="0">
                <a:solidFill>
                  <a:schemeClr val="dk1"/>
                </a:solidFill>
                <a:latin typeface="Arial" pitchFamily="34" charset="0"/>
                <a:cs typeface="Arial" pitchFamily="34" charset="0"/>
              </a:rPr>
              <a:t>singur</a:t>
            </a:r>
            <a:r>
              <a:rPr lang="fr-FR" sz="1600" dirty="0" smtClean="0">
                <a:solidFill>
                  <a:schemeClr val="dk1"/>
                </a:solidFill>
                <a:latin typeface="Arial" pitchFamily="34" charset="0"/>
                <a:cs typeface="Arial" pitchFamily="34" charset="0"/>
              </a:rPr>
              <a:t> tip de date (de </a:t>
            </a:r>
            <a:r>
              <a:rPr lang="fr-FR" sz="1600" dirty="0" err="1" smtClean="0">
                <a:solidFill>
                  <a:schemeClr val="dk1"/>
                </a:solidFill>
                <a:latin typeface="Arial" pitchFamily="34" charset="0"/>
                <a:cs typeface="Arial" pitchFamily="34" charset="0"/>
              </a:rPr>
              <a:t>exemplu</a:t>
            </a:r>
            <a:r>
              <a:rPr lang="fr-FR" sz="1600" dirty="0" smtClean="0">
                <a:solidFill>
                  <a:schemeClr val="dk1"/>
                </a:solidFill>
                <a:latin typeface="Arial" pitchFamily="34" charset="0"/>
                <a:cs typeface="Arial" pitchFamily="34" charset="0"/>
              </a:rPr>
              <a:t>,</a:t>
            </a:r>
            <a:r>
              <a:rPr lang="ro-RO" sz="1600" dirty="0" smtClean="0">
                <a:solidFill>
                  <a:schemeClr val="dk1"/>
                </a:solidFill>
                <a:latin typeface="Arial" pitchFamily="34" charset="0"/>
                <a:cs typeface="Arial" pitchFamily="34" charset="0"/>
              </a:rPr>
              <a:t>p</a:t>
            </a:r>
            <a:r>
              <a:rPr lang="pt-BR" sz="1600" dirty="0" smtClean="0">
                <a:solidFill>
                  <a:schemeClr val="dk1"/>
                </a:solidFill>
                <a:latin typeface="Arial" pitchFamily="34" charset="0"/>
                <a:cs typeface="Arial" pitchFamily="34" charset="0"/>
              </a:rPr>
              <a:t>renumele într-o celulă, numele în</a:t>
            </a:r>
            <a:r>
              <a:rPr lang="ro-RO" sz="1600" dirty="0" smtClean="0">
                <a:solidFill>
                  <a:schemeClr val="dk1"/>
                </a:solidFill>
                <a:latin typeface="Arial" pitchFamily="34" charset="0"/>
                <a:cs typeface="Arial" pitchFamily="34" charset="0"/>
              </a:rPr>
              <a:t> </a:t>
            </a:r>
            <a:r>
              <a:rPr lang="vi-VN" sz="1600" dirty="0" smtClean="0">
                <a:solidFill>
                  <a:schemeClr val="dk1"/>
                </a:solidFill>
                <a:latin typeface="Arial" pitchFamily="34" charset="0"/>
                <a:cs typeface="Arial" pitchFamily="34" charset="0"/>
              </a:rPr>
              <a:t>celula alăturată).</a:t>
            </a:r>
          </a:p>
          <a:p>
            <a:pPr algn="just">
              <a:lnSpc>
                <a:spcPct val="150000"/>
              </a:lnSpc>
            </a:pPr>
            <a:r>
              <a:rPr lang="pt-BR" sz="1600" dirty="0" smtClean="0">
                <a:solidFill>
                  <a:schemeClr val="dk1"/>
                </a:solidFill>
                <a:latin typeface="Arial" pitchFamily="34" charset="0"/>
                <a:cs typeface="Arial" pitchFamily="34" charset="0"/>
              </a:rPr>
              <a:t>4.2.1.2 Cunoasterea principalelor reguli în</a:t>
            </a:r>
            <a:r>
              <a:rPr lang="ro-RO" sz="1600" dirty="0" smtClean="0">
                <a:solidFill>
                  <a:schemeClr val="dk1"/>
                </a:solidFill>
                <a:latin typeface="Arial" pitchFamily="34" charset="0"/>
                <a:cs typeface="Arial" pitchFamily="34" charset="0"/>
              </a:rPr>
              <a:t> </a:t>
            </a:r>
            <a:r>
              <a:rPr lang="it-IT" sz="1600" dirty="0" smtClean="0">
                <a:solidFill>
                  <a:schemeClr val="dk1"/>
                </a:solidFill>
                <a:latin typeface="Arial" pitchFamily="34" charset="0"/>
                <a:cs typeface="Arial" pitchFamily="34" charset="0"/>
              </a:rPr>
              <a:t>crearea listelor: evitarea rândurilor si</a:t>
            </a:r>
            <a:r>
              <a:rPr lang="ro-RO"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coloanelor</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goale</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în</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cadrul</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unei</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liste</a:t>
            </a:r>
            <a:r>
              <a:rPr lang="en-US" sz="1600" dirty="0" smtClean="0">
                <a:solidFill>
                  <a:schemeClr val="dk1"/>
                </a:solidFill>
                <a:latin typeface="Arial" pitchFamily="34" charset="0"/>
                <a:cs typeface="Arial" pitchFamily="34" charset="0"/>
              </a:rPr>
              <a:t>, </a:t>
            </a:r>
            <a:r>
              <a:rPr lang="it-IT" sz="1600" dirty="0" smtClean="0">
                <a:solidFill>
                  <a:schemeClr val="dk1"/>
                </a:solidFill>
                <a:latin typeface="Arial" pitchFamily="34" charset="0"/>
                <a:cs typeface="Arial" pitchFamily="34" charset="0"/>
              </a:rPr>
              <a:t>inserarea unui rând gol înaintea</a:t>
            </a:r>
            <a:r>
              <a:rPr lang="ro-RO"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rândului</a:t>
            </a:r>
            <a:r>
              <a:rPr lang="en-US" sz="1600" dirty="0" smtClean="0">
                <a:solidFill>
                  <a:schemeClr val="dk1"/>
                </a:solidFill>
                <a:latin typeface="Arial" pitchFamily="34" charset="0"/>
                <a:cs typeface="Arial" pitchFamily="34" charset="0"/>
              </a:rPr>
              <a:t> Total, </a:t>
            </a:r>
            <a:r>
              <a:rPr lang="en-US" sz="1600" dirty="0" err="1" smtClean="0">
                <a:solidFill>
                  <a:schemeClr val="dk1"/>
                </a:solidFill>
                <a:latin typeface="Arial" pitchFamily="34" charset="0"/>
                <a:cs typeface="Arial" pitchFamily="34" charset="0"/>
              </a:rPr>
              <a:t>aplicarea</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unor</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borduri</a:t>
            </a:r>
            <a:r>
              <a:rPr lang="ro-RO"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negre</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celulelor</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tabelului</a:t>
            </a:r>
            <a:r>
              <a:rPr lang="ro-RO" sz="1600" dirty="0" smtClean="0">
                <a:solidFill>
                  <a:schemeClr val="dk1"/>
                </a:solidFill>
                <a:latin typeface="Arial" pitchFamily="34" charset="0"/>
                <a:cs typeface="Arial" pitchFamily="34" charset="0"/>
              </a:rPr>
              <a:t> </a:t>
            </a:r>
          </a:p>
          <a:p>
            <a:pPr algn="just">
              <a:lnSpc>
                <a:spcPct val="150000"/>
              </a:lnSpc>
            </a:pPr>
            <a:r>
              <a:rPr lang="en-US" sz="1600" dirty="0" smtClean="0">
                <a:solidFill>
                  <a:schemeClr val="dk1"/>
                </a:solidFill>
                <a:latin typeface="Arial" pitchFamily="34" charset="0"/>
                <a:cs typeface="Arial" pitchFamily="34" charset="0"/>
              </a:rPr>
              <a:t>4.2.1.3 </a:t>
            </a:r>
            <a:r>
              <a:rPr lang="en-US" sz="1600" dirty="0" err="1" smtClean="0">
                <a:solidFill>
                  <a:schemeClr val="dk1"/>
                </a:solidFill>
                <a:latin typeface="Arial" pitchFamily="34" charset="0"/>
                <a:cs typeface="Arial" pitchFamily="34" charset="0"/>
              </a:rPr>
              <a:t>Introducerea</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numerelor</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datelor</a:t>
            </a:r>
            <a:r>
              <a:rPr lang="en-US" sz="1600" dirty="0" smtClean="0">
                <a:solidFill>
                  <a:schemeClr val="dk1"/>
                </a:solidFill>
                <a:latin typeface="Arial" pitchFamily="34" charset="0"/>
                <a:cs typeface="Arial" pitchFamily="34" charset="0"/>
              </a:rPr>
              <a:t>,</a:t>
            </a:r>
            <a:r>
              <a:rPr lang="ro-RO" sz="1600" dirty="0" smtClean="0">
                <a:solidFill>
                  <a:schemeClr val="dk1"/>
                </a:solidFill>
                <a:latin typeface="Arial" pitchFamily="34" charset="0"/>
                <a:cs typeface="Arial" pitchFamily="34" charset="0"/>
              </a:rPr>
              <a:t> </a:t>
            </a:r>
            <a:r>
              <a:rPr lang="vi-VN" sz="1600" dirty="0" smtClean="0">
                <a:solidFill>
                  <a:schemeClr val="dk1"/>
                </a:solidFill>
                <a:latin typeface="Arial" pitchFamily="34" charset="0"/>
                <a:cs typeface="Arial" pitchFamily="34" charset="0"/>
              </a:rPr>
              <a:t>textului într-o celulă</a:t>
            </a:r>
          </a:p>
          <a:p>
            <a:pPr algn="just">
              <a:lnSpc>
                <a:spcPct val="150000"/>
              </a:lnSpc>
            </a:pPr>
            <a:r>
              <a:rPr lang="en-US" sz="1600" dirty="0" smtClean="0">
                <a:solidFill>
                  <a:schemeClr val="dk1"/>
                </a:solidFill>
                <a:latin typeface="Arial" pitchFamily="34" charset="0"/>
                <a:cs typeface="Arial" pitchFamily="34" charset="0"/>
              </a:rPr>
              <a:t>4.2.1.4 </a:t>
            </a:r>
            <a:r>
              <a:rPr lang="en-US" sz="1600" dirty="0" err="1" smtClean="0">
                <a:solidFill>
                  <a:schemeClr val="dk1"/>
                </a:solidFill>
                <a:latin typeface="Arial" pitchFamily="34" charset="0"/>
                <a:cs typeface="Arial" pitchFamily="34" charset="0"/>
              </a:rPr>
              <a:t>Selectarea</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unor</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celule</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sau</a:t>
            </a:r>
            <a:r>
              <a:rPr lang="en-US" sz="1600" dirty="0" smtClean="0">
                <a:solidFill>
                  <a:schemeClr val="dk1"/>
                </a:solidFill>
                <a:latin typeface="Arial" pitchFamily="34" charset="0"/>
                <a:cs typeface="Arial" pitchFamily="34" charset="0"/>
              </a:rPr>
              <a:t> a </a:t>
            </a:r>
            <a:r>
              <a:rPr lang="en-US" sz="1600" dirty="0" err="1" smtClean="0">
                <a:solidFill>
                  <a:schemeClr val="dk1"/>
                </a:solidFill>
                <a:latin typeface="Arial" pitchFamily="34" charset="0"/>
                <a:cs typeface="Arial" pitchFamily="34" charset="0"/>
              </a:rPr>
              <a:t>unui</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grup</a:t>
            </a:r>
            <a:r>
              <a:rPr lang="ro-RO" sz="1600" dirty="0" smtClean="0">
                <a:solidFill>
                  <a:schemeClr val="dk1"/>
                </a:solidFill>
                <a:latin typeface="Arial" pitchFamily="34" charset="0"/>
                <a:cs typeface="Arial" pitchFamily="34" charset="0"/>
              </a:rPr>
              <a:t> </a:t>
            </a:r>
            <a:r>
              <a:rPr lang="pt-BR" sz="1600" dirty="0" smtClean="0">
                <a:solidFill>
                  <a:schemeClr val="dk1"/>
                </a:solidFill>
                <a:latin typeface="Arial" pitchFamily="34" charset="0"/>
                <a:cs typeface="Arial" pitchFamily="34" charset="0"/>
              </a:rPr>
              <a:t>de celule adiacente sau neadiacente, a</a:t>
            </a:r>
            <a:r>
              <a:rPr lang="ro-RO"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întreg</a:t>
            </a:r>
            <a:r>
              <a:rPr lang="en-US" sz="1600" dirty="0" smtClean="0">
                <a:solidFill>
                  <a:schemeClr val="dk1"/>
                </a:solidFill>
                <a:latin typeface="Arial" pitchFamily="34" charset="0"/>
                <a:cs typeface="Arial" pitchFamily="34" charset="0"/>
              </a:rPr>
              <a:t> </a:t>
            </a:r>
            <a:r>
              <a:rPr lang="en-US" sz="1600" dirty="0" err="1" smtClean="0">
                <a:solidFill>
                  <a:schemeClr val="dk1"/>
                </a:solidFill>
                <a:latin typeface="Arial" pitchFamily="34" charset="0"/>
                <a:cs typeface="Arial" pitchFamily="34" charset="0"/>
              </a:rPr>
              <a:t>registrului</a:t>
            </a:r>
            <a:r>
              <a:rPr lang="en-US" sz="1600" dirty="0" smtClean="0">
                <a:solidFill>
                  <a:schemeClr val="dk1"/>
                </a:solidFill>
                <a:latin typeface="Arial" pitchFamily="34" charset="0"/>
                <a:cs typeface="Arial" pitchFamily="34" charset="0"/>
              </a:rPr>
              <a:t> de </a:t>
            </a:r>
            <a:r>
              <a:rPr lang="en-US" sz="1600" dirty="0" err="1" smtClean="0">
                <a:solidFill>
                  <a:schemeClr val="dk1"/>
                </a:solidFill>
                <a:latin typeface="Arial" pitchFamily="34" charset="0"/>
                <a:cs typeface="Arial" pitchFamily="34" charset="0"/>
              </a:rPr>
              <a:t>calcul</a:t>
            </a:r>
            <a:endParaRPr lang="en-US" sz="1600" dirty="0" smtClean="0">
              <a:latin typeface="Arial" pitchFamily="34" charset="0"/>
              <a:cs typeface="Arial" pitchFamily="34" charset="0"/>
            </a:endParaRPr>
          </a:p>
          <a:p>
            <a:pPr>
              <a:lnSpc>
                <a:spcPct val="150000"/>
              </a:lnSpc>
            </a:pPr>
            <a:endParaRPr lang="en-US" sz="1600" dirty="0">
              <a:latin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33400"/>
            <a:ext cx="8458200" cy="487362"/>
          </a:xfrm>
        </p:spPr>
        <p:txBody>
          <a:bodyPr>
            <a:noAutofit/>
          </a:bodyPr>
          <a:lstStyle/>
          <a:p>
            <a:r>
              <a:rPr lang="en-US" sz="1800" b="1" i="1" dirty="0" err="1" smtClean="0">
                <a:solidFill>
                  <a:schemeClr val="accent2">
                    <a:lumMod val="60000"/>
                    <a:lumOff val="40000"/>
                  </a:schemeClr>
                </a:solidFill>
                <a:latin typeface="Arial" pitchFamily="34" charset="0"/>
                <a:cs typeface="Arial" pitchFamily="34" charset="0"/>
              </a:rPr>
              <a:t>Liste</a:t>
            </a:r>
            <a:r>
              <a:rPr lang="en-US" sz="1800" b="1" i="1" dirty="0" smtClean="0">
                <a:solidFill>
                  <a:schemeClr val="accent2">
                    <a:lumMod val="60000"/>
                    <a:lumOff val="40000"/>
                  </a:schemeClr>
                </a:solidFill>
                <a:latin typeface="Arial" pitchFamily="34" charset="0"/>
                <a:cs typeface="Arial" pitchFamily="34" charset="0"/>
              </a:rPr>
              <a:t> de date </a:t>
            </a:r>
            <a:endParaRPr lang="en-US" sz="1800" b="1" i="1" dirty="0">
              <a:solidFill>
                <a:schemeClr val="accent2">
                  <a:lumMod val="60000"/>
                  <a:lumOff val="40000"/>
                </a:schemeClr>
              </a:solidFill>
              <a:latin typeface="Arial" pitchFamily="34" charset="0"/>
              <a:cs typeface="Arial" pitchFamily="34" charset="0"/>
            </a:endParaRPr>
          </a:p>
        </p:txBody>
      </p:sp>
      <p:sp>
        <p:nvSpPr>
          <p:cNvPr id="5" name="TextBox 4"/>
          <p:cNvSpPr txBox="1"/>
          <p:nvPr/>
        </p:nvSpPr>
        <p:spPr>
          <a:xfrm>
            <a:off x="246743" y="3505200"/>
            <a:ext cx="8897257" cy="2308324"/>
          </a:xfrm>
          <a:prstGeom prst="rect">
            <a:avLst/>
          </a:prstGeom>
          <a:noFill/>
        </p:spPr>
        <p:txBody>
          <a:bodyPr wrap="square" rtlCol="0">
            <a:spAutoFit/>
          </a:bodyPr>
          <a:lstStyle/>
          <a:p>
            <a:pPr algn="just"/>
            <a:r>
              <a:rPr lang="ro-RO" sz="1300" dirty="0" smtClean="0">
                <a:latin typeface="Arial" pitchFamily="34" charset="0"/>
                <a:cs typeface="Arial" pitchFamily="34" charset="0"/>
              </a:rPr>
              <a:t>Fiecare </a:t>
            </a:r>
            <a:r>
              <a:rPr lang="ro-RO" sz="1300" i="1" dirty="0" smtClean="0">
                <a:latin typeface="Arial" pitchFamily="34" charset="0"/>
                <a:cs typeface="Arial" pitchFamily="34" charset="0"/>
              </a:rPr>
              <a:t>rând </a:t>
            </a:r>
            <a:r>
              <a:rPr lang="ro-RO" sz="1300" dirty="0" smtClean="0">
                <a:latin typeface="Arial" pitchFamily="34" charset="0"/>
                <a:cs typeface="Arial" pitchFamily="34" charset="0"/>
              </a:rPr>
              <a:t>al bazei de date este o </a:t>
            </a:r>
            <a:r>
              <a:rPr lang="ro-RO" sz="1300" b="1" dirty="0" smtClean="0">
                <a:latin typeface="Arial" pitchFamily="34" charset="0"/>
                <a:cs typeface="Arial" pitchFamily="34" charset="0"/>
              </a:rPr>
              <a:t>înregistrare </a:t>
            </a:r>
            <a:r>
              <a:rPr lang="ro-RO" sz="1300" dirty="0" smtClean="0">
                <a:latin typeface="Arial" pitchFamily="34" charset="0"/>
                <a:cs typeface="Arial" pitchFamily="34" charset="0"/>
              </a:rPr>
              <a:t>(record) şi fiecare element de informaţie dintr-o înregistrare este un </a:t>
            </a:r>
            <a:r>
              <a:rPr lang="ro-RO" sz="1300" b="1" dirty="0" smtClean="0">
                <a:latin typeface="Arial" pitchFamily="34" charset="0"/>
                <a:cs typeface="Arial" pitchFamily="34" charset="0"/>
              </a:rPr>
              <a:t>câmp </a:t>
            </a:r>
            <a:r>
              <a:rPr lang="ro-RO" sz="1300" dirty="0" smtClean="0">
                <a:latin typeface="Arial" pitchFamily="34" charset="0"/>
                <a:cs typeface="Arial" pitchFamily="34" charset="0"/>
              </a:rPr>
              <a:t>(field) al înregistrării. Toate înregistrările (rândurile) conţin </a:t>
            </a:r>
            <a:r>
              <a:rPr lang="ro-RO" sz="1300" i="1" dirty="0" smtClean="0">
                <a:latin typeface="Arial" pitchFamily="34" charset="0"/>
                <a:cs typeface="Arial" pitchFamily="34" charset="0"/>
              </a:rPr>
              <a:t>acelaşi număr de câmpuri, de acelaşi tip şi aşezate în aceeaşi ordine</a:t>
            </a:r>
            <a:r>
              <a:rPr lang="ro-RO" sz="1300" dirty="0" smtClean="0">
                <a:latin typeface="Arial" pitchFamily="34" charset="0"/>
                <a:cs typeface="Arial" pitchFamily="34" charset="0"/>
              </a:rPr>
              <a:t>. Prin urmare, </a:t>
            </a:r>
            <a:r>
              <a:rPr lang="ro-RO" sz="1300" i="1" dirty="0" smtClean="0">
                <a:latin typeface="Arial" pitchFamily="34" charset="0"/>
                <a:cs typeface="Arial" pitchFamily="34" charset="0"/>
              </a:rPr>
              <a:t>fiecare coloană va memora aceeaşi categorie de informaţii</a:t>
            </a:r>
            <a:r>
              <a:rPr lang="ro-RO" sz="1300" dirty="0" smtClean="0">
                <a:latin typeface="Arial" pitchFamily="34" charset="0"/>
                <a:cs typeface="Arial" pitchFamily="34" charset="0"/>
              </a:rPr>
              <a:t>. De aceea, pentru fiecare coloană se precizează o etichetă, care este </a:t>
            </a:r>
            <a:r>
              <a:rPr lang="ro-RO" sz="1300" i="1" dirty="0" smtClean="0">
                <a:latin typeface="Arial" pitchFamily="34" charset="0"/>
                <a:cs typeface="Arial" pitchFamily="34" charset="0"/>
              </a:rPr>
              <a:t>numele câmpului</a:t>
            </a:r>
            <a:r>
              <a:rPr lang="ro-RO" sz="1300" dirty="0" smtClean="0">
                <a:latin typeface="Arial" pitchFamily="34" charset="0"/>
                <a:cs typeface="Arial" pitchFamily="34" charset="0"/>
              </a:rPr>
              <a:t>.</a:t>
            </a:r>
            <a:endParaRPr lang="en-US" sz="1300" dirty="0" smtClean="0">
              <a:latin typeface="Arial" pitchFamily="34" charset="0"/>
              <a:cs typeface="Arial" pitchFamily="34" charset="0"/>
            </a:endParaRPr>
          </a:p>
          <a:p>
            <a:pPr algn="just"/>
            <a:r>
              <a:rPr lang="ro-RO" sz="1300" dirty="0" smtClean="0">
                <a:latin typeface="Arial" pitchFamily="34" charset="0"/>
                <a:cs typeface="Arial" pitchFamily="34" charset="0"/>
              </a:rPr>
              <a:t>În </a:t>
            </a:r>
            <a:r>
              <a:rPr lang="ro-RO" sz="1300" b="1" dirty="0" smtClean="0">
                <a:latin typeface="Arial" pitchFamily="34" charset="0"/>
                <a:cs typeface="Arial" pitchFamily="34" charset="0"/>
              </a:rPr>
              <a:t>Excel </a:t>
            </a:r>
            <a:r>
              <a:rPr lang="ro-RO" sz="1300" dirty="0" smtClean="0">
                <a:latin typeface="Arial" pitchFamily="34" charset="0"/>
                <a:cs typeface="Arial" pitchFamily="34" charset="0"/>
              </a:rPr>
              <a:t>se pot folosi două tipuri de baze de date: </a:t>
            </a:r>
            <a:r>
              <a:rPr lang="ro-RO" sz="1300" i="1" dirty="0" smtClean="0">
                <a:latin typeface="Arial" pitchFamily="34" charset="0"/>
                <a:cs typeface="Arial" pitchFamily="34" charset="0"/>
              </a:rPr>
              <a:t>interne</a:t>
            </a:r>
            <a:r>
              <a:rPr lang="ro-RO" sz="1300" dirty="0" smtClean="0">
                <a:latin typeface="Arial" pitchFamily="34" charset="0"/>
                <a:cs typeface="Arial" pitchFamily="34" charset="0"/>
              </a:rPr>
              <a:t>, pe care le vom numi </a:t>
            </a:r>
            <a:r>
              <a:rPr lang="ro-RO" sz="1300" i="1" dirty="0" smtClean="0">
                <a:latin typeface="Arial" pitchFamily="34" charset="0"/>
                <a:cs typeface="Arial" pitchFamily="34" charset="0"/>
              </a:rPr>
              <a:t>liste</a:t>
            </a:r>
            <a:r>
              <a:rPr lang="ro-RO" sz="1300" dirty="0" smtClean="0">
                <a:latin typeface="Arial" pitchFamily="34" charset="0"/>
                <a:cs typeface="Arial" pitchFamily="34" charset="0"/>
              </a:rPr>
              <a:t>, şi </a:t>
            </a:r>
            <a:r>
              <a:rPr lang="ro-RO" sz="1300" i="1" dirty="0" smtClean="0">
                <a:latin typeface="Arial" pitchFamily="34" charset="0"/>
                <a:cs typeface="Arial" pitchFamily="34" charset="0"/>
              </a:rPr>
              <a:t>externe</a:t>
            </a:r>
            <a:r>
              <a:rPr lang="ro-RO" sz="1300" dirty="0" smtClean="0">
                <a:latin typeface="Arial" pitchFamily="34" charset="0"/>
                <a:cs typeface="Arial" pitchFamily="34" charset="0"/>
              </a:rPr>
              <a:t>. În continuare ne vom ocupa de bazele interne, deci de liste.</a:t>
            </a:r>
            <a:endParaRPr lang="en-US" sz="1300" dirty="0" smtClean="0">
              <a:latin typeface="Arial" pitchFamily="34" charset="0"/>
              <a:cs typeface="Arial" pitchFamily="34" charset="0"/>
            </a:endParaRPr>
          </a:p>
          <a:p>
            <a:pPr algn="just"/>
            <a:r>
              <a:rPr lang="ro-RO" sz="1300" dirty="0" smtClean="0">
                <a:latin typeface="Arial" pitchFamily="34" charset="0"/>
                <a:cs typeface="Arial" pitchFamily="34" charset="0"/>
              </a:rPr>
              <a:t>Pentru crearea unei liste se deschide o nouă foaie de lucru </a:t>
            </a:r>
            <a:r>
              <a:rPr lang="ro-RO" sz="1300" b="1" dirty="0" smtClean="0">
                <a:latin typeface="Arial" pitchFamily="34" charset="0"/>
                <a:cs typeface="Arial" pitchFamily="34" charset="0"/>
              </a:rPr>
              <a:t>Excel </a:t>
            </a:r>
            <a:r>
              <a:rPr lang="ro-RO" sz="1300" dirty="0" smtClean="0">
                <a:latin typeface="Arial" pitchFamily="34" charset="0"/>
                <a:cs typeface="Arial" pitchFamily="34" charset="0"/>
              </a:rPr>
              <a:t>şi se introduc în celulele unui rând </a:t>
            </a:r>
            <a:r>
              <a:rPr lang="ro-RO" sz="1300" i="1" dirty="0" smtClean="0">
                <a:latin typeface="Arial" pitchFamily="34" charset="0"/>
                <a:cs typeface="Arial" pitchFamily="34" charset="0"/>
              </a:rPr>
              <a:t>numele câmpurilor</a:t>
            </a:r>
            <a:r>
              <a:rPr lang="ro-RO" sz="1300" dirty="0" smtClean="0">
                <a:latin typeface="Arial" pitchFamily="34" charset="0"/>
                <a:cs typeface="Arial" pitchFamily="34" charset="0"/>
              </a:rPr>
              <a:t>. Apoi se introduc datele înregistrărilor în domeniul de sub rândul care conţine numele câmpurilor </a:t>
            </a:r>
            <a:r>
              <a:rPr lang="ro-RO" sz="1300" i="1" dirty="0" smtClean="0">
                <a:latin typeface="Arial" pitchFamily="34" charset="0"/>
                <a:cs typeface="Arial" pitchFamily="34" charset="0"/>
              </a:rPr>
              <a:t>fără a lăsa nici un rând  liber</a:t>
            </a:r>
            <a:r>
              <a:rPr lang="ro-RO" sz="1300" dirty="0" smtClean="0">
                <a:latin typeface="Arial" pitchFamily="34" charset="0"/>
                <a:cs typeface="Arial" pitchFamily="34" charset="0"/>
              </a:rPr>
              <a:t>.</a:t>
            </a:r>
            <a:endParaRPr lang="en-US" sz="1300" dirty="0" smtClean="0">
              <a:latin typeface="Arial" pitchFamily="34" charset="0"/>
              <a:cs typeface="Arial" pitchFamily="34" charset="0"/>
            </a:endParaRPr>
          </a:p>
          <a:p>
            <a:pPr algn="just"/>
            <a:r>
              <a:rPr lang="ro-RO" sz="1300" dirty="0" smtClean="0">
                <a:latin typeface="Arial" pitchFamily="34" charset="0"/>
                <a:cs typeface="Arial" pitchFamily="34" charset="0"/>
              </a:rPr>
              <a:t>Fiecare </a:t>
            </a:r>
            <a:r>
              <a:rPr lang="ro-RO" sz="1300" i="1" dirty="0" smtClean="0">
                <a:latin typeface="Arial" pitchFamily="34" charset="0"/>
                <a:cs typeface="Arial" pitchFamily="34" charset="0"/>
              </a:rPr>
              <a:t>rând </a:t>
            </a:r>
            <a:r>
              <a:rPr lang="ro-RO" sz="1300" dirty="0" smtClean="0">
                <a:latin typeface="Arial" pitchFamily="34" charset="0"/>
                <a:cs typeface="Arial" pitchFamily="34" charset="0"/>
              </a:rPr>
              <a:t>al documentului va conţine o </a:t>
            </a:r>
            <a:r>
              <a:rPr lang="ro-RO" sz="1300" i="1" dirty="0" smtClean="0">
                <a:latin typeface="Arial" pitchFamily="34" charset="0"/>
                <a:cs typeface="Arial" pitchFamily="34" charset="0"/>
              </a:rPr>
              <a:t>înregistrare </a:t>
            </a:r>
            <a:r>
              <a:rPr lang="ro-RO" sz="1300" dirty="0" smtClean="0">
                <a:latin typeface="Arial" pitchFamily="34" charset="0"/>
                <a:cs typeface="Arial" pitchFamily="34" charset="0"/>
              </a:rPr>
              <a:t>a listei şi fiecare </a:t>
            </a:r>
            <a:r>
              <a:rPr lang="ro-RO" sz="1300" i="1" dirty="0" smtClean="0">
                <a:latin typeface="Arial" pitchFamily="34" charset="0"/>
                <a:cs typeface="Arial" pitchFamily="34" charset="0"/>
              </a:rPr>
              <a:t>coloană </a:t>
            </a:r>
            <a:r>
              <a:rPr lang="ro-RO" sz="1300" dirty="0" smtClean="0">
                <a:latin typeface="Arial" pitchFamily="34" charset="0"/>
                <a:cs typeface="Arial" pitchFamily="34" charset="0"/>
              </a:rPr>
              <a:t>va conţine un </a:t>
            </a:r>
            <a:r>
              <a:rPr lang="ro-RO" sz="1300" i="1" dirty="0" smtClean="0">
                <a:latin typeface="Arial" pitchFamily="34" charset="0"/>
                <a:cs typeface="Arial" pitchFamily="34" charset="0"/>
              </a:rPr>
              <a:t>câmp</a:t>
            </a:r>
            <a:r>
              <a:rPr lang="ro-RO" sz="1300" dirty="0" smtClean="0">
                <a:latin typeface="Arial" pitchFamily="34" charset="0"/>
                <a:cs typeface="Arial" pitchFamily="34" charset="0"/>
              </a:rPr>
              <a:t>.</a:t>
            </a:r>
            <a:endParaRPr lang="en-US" sz="1300" dirty="0" smtClean="0">
              <a:latin typeface="Arial" pitchFamily="34" charset="0"/>
              <a:cs typeface="Arial" pitchFamily="34" charset="0"/>
            </a:endParaRPr>
          </a:p>
          <a:p>
            <a:pPr algn="just"/>
            <a:endParaRPr lang="en-US" sz="1400" dirty="0" smtClean="0">
              <a:latin typeface="Arial" pitchFamily="34" charset="0"/>
              <a:cs typeface="Arial" pitchFamily="34" charset="0"/>
            </a:endParaRPr>
          </a:p>
        </p:txBody>
      </p:sp>
      <p:sp>
        <p:nvSpPr>
          <p:cNvPr id="6" name="TextBox 5"/>
          <p:cNvSpPr txBox="1"/>
          <p:nvPr/>
        </p:nvSpPr>
        <p:spPr>
          <a:xfrm>
            <a:off x="290287" y="1143000"/>
            <a:ext cx="8853713" cy="707886"/>
          </a:xfrm>
          <a:prstGeom prst="rect">
            <a:avLst/>
          </a:prstGeom>
          <a:noFill/>
        </p:spPr>
        <p:txBody>
          <a:bodyPr wrap="square" rtlCol="0">
            <a:spAutoFit/>
          </a:bodyPr>
          <a:lstStyle/>
          <a:p>
            <a:pPr algn="just"/>
            <a:r>
              <a:rPr lang="ro-RO" sz="1300" dirty="0" smtClean="0">
                <a:latin typeface="Tahoma" pitchFamily="34" charset="0"/>
                <a:cs typeface="Tahoma" pitchFamily="34" charset="0"/>
              </a:rPr>
              <a:t>Într-o bază de date informaţiile sunt organizate într-o structură </a:t>
            </a:r>
            <a:r>
              <a:rPr lang="ro-RO" sz="1300" i="1" dirty="0" smtClean="0">
                <a:latin typeface="Tahoma" pitchFamily="34" charset="0"/>
                <a:cs typeface="Tahoma" pitchFamily="34" charset="0"/>
              </a:rPr>
              <a:t>tabelară </a:t>
            </a:r>
            <a:r>
              <a:rPr lang="ro-RO" sz="1300" dirty="0" smtClean="0">
                <a:latin typeface="Tahoma" pitchFamily="34" charset="0"/>
                <a:cs typeface="Tahoma" pitchFamily="34" charset="0"/>
              </a:rPr>
              <a:t>de </a:t>
            </a:r>
            <a:r>
              <a:rPr lang="ro-RO" sz="1300" i="1" dirty="0" smtClean="0">
                <a:latin typeface="Tahoma" pitchFamily="34" charset="0"/>
                <a:cs typeface="Tahoma" pitchFamily="34" charset="0"/>
              </a:rPr>
              <a:t>rânduri </a:t>
            </a:r>
            <a:r>
              <a:rPr lang="ro-RO" sz="1300" dirty="0" smtClean="0">
                <a:latin typeface="Tahoma" pitchFamily="34" charset="0"/>
                <a:cs typeface="Tahoma" pitchFamily="34" charset="0"/>
              </a:rPr>
              <a:t>şi </a:t>
            </a:r>
            <a:r>
              <a:rPr lang="ro-RO" sz="1300" i="1" dirty="0" smtClean="0">
                <a:latin typeface="Tahoma" pitchFamily="34" charset="0"/>
                <a:cs typeface="Tahoma" pitchFamily="34" charset="0"/>
              </a:rPr>
              <a:t>coloane</a:t>
            </a:r>
            <a:r>
              <a:rPr lang="ro-RO" sz="1300" dirty="0" smtClean="0">
                <a:latin typeface="Tahoma" pitchFamily="34" charset="0"/>
                <a:cs typeface="Tahoma" pitchFamily="34" charset="0"/>
              </a:rPr>
              <a:t>. Tabelul de mai jos constituie un exemplu simplu de bază de date</a:t>
            </a:r>
            <a:r>
              <a:rPr lang="en-US" sz="1300" dirty="0" smtClean="0">
                <a:latin typeface="Tahoma" pitchFamily="34" charset="0"/>
                <a:cs typeface="Tahoma" pitchFamily="34" charset="0"/>
              </a:rPr>
              <a:t> </a:t>
            </a:r>
            <a:r>
              <a:rPr lang="ro-RO" sz="1300" dirty="0" smtClean="0">
                <a:latin typeface="Tahoma" pitchFamily="34" charset="0"/>
                <a:cs typeface="Tahoma" pitchFamily="34" charset="0"/>
              </a:rPr>
              <a:t>care conţine rezultatele la trei examene a unui grup de studenţi.</a:t>
            </a:r>
            <a:endParaRPr lang="en-US" sz="1300" dirty="0" smtClean="0">
              <a:latin typeface="Tahoma" pitchFamily="34" charset="0"/>
              <a:cs typeface="Tahoma" pitchFamily="34" charset="0"/>
            </a:endParaRPr>
          </a:p>
          <a:p>
            <a:pPr algn="just"/>
            <a:endParaRPr lang="en-US" sz="1400" dirty="0">
              <a:latin typeface="Tahoma" pitchFamily="34" charset="0"/>
              <a:cs typeface="Tahoma" pitchFamily="34" charset="0"/>
            </a:endParaRPr>
          </a:p>
        </p:txBody>
      </p:sp>
      <p:pic>
        <p:nvPicPr>
          <p:cNvPr id="45058" name="Picture 21"/>
          <p:cNvPicPr>
            <a:picLocks noChangeAspect="1" noChangeArrowheads="1"/>
          </p:cNvPicPr>
          <p:nvPr/>
        </p:nvPicPr>
        <p:blipFill>
          <a:blip r:embed="rId2" cstate="print"/>
          <a:srcRect/>
          <a:stretch>
            <a:fillRect/>
          </a:stretch>
        </p:blipFill>
        <p:spPr bwMode="auto">
          <a:xfrm>
            <a:off x="1981200" y="1828800"/>
            <a:ext cx="5019675" cy="1583837"/>
          </a:xfrm>
          <a:prstGeom prst="rect">
            <a:avLst/>
          </a:prstGeom>
          <a:noFill/>
          <a:ln w="9525">
            <a:solidFill>
              <a:srgbClr val="0070C0"/>
            </a:solid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
          <p:cNvGrpSpPr/>
          <p:nvPr/>
        </p:nvGrpSpPr>
        <p:grpSpPr>
          <a:xfrm>
            <a:off x="304800" y="1905000"/>
            <a:ext cx="8610600" cy="2057400"/>
            <a:chOff x="-4486564" y="3200400"/>
            <a:chExt cx="17482127" cy="4025350"/>
          </a:xfrm>
        </p:grpSpPr>
        <p:sp useBgFill="1">
          <p:nvSpPr>
            <p:cNvPr id="5" name="Rounded Rectangle 4"/>
            <p:cNvSpPr/>
            <p:nvPr/>
          </p:nvSpPr>
          <p:spPr>
            <a:xfrm>
              <a:off x="-4486564" y="3200400"/>
              <a:ext cx="17172709" cy="40253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331855" y="3276601"/>
              <a:ext cx="17327418" cy="3552814"/>
            </a:xfrm>
            <a:prstGeom prst="rect">
              <a:avLst/>
            </a:prstGeom>
            <a:noFill/>
          </p:spPr>
          <p:txBody>
            <a:bodyPr wrap="square" rtlCol="0">
              <a:spAutoFit/>
            </a:bodyPr>
            <a:lstStyle/>
            <a:p>
              <a:pPr algn="just"/>
              <a:r>
                <a:rPr lang="ro-RO" sz="1400" i="1" dirty="0" smtClean="0">
                  <a:solidFill>
                    <a:srgbClr val="002060"/>
                  </a:solidFill>
                  <a:latin typeface="Arial" pitchFamily="34" charset="0"/>
                  <a:cs typeface="Arial" pitchFamily="34" charset="0"/>
                </a:rPr>
                <a:t>La organizarea unei liste trebuie să ţinem seama de următoarele recomandări:</a:t>
              </a:r>
              <a:endParaRPr lang="en-US" sz="1400" i="1" dirty="0" smtClean="0">
                <a:solidFill>
                  <a:srgbClr val="002060"/>
                </a:solidFill>
                <a:latin typeface="Arial" pitchFamily="34" charset="0"/>
                <a:cs typeface="Arial" pitchFamily="34" charset="0"/>
              </a:endParaRPr>
            </a:p>
            <a:p>
              <a:pPr lvl="0" algn="just">
                <a:buFont typeface="Arial" pitchFamily="34" charset="0"/>
                <a:buChar char="•"/>
              </a:pPr>
              <a:r>
                <a:rPr lang="ro-RO" sz="1400" i="1" dirty="0" smtClean="0">
                  <a:solidFill>
                    <a:srgbClr val="002060"/>
                  </a:solidFill>
                  <a:latin typeface="Arial" pitchFamily="34" charset="0"/>
                  <a:cs typeface="Arial" pitchFamily="34" charset="0"/>
                </a:rPr>
                <a:t>într-o foaie de lucru se creează o singură listă;</a:t>
              </a:r>
              <a:endParaRPr lang="en-US" sz="1400" i="1" dirty="0" smtClean="0">
                <a:solidFill>
                  <a:srgbClr val="002060"/>
                </a:solidFill>
                <a:latin typeface="Arial" pitchFamily="34" charset="0"/>
                <a:cs typeface="Arial" pitchFamily="34" charset="0"/>
              </a:endParaRPr>
            </a:p>
            <a:p>
              <a:pPr lvl="0" algn="just">
                <a:buFont typeface="Arial" pitchFamily="34" charset="0"/>
                <a:buChar char="•"/>
              </a:pPr>
              <a:r>
                <a:rPr lang="ro-RO" sz="1400" i="1" dirty="0" smtClean="0">
                  <a:solidFill>
                    <a:srgbClr val="002060"/>
                  </a:solidFill>
                  <a:latin typeface="Arial" pitchFamily="34" charset="0"/>
                  <a:cs typeface="Arial" pitchFamily="34" charset="0"/>
                </a:rPr>
                <a:t>nu se introduc rânduri goale între numele câmpurilor şi înregistrări;</a:t>
              </a:r>
              <a:endParaRPr lang="en-US" sz="1400" i="1" dirty="0" smtClean="0">
                <a:solidFill>
                  <a:srgbClr val="002060"/>
                </a:solidFill>
                <a:latin typeface="Arial" pitchFamily="34" charset="0"/>
                <a:cs typeface="Arial" pitchFamily="34" charset="0"/>
              </a:endParaRPr>
            </a:p>
            <a:p>
              <a:pPr lvl="0" algn="just">
                <a:buFont typeface="Arial" pitchFamily="34" charset="0"/>
                <a:buChar char="•"/>
              </a:pPr>
              <a:r>
                <a:rPr lang="ro-RO" sz="1400" i="1" dirty="0" smtClean="0">
                  <a:solidFill>
                    <a:srgbClr val="002060"/>
                  </a:solidFill>
                  <a:latin typeface="Arial" pitchFamily="34" charset="0"/>
                  <a:cs typeface="Arial" pitchFamily="34" charset="0"/>
                </a:rPr>
                <a:t>nu se folosesc spaţii la începutul celulelor;</a:t>
              </a:r>
              <a:endParaRPr lang="en-US" sz="1400" i="1" dirty="0" smtClean="0">
                <a:solidFill>
                  <a:srgbClr val="002060"/>
                </a:solidFill>
                <a:latin typeface="Arial" pitchFamily="34" charset="0"/>
                <a:cs typeface="Arial" pitchFamily="34" charset="0"/>
              </a:endParaRPr>
            </a:p>
            <a:p>
              <a:pPr lvl="0" algn="just">
                <a:buFont typeface="Arial" pitchFamily="34" charset="0"/>
                <a:buChar char="•"/>
              </a:pPr>
              <a:r>
                <a:rPr lang="ro-RO" sz="1400" i="1" dirty="0" smtClean="0">
                  <a:solidFill>
                    <a:srgbClr val="002060"/>
                  </a:solidFill>
                  <a:latin typeface="Arial" pitchFamily="34" charset="0"/>
                  <a:cs typeface="Arial" pitchFamily="34" charset="0"/>
                </a:rPr>
                <a:t>datele importante sunt aranjate grupat în listă;</a:t>
              </a:r>
              <a:endParaRPr lang="en-US" sz="1400" i="1" dirty="0" smtClean="0">
                <a:solidFill>
                  <a:srgbClr val="002060"/>
                </a:solidFill>
                <a:latin typeface="Arial" pitchFamily="34" charset="0"/>
                <a:cs typeface="Arial" pitchFamily="34" charset="0"/>
              </a:endParaRPr>
            </a:p>
            <a:p>
              <a:pPr lvl="0" algn="just">
                <a:buFont typeface="Arial" pitchFamily="34" charset="0"/>
                <a:buChar char="•"/>
              </a:pPr>
              <a:r>
                <a:rPr lang="ro-RO" sz="1400" i="1" dirty="0" smtClean="0">
                  <a:solidFill>
                    <a:srgbClr val="002060"/>
                  </a:solidFill>
                  <a:latin typeface="Arial" pitchFamily="34" charset="0"/>
                  <a:cs typeface="Arial" pitchFamily="34" charset="0"/>
                </a:rPr>
                <a:t>numele câmpurilor se formatează diferit de datele care urmează, pentru a se evita posibile confuzii.</a:t>
              </a:r>
              <a:endParaRPr lang="en-US" sz="1400" i="1" dirty="0" smtClean="0">
                <a:solidFill>
                  <a:srgbClr val="002060"/>
                </a:solidFill>
                <a:latin typeface="Arial" pitchFamily="34" charset="0"/>
                <a:cs typeface="Arial" pitchFamily="34" charset="0"/>
              </a:endParaRPr>
            </a:p>
            <a:p>
              <a:pPr algn="just">
                <a:buFont typeface="Arial" pitchFamily="34" charset="0"/>
                <a:buChar char="•"/>
              </a:pPr>
              <a:r>
                <a:rPr lang="it-IT" sz="1400" i="1" dirty="0" smtClean="0">
                  <a:solidFill>
                    <a:srgbClr val="002060"/>
                  </a:solidFill>
                  <a:latin typeface="Arial" pitchFamily="34" charset="0"/>
                  <a:cs typeface="Arial" pitchFamily="34" charset="0"/>
                </a:rPr>
                <a:t>inserarea unui rând gol înaintea </a:t>
              </a:r>
              <a:r>
                <a:rPr lang="en-US" sz="1400" i="1" dirty="0" err="1" smtClean="0">
                  <a:solidFill>
                    <a:srgbClr val="002060"/>
                  </a:solidFill>
                  <a:latin typeface="Arial" pitchFamily="34" charset="0"/>
                  <a:cs typeface="Arial" pitchFamily="34" charset="0"/>
                </a:rPr>
                <a:t>rândului</a:t>
              </a:r>
              <a:r>
                <a:rPr lang="en-US" sz="1400" i="1" dirty="0" smtClean="0">
                  <a:solidFill>
                    <a:srgbClr val="002060"/>
                  </a:solidFill>
                  <a:latin typeface="Arial" pitchFamily="34" charset="0"/>
                  <a:cs typeface="Arial" pitchFamily="34" charset="0"/>
                </a:rPr>
                <a:t> Total,</a:t>
              </a:r>
            </a:p>
            <a:p>
              <a:pPr algn="just">
                <a:buFont typeface="Arial" pitchFamily="34" charset="0"/>
                <a:buChar char="•"/>
              </a:pPr>
              <a:r>
                <a:rPr lang="en-US" sz="1400" i="1" dirty="0" err="1" smtClean="0">
                  <a:solidFill>
                    <a:srgbClr val="002060"/>
                  </a:solidFill>
                  <a:latin typeface="Arial" pitchFamily="34" charset="0"/>
                  <a:cs typeface="Arial" pitchFamily="34" charset="0"/>
                </a:rPr>
                <a:t>aplicarea</a:t>
              </a:r>
              <a:r>
                <a:rPr lang="en-US" sz="1400" i="1" dirty="0" smtClean="0">
                  <a:solidFill>
                    <a:srgbClr val="002060"/>
                  </a:solidFill>
                  <a:latin typeface="Arial" pitchFamily="34" charset="0"/>
                  <a:cs typeface="Arial" pitchFamily="34" charset="0"/>
                </a:rPr>
                <a:t> </a:t>
              </a:r>
              <a:r>
                <a:rPr lang="en-US" sz="1400" i="1" dirty="0" err="1" smtClean="0">
                  <a:solidFill>
                    <a:srgbClr val="002060"/>
                  </a:solidFill>
                  <a:latin typeface="Arial" pitchFamily="34" charset="0"/>
                  <a:cs typeface="Arial" pitchFamily="34" charset="0"/>
                </a:rPr>
                <a:t>unor</a:t>
              </a:r>
              <a:r>
                <a:rPr lang="en-US" sz="1400" i="1" dirty="0" smtClean="0">
                  <a:solidFill>
                    <a:srgbClr val="002060"/>
                  </a:solidFill>
                  <a:latin typeface="Arial" pitchFamily="34" charset="0"/>
                  <a:cs typeface="Arial" pitchFamily="34" charset="0"/>
                </a:rPr>
                <a:t> </a:t>
              </a:r>
              <a:r>
                <a:rPr lang="en-US" sz="1400" i="1" dirty="0" err="1" smtClean="0">
                  <a:solidFill>
                    <a:srgbClr val="002060"/>
                  </a:solidFill>
                  <a:latin typeface="Arial" pitchFamily="34" charset="0"/>
                  <a:cs typeface="Arial" pitchFamily="34" charset="0"/>
                </a:rPr>
                <a:t>borduri</a:t>
              </a:r>
              <a:r>
                <a:rPr lang="en-US" sz="1400" i="1" dirty="0" smtClean="0">
                  <a:solidFill>
                    <a:srgbClr val="002060"/>
                  </a:solidFill>
                  <a:latin typeface="Arial" pitchFamily="34" charset="0"/>
                  <a:cs typeface="Arial" pitchFamily="34" charset="0"/>
                </a:rPr>
                <a:t> </a:t>
              </a:r>
              <a:r>
                <a:rPr lang="en-US" sz="1400" i="1" dirty="0" err="1" smtClean="0">
                  <a:solidFill>
                    <a:srgbClr val="002060"/>
                  </a:solidFill>
                  <a:latin typeface="Arial" pitchFamily="34" charset="0"/>
                  <a:cs typeface="Arial" pitchFamily="34" charset="0"/>
                </a:rPr>
                <a:t>negre</a:t>
              </a:r>
              <a:r>
                <a:rPr lang="en-US" sz="1400" i="1" dirty="0" smtClean="0">
                  <a:solidFill>
                    <a:srgbClr val="002060"/>
                  </a:solidFill>
                  <a:latin typeface="Arial" pitchFamily="34" charset="0"/>
                  <a:cs typeface="Arial" pitchFamily="34" charset="0"/>
                </a:rPr>
                <a:t> </a:t>
              </a:r>
              <a:r>
                <a:rPr lang="en-US" sz="1400" i="1" dirty="0" err="1" smtClean="0">
                  <a:solidFill>
                    <a:srgbClr val="002060"/>
                  </a:solidFill>
                  <a:latin typeface="Arial" pitchFamily="34" charset="0"/>
                  <a:cs typeface="Arial" pitchFamily="34" charset="0"/>
                </a:rPr>
                <a:t>celulelor</a:t>
              </a:r>
              <a:r>
                <a:rPr lang="en-US" sz="1400" i="1" dirty="0" smtClean="0">
                  <a:solidFill>
                    <a:srgbClr val="002060"/>
                  </a:solidFill>
                  <a:latin typeface="Arial" pitchFamily="34" charset="0"/>
                  <a:cs typeface="Arial" pitchFamily="34" charset="0"/>
                </a:rPr>
                <a:t> </a:t>
              </a:r>
              <a:r>
                <a:rPr lang="en-US" sz="1400" i="1" dirty="0" err="1" smtClean="0">
                  <a:solidFill>
                    <a:srgbClr val="002060"/>
                  </a:solidFill>
                  <a:latin typeface="Arial" pitchFamily="34" charset="0"/>
                  <a:cs typeface="Arial" pitchFamily="34" charset="0"/>
                </a:rPr>
                <a:t>tabelului</a:t>
              </a:r>
              <a:endParaRPr lang="en-US" sz="1400" i="1" dirty="0" smtClean="0">
                <a:solidFill>
                  <a:srgbClr val="002060"/>
                </a:solidFill>
                <a:latin typeface="Arial" pitchFamily="34" charset="0"/>
                <a:cs typeface="Arial" pitchFamily="34" charset="0"/>
              </a:endParaRPr>
            </a:p>
          </p:txBody>
        </p:sp>
      </p:grpSp>
      <p:sp>
        <p:nvSpPr>
          <p:cNvPr id="7" name="Rectangle 6"/>
          <p:cNvSpPr/>
          <p:nvPr/>
        </p:nvSpPr>
        <p:spPr>
          <a:xfrm>
            <a:off x="609600" y="609600"/>
            <a:ext cx="922047" cy="369332"/>
          </a:xfrm>
          <a:prstGeom prst="rect">
            <a:avLst/>
          </a:prstGeom>
        </p:spPr>
        <p:txBody>
          <a:bodyPr wrap="none">
            <a:spAutoFit/>
          </a:bodyPr>
          <a:lstStyle/>
          <a:p>
            <a:r>
              <a:rPr lang="en-US" b="1" i="1" dirty="0" err="1" smtClean="0">
                <a:solidFill>
                  <a:schemeClr val="accent2">
                    <a:lumMod val="60000"/>
                    <a:lumOff val="40000"/>
                  </a:schemeClr>
                </a:solidFill>
                <a:latin typeface="Arial" pitchFamily="34" charset="0"/>
                <a:cs typeface="Arial" pitchFamily="34" charset="0"/>
              </a:rPr>
              <a:t>Reguli</a:t>
            </a:r>
            <a:endParaRPr lang="en-US" dirty="0">
              <a:latin typeface="Arial" pitchFamily="34" charset="0"/>
              <a:cs typeface="Arial" pitchFamily="34" charset="0"/>
            </a:endParaRPr>
          </a:p>
        </p:txBody>
      </p:sp>
      <p:sp>
        <p:nvSpPr>
          <p:cNvPr id="8" name="Rectangle 1"/>
          <p:cNvSpPr>
            <a:spLocks noChangeArrowheads="1"/>
          </p:cNvSpPr>
          <p:nvPr/>
        </p:nvSpPr>
        <p:spPr bwMode="auto">
          <a:xfrm>
            <a:off x="228600" y="4419600"/>
            <a:ext cx="86868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o-RO" sz="12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Intersecţia unei coloane cu un rând se numeşte </a:t>
            </a:r>
            <a:r>
              <a:rPr kumimoji="0" lang="ro-RO" sz="12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celulă (cell</a:t>
            </a:r>
            <a:r>
              <a:rPr kumimoji="0" lang="ro-RO" sz="12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Fiecare celulă poate fi identificată în mod unic prin adresa (referinţa) sa. Aceasta este formată din litera coloanei şi numărul rândului la intersecţia cărora se află. De exemplu: B9 este celula aflată la intersecţia coloanei B cu rândul 9. </a:t>
            </a:r>
            <a:endParaRPr kumimoji="0" lang="en-US" sz="1200" b="0" i="1"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ro-RO" sz="12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Celula selectată la un moment dat este înconjurată de un chenar îngroşat. Aceasta este celula în care se află cursorul şi se numeşte </a:t>
            </a:r>
            <a:r>
              <a:rPr kumimoji="0" lang="ro-RO" sz="12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celulă activă</a:t>
            </a:r>
            <a:r>
              <a:rPr kumimoji="0" lang="ro-RO" sz="12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Adresa celulei active este afişată în caseta </a:t>
            </a:r>
            <a:r>
              <a:rPr kumimoji="0" lang="en-US" sz="1200" b="1" i="1"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Nume</a:t>
            </a:r>
            <a:r>
              <a:rPr kumimoji="0" lang="en-US" sz="12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o-RO" sz="1200" b="1" i="1"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Name</a:t>
            </a:r>
            <a:r>
              <a:rPr kumimoji="0" lang="en-US" sz="12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ro-RO" sz="12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care se află în partea din stânga a barei de formule.</a:t>
            </a:r>
            <a:r>
              <a:rPr kumimoji="0" lang="ro-RO" sz="12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ro-RO" sz="1200" b="0" i="1"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066800"/>
            <a:ext cx="8763000" cy="639762"/>
          </a:xfrm>
        </p:spPr>
        <p:txBody>
          <a:bodyPr>
            <a:normAutofit/>
          </a:bodyPr>
          <a:lstStyle/>
          <a:p>
            <a:r>
              <a:rPr lang="en-US" sz="1800" b="1" i="1" dirty="0" err="1" smtClean="0">
                <a:solidFill>
                  <a:schemeClr val="accent2">
                    <a:lumMod val="60000"/>
                    <a:lumOff val="40000"/>
                  </a:schemeClr>
                </a:solidFill>
                <a:latin typeface="Arial" pitchFamily="34" charset="0"/>
                <a:cs typeface="Arial" pitchFamily="34" charset="0"/>
              </a:rPr>
              <a:t>Inserarea</a:t>
            </a:r>
            <a:r>
              <a:rPr lang="en-US"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si</a:t>
            </a:r>
            <a:r>
              <a:rPr lang="en-US"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selectarea</a:t>
            </a:r>
            <a:r>
              <a:rPr lang="en-US"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datelor</a:t>
            </a:r>
            <a:endParaRPr lang="en-US" sz="1800" b="1" i="1" dirty="0" smtClean="0">
              <a:solidFill>
                <a:schemeClr val="accent2">
                  <a:lumMod val="60000"/>
                  <a:lumOff val="40000"/>
                </a:schemeClr>
              </a:solidFill>
              <a:latin typeface="Arial" pitchFamily="34" charset="0"/>
              <a:cs typeface="Arial" pitchFamily="34" charset="0"/>
            </a:endParaRPr>
          </a:p>
        </p:txBody>
      </p:sp>
      <p:sp>
        <p:nvSpPr>
          <p:cNvPr id="6" name="Rectangle 5"/>
          <p:cNvSpPr/>
          <p:nvPr/>
        </p:nvSpPr>
        <p:spPr>
          <a:xfrm>
            <a:off x="152400" y="4191000"/>
            <a:ext cx="8763000" cy="1815882"/>
          </a:xfrm>
          <a:prstGeom prst="rect">
            <a:avLst/>
          </a:prstGeom>
        </p:spPr>
        <p:txBody>
          <a:bodyPr wrap="square">
            <a:spAutoFit/>
          </a:bodyPr>
          <a:lstStyle/>
          <a:p>
            <a:pPr algn="just"/>
            <a:r>
              <a:rPr lang="en-US" sz="1400" b="1" dirty="0" err="1" smtClean="0">
                <a:latin typeface="Arial" pitchFamily="34" charset="0"/>
                <a:cs typeface="Arial" pitchFamily="34" charset="0"/>
              </a:rPr>
              <a:t>Selectarea</a:t>
            </a:r>
            <a:r>
              <a:rPr lang="en-US" sz="1400" b="1" dirty="0" smtClean="0">
                <a:latin typeface="Arial" pitchFamily="34" charset="0"/>
                <a:cs typeface="Arial" pitchFamily="34" charset="0"/>
              </a:rPr>
              <a:t> </a:t>
            </a:r>
          </a:p>
          <a:p>
            <a:pPr algn="just"/>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unui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domeniu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dreptunghiular</a:t>
            </a:r>
            <a:r>
              <a:rPr lang="en-US" sz="1400" dirty="0" smtClean="0">
                <a:latin typeface="Arial" pitchFamily="34" charset="0"/>
                <a:cs typeface="Arial" pitchFamily="34" charset="0"/>
              </a:rPr>
              <a:t> se face </a:t>
            </a:r>
            <a:r>
              <a:rPr lang="en-US" sz="1400" dirty="0" err="1" smtClean="0">
                <a:latin typeface="Arial" pitchFamily="34" charset="0"/>
                <a:cs typeface="Arial" pitchFamily="34" charset="0"/>
              </a:rPr>
              <a:t>executând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cu </a:t>
            </a:r>
            <a:r>
              <a:rPr lang="en-US" sz="1400" dirty="0" err="1" smtClean="0">
                <a:latin typeface="Arial" pitchFamily="34" charset="0"/>
                <a:cs typeface="Arial" pitchFamily="34" charset="0"/>
              </a:rPr>
              <a:t>butonul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stânga</a:t>
            </a:r>
            <a:r>
              <a:rPr lang="en-US" sz="1400" dirty="0" smtClean="0">
                <a:latin typeface="Arial" pitchFamily="34" charset="0"/>
                <a:cs typeface="Arial" pitchFamily="34" charset="0"/>
              </a:rPr>
              <a:t> al </a:t>
            </a:r>
            <a:r>
              <a:rPr lang="en-US" sz="1400" dirty="0" err="1" smtClean="0">
                <a:latin typeface="Arial" pitchFamily="34" charset="0"/>
                <a:cs typeface="Arial" pitchFamily="34" charset="0"/>
              </a:rPr>
              <a:t>mouseului</a:t>
            </a:r>
            <a:r>
              <a:rPr lang="en-US" sz="1400" dirty="0" smtClean="0">
                <a:latin typeface="Arial" pitchFamily="34" charset="0"/>
                <a:cs typeface="Arial" pitchFamily="34" charset="0"/>
              </a:rPr>
              <a:t> </a:t>
            </a:r>
            <a:r>
              <a:rPr lang="vi-VN" sz="1400" dirty="0" smtClean="0">
                <a:latin typeface="Arial" pitchFamily="34" charset="0"/>
                <a:cs typeface="Arial" pitchFamily="34" charset="0"/>
              </a:rPr>
              <a:t>în prima celulă a domeniului, apoi, ţinând butonul </a:t>
            </a:r>
            <a:r>
              <a:rPr lang="en-US" sz="1400" dirty="0" err="1" smtClean="0">
                <a:latin typeface="Arial" pitchFamily="34" charset="0"/>
                <a:cs typeface="Arial" pitchFamily="34" charset="0"/>
              </a:rPr>
              <a:t>stang</a:t>
            </a:r>
            <a:r>
              <a:rPr lang="en-US" sz="1400" dirty="0" smtClean="0">
                <a:latin typeface="Arial" pitchFamily="34" charset="0"/>
                <a:cs typeface="Arial" pitchFamily="34" charset="0"/>
              </a:rPr>
              <a:t> </a:t>
            </a:r>
            <a:r>
              <a:rPr lang="vi-VN" sz="1400" dirty="0" smtClean="0">
                <a:latin typeface="Arial" pitchFamily="34" charset="0"/>
                <a:cs typeface="Arial" pitchFamily="34" charset="0"/>
              </a:rPr>
              <a:t>apăsat, se trage cursorul peste ultima</a:t>
            </a:r>
            <a:r>
              <a:rPr lang="en-US" sz="1400" dirty="0" smtClean="0">
                <a:latin typeface="Arial" pitchFamily="34" charset="0"/>
                <a:cs typeface="Arial" pitchFamily="34" charset="0"/>
              </a:rPr>
              <a:t> </a:t>
            </a:r>
            <a:r>
              <a:rPr lang="vi-VN" sz="1400" dirty="0" smtClean="0">
                <a:latin typeface="Arial" pitchFamily="34" charset="0"/>
                <a:cs typeface="Arial" pitchFamily="34" charset="0"/>
              </a:rPr>
              <a:t>celulă;</a:t>
            </a:r>
          </a:p>
          <a:p>
            <a:pPr algn="just"/>
            <a:r>
              <a:rPr lang="pt-BR" sz="1400" dirty="0" smtClean="0">
                <a:latin typeface="Arial" pitchFamily="34" charset="0"/>
                <a:cs typeface="Arial" pitchFamily="34" charset="0"/>
              </a:rPr>
              <a:t>- întregii foi de calcul se face executând clic pe butonul </a:t>
            </a:r>
            <a:r>
              <a:rPr lang="pt-BR" sz="1400" b="1" dirty="0" smtClean="0">
                <a:latin typeface="Arial" pitchFamily="34" charset="0"/>
                <a:cs typeface="Arial" pitchFamily="34" charset="0"/>
              </a:rPr>
              <a:t>Select All</a:t>
            </a:r>
            <a:r>
              <a:rPr lang="pt-BR" sz="1400" dirty="0" smtClean="0">
                <a:latin typeface="Arial" pitchFamily="34" charset="0"/>
                <a:cs typeface="Arial" pitchFamily="34" charset="0"/>
              </a:rPr>
              <a:t>, aflat la intersecţia </a:t>
            </a:r>
            <a:r>
              <a:rPr lang="en-US" sz="1400" dirty="0" err="1" smtClean="0">
                <a:latin typeface="Arial" pitchFamily="34" charset="0"/>
                <a:cs typeface="Arial" pitchFamily="34" charset="0"/>
              </a:rPr>
              <a:t>antetului</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coloane</a:t>
            </a:r>
            <a:r>
              <a:rPr lang="en-US" sz="1400" dirty="0" smtClean="0">
                <a:latin typeface="Arial" pitchFamily="34" charset="0"/>
                <a:cs typeface="Arial" pitchFamily="34" charset="0"/>
              </a:rPr>
              <a:t> cu </a:t>
            </a:r>
            <a:r>
              <a:rPr lang="en-US" sz="1400" dirty="0" err="1" smtClean="0">
                <a:latin typeface="Arial" pitchFamily="34" charset="0"/>
                <a:cs typeface="Arial" pitchFamily="34" charset="0"/>
              </a:rPr>
              <a:t>antetul</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rânduri</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CTRL+A</a:t>
            </a:r>
            <a:r>
              <a:rPr lang="en-US" sz="1400" dirty="0" smtClean="0">
                <a:latin typeface="Arial" pitchFamily="34" charset="0"/>
                <a:cs typeface="Arial" pitchFamily="34" charset="0"/>
              </a:rPr>
              <a:t>)</a:t>
            </a:r>
          </a:p>
          <a:p>
            <a:pPr algn="just"/>
            <a:r>
              <a:rPr lang="vi-VN" sz="1400" dirty="0" smtClean="0">
                <a:latin typeface="Arial" pitchFamily="34" charset="0"/>
                <a:cs typeface="Arial" pitchFamily="34" charset="0"/>
              </a:rPr>
              <a:t>Selectarea cu tastatura </a:t>
            </a:r>
            <a:r>
              <a:rPr lang="en-US" sz="1400" dirty="0" smtClean="0">
                <a:latin typeface="Arial" pitchFamily="34" charset="0"/>
                <a:cs typeface="Arial" pitchFamily="34" charset="0"/>
              </a:rPr>
              <a:t>a </a:t>
            </a:r>
            <a:r>
              <a:rPr lang="en-US" sz="1400" dirty="0" err="1" smtClean="0">
                <a:latin typeface="Arial" pitchFamily="34" charset="0"/>
                <a:cs typeface="Arial" pitchFamily="34" charset="0"/>
              </a:rPr>
              <a:t>celulelor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adiacente</a:t>
            </a:r>
            <a:r>
              <a:rPr lang="en-US" sz="1400" dirty="0" smtClean="0">
                <a:latin typeface="Arial" pitchFamily="34" charset="0"/>
                <a:cs typeface="Arial" pitchFamily="34" charset="0"/>
              </a:rPr>
              <a:t> </a:t>
            </a:r>
            <a:r>
              <a:rPr lang="vi-VN" sz="1400" dirty="0" smtClean="0">
                <a:latin typeface="Arial" pitchFamily="34" charset="0"/>
                <a:cs typeface="Arial" pitchFamily="34" charset="0"/>
              </a:rPr>
              <a:t>se face cu ajutorul tastelor cu săgeţi şi menţinând apăsată tasta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Shift </a:t>
            </a:r>
            <a:r>
              <a:rPr lang="en-US" sz="1400" dirty="0" smtClean="0">
                <a:latin typeface="Arial" pitchFamily="34" charset="0"/>
                <a:cs typeface="Arial" pitchFamily="34" charset="0"/>
              </a:rPr>
              <a:t>(</a:t>
            </a:r>
            <a:r>
              <a:rPr lang="en-US" sz="1400" b="1" dirty="0" smtClean="0">
                <a:latin typeface="Arial" pitchFamily="34" charset="0"/>
                <a:cs typeface="Arial" pitchFamily="34" charset="0"/>
              </a:rPr>
              <a:t>CTRL </a:t>
            </a:r>
            <a:r>
              <a:rPr lang="en-US" sz="1400" dirty="0" err="1" smtClean="0">
                <a:latin typeface="Arial" pitchFamily="34" charset="0"/>
                <a:cs typeface="Arial" pitchFamily="34" charset="0"/>
              </a:rPr>
              <a:t>daca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celulele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sunt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neadiacente</a:t>
            </a:r>
            <a:r>
              <a:rPr lang="en-US" sz="1400" dirty="0" smtClean="0">
                <a:latin typeface="Arial" pitchFamily="34" charset="0"/>
                <a:cs typeface="Arial" pitchFamily="34" charset="0"/>
              </a:rPr>
              <a:t>).</a:t>
            </a:r>
          </a:p>
          <a:p>
            <a:pPr algn="just"/>
            <a:endParaRPr lang="en-US" sz="1400" dirty="0">
              <a:latin typeface="Arial" pitchFamily="34" charset="0"/>
              <a:cs typeface="Arial" pitchFamily="34" charset="0"/>
            </a:endParaRPr>
          </a:p>
        </p:txBody>
      </p:sp>
      <p:sp>
        <p:nvSpPr>
          <p:cNvPr id="8" name="TextBox 7"/>
          <p:cNvSpPr txBox="1"/>
          <p:nvPr/>
        </p:nvSpPr>
        <p:spPr>
          <a:xfrm>
            <a:off x="152400" y="1676400"/>
            <a:ext cx="8839200" cy="2246769"/>
          </a:xfrm>
          <a:prstGeom prst="rect">
            <a:avLst/>
          </a:prstGeom>
          <a:noFill/>
        </p:spPr>
        <p:txBody>
          <a:bodyPr wrap="square" rtlCol="0">
            <a:spAutoFit/>
          </a:bodyPr>
          <a:lstStyle/>
          <a:p>
            <a:pPr algn="just"/>
            <a:r>
              <a:rPr lang="vi-VN" sz="1400" b="1" dirty="0" smtClean="0">
                <a:latin typeface="Arial" pitchFamily="34" charset="0"/>
                <a:cs typeface="Arial" pitchFamily="34" charset="0"/>
              </a:rPr>
              <a:t>Introducerea informaţiilor într-o celulă </a:t>
            </a:r>
          </a:p>
          <a:p>
            <a:pPr algn="just"/>
            <a:r>
              <a:rPr lang="vi-VN" sz="1400" dirty="0" smtClean="0">
                <a:latin typeface="Arial" pitchFamily="34" charset="0"/>
                <a:cs typeface="Arial" pitchFamily="34" charset="0"/>
              </a:rPr>
              <a:t>Pentru introducerea informaţiilor se selectează celula cu clic pe ea şi se tastează conţinutul. Acesta apare atât în celulă cât şi în bara de formule. Terminarea introducerii se face prin confirmarea informaţiilor introduse: </a:t>
            </a:r>
          </a:p>
          <a:p>
            <a:pPr algn="just">
              <a:buFont typeface="Arial" pitchFamily="34" charset="0"/>
              <a:buChar char="•"/>
            </a:pPr>
            <a:r>
              <a:rPr lang="fr-FR" sz="1400" i="1" dirty="0" smtClean="0">
                <a:latin typeface="Arial" pitchFamily="34" charset="0"/>
                <a:cs typeface="Arial" pitchFamily="34" charset="0"/>
              </a:rPr>
              <a:t>Tasta Enter – </a:t>
            </a:r>
            <a:r>
              <a:rPr lang="fr-FR" sz="1400" i="1" dirty="0" err="1" smtClean="0">
                <a:latin typeface="Arial" pitchFamily="34" charset="0"/>
                <a:cs typeface="Arial" pitchFamily="34" charset="0"/>
              </a:rPr>
              <a:t>celulă</a:t>
            </a:r>
            <a:r>
              <a:rPr lang="fr-FR" sz="1400" i="1" dirty="0" smtClean="0">
                <a:latin typeface="Arial" pitchFamily="34" charset="0"/>
                <a:cs typeface="Arial" pitchFamily="34" charset="0"/>
              </a:rPr>
              <a:t> </a:t>
            </a:r>
            <a:r>
              <a:rPr lang="fr-FR" sz="1400" i="1" dirty="0" err="1" smtClean="0">
                <a:latin typeface="Arial" pitchFamily="34" charset="0"/>
                <a:cs typeface="Arial" pitchFamily="34" charset="0"/>
              </a:rPr>
              <a:t>activă</a:t>
            </a:r>
            <a:r>
              <a:rPr lang="fr-FR" sz="1400" i="1" dirty="0" smtClean="0">
                <a:latin typeface="Arial" pitchFamily="34" charset="0"/>
                <a:cs typeface="Arial" pitchFamily="34" charset="0"/>
              </a:rPr>
              <a:t> devine </a:t>
            </a:r>
            <a:r>
              <a:rPr lang="fr-FR" sz="1400" i="1" dirty="0" err="1" smtClean="0">
                <a:latin typeface="Arial" pitchFamily="34" charset="0"/>
                <a:cs typeface="Arial" pitchFamily="34" charset="0"/>
              </a:rPr>
              <a:t>celula</a:t>
            </a:r>
            <a:r>
              <a:rPr lang="fr-FR" sz="1400" i="1" dirty="0" smtClean="0">
                <a:latin typeface="Arial" pitchFamily="34" charset="0"/>
                <a:cs typeface="Arial" pitchFamily="34" charset="0"/>
              </a:rPr>
              <a:t> de mai </a:t>
            </a:r>
            <a:r>
              <a:rPr lang="fr-FR" sz="1400" i="1" dirty="0" err="1" smtClean="0">
                <a:latin typeface="Arial" pitchFamily="34" charset="0"/>
                <a:cs typeface="Arial" pitchFamily="34" charset="0"/>
              </a:rPr>
              <a:t>jos</a:t>
            </a:r>
            <a:r>
              <a:rPr lang="fr-FR" sz="1400" i="1" dirty="0" smtClean="0">
                <a:latin typeface="Arial" pitchFamily="34" charset="0"/>
                <a:cs typeface="Arial" pitchFamily="34" charset="0"/>
              </a:rPr>
              <a:t>; </a:t>
            </a:r>
          </a:p>
          <a:p>
            <a:pPr algn="just">
              <a:buFont typeface="Arial" pitchFamily="34" charset="0"/>
              <a:buChar char="•"/>
            </a:pPr>
            <a:r>
              <a:rPr lang="vi-VN" sz="1400" i="1" dirty="0" smtClean="0">
                <a:latin typeface="Arial" pitchFamily="34" charset="0"/>
                <a:cs typeface="Arial" pitchFamily="34" charset="0"/>
              </a:rPr>
              <a:t>Clic pe butonul </a:t>
            </a:r>
            <a:r>
              <a:rPr lang="en-US" sz="1400" b="1" i="1" dirty="0" smtClean="0">
                <a:latin typeface="Arial" pitchFamily="34" charset="0"/>
                <a:cs typeface="Arial" pitchFamily="34" charset="0"/>
              </a:rPr>
              <a:t>1</a:t>
            </a:r>
            <a:r>
              <a:rPr lang="vi-VN" sz="1400" b="1" i="1" dirty="0" smtClean="0">
                <a:latin typeface="Arial" pitchFamily="34" charset="0"/>
                <a:cs typeface="Arial" pitchFamily="34" charset="0"/>
              </a:rPr>
              <a:t> </a:t>
            </a:r>
            <a:r>
              <a:rPr lang="vi-VN" sz="1400" i="1" dirty="0" smtClean="0">
                <a:latin typeface="Arial" pitchFamily="34" charset="0"/>
                <a:cs typeface="Arial" pitchFamily="34" charset="0"/>
              </a:rPr>
              <a:t>de pe bara cu formule – celulă activă rămâne tot celula curentă; </a:t>
            </a:r>
          </a:p>
          <a:p>
            <a:pPr algn="just">
              <a:buFont typeface="Arial" pitchFamily="34" charset="0"/>
              <a:buChar char="•"/>
            </a:pPr>
            <a:r>
              <a:rPr lang="vi-VN" sz="1400" i="1" dirty="0" smtClean="0">
                <a:latin typeface="Arial" pitchFamily="34" charset="0"/>
                <a:cs typeface="Arial" pitchFamily="34" charset="0"/>
              </a:rPr>
              <a:t>Tasta Tab – celulă activă devine celula din dreapta. </a:t>
            </a:r>
          </a:p>
          <a:p>
            <a:pPr algn="just"/>
            <a:endParaRPr lang="en-US" sz="1400" dirty="0" smtClean="0">
              <a:latin typeface="Arial" pitchFamily="34" charset="0"/>
              <a:cs typeface="Arial" pitchFamily="34" charset="0"/>
            </a:endParaRPr>
          </a:p>
          <a:p>
            <a:pPr algn="just"/>
            <a:r>
              <a:rPr lang="en-US" sz="1400" b="1" dirty="0" err="1" smtClean="0">
                <a:latin typeface="Arial" pitchFamily="34" charset="0"/>
                <a:cs typeface="Arial" pitchFamily="34" charset="0"/>
              </a:rPr>
              <a:t>sau</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prin</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renunţarea</a:t>
            </a:r>
            <a:r>
              <a:rPr lang="en-US" sz="1400" b="1" dirty="0" smtClean="0">
                <a:latin typeface="Arial" pitchFamily="34" charset="0"/>
                <a:cs typeface="Arial" pitchFamily="34" charset="0"/>
              </a:rPr>
              <a:t> la </a:t>
            </a:r>
            <a:r>
              <a:rPr lang="en-US" sz="1400" b="1" dirty="0" err="1" smtClean="0">
                <a:latin typeface="Arial" pitchFamily="34" charset="0"/>
                <a:cs typeface="Arial" pitchFamily="34" charset="0"/>
              </a:rPr>
              <a:t>introducerea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acestor</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informaţii</a:t>
            </a:r>
            <a:r>
              <a:rPr lang="en-US" sz="1400" dirty="0" smtClean="0">
                <a:latin typeface="Arial" pitchFamily="34" charset="0"/>
                <a:cs typeface="Arial" pitchFamily="34" charset="0"/>
              </a:rPr>
              <a:t>: </a:t>
            </a:r>
          </a:p>
          <a:p>
            <a:pPr algn="just"/>
            <a:r>
              <a:rPr lang="vi-VN" sz="1400" i="1" dirty="0" smtClean="0">
                <a:latin typeface="Arial" pitchFamily="34" charset="0"/>
                <a:cs typeface="Arial" pitchFamily="34" charset="0"/>
              </a:rPr>
              <a:t>Tasta Esc – celulă activă rămâne tot celula curentă; </a:t>
            </a:r>
          </a:p>
          <a:p>
            <a:pPr algn="just"/>
            <a:r>
              <a:rPr lang="vi-VN" sz="1400" i="1" dirty="0" smtClean="0">
                <a:latin typeface="Arial" pitchFamily="34" charset="0"/>
                <a:cs typeface="Arial" pitchFamily="34" charset="0"/>
              </a:rPr>
              <a:t>Clic pe butonul </a:t>
            </a:r>
            <a:r>
              <a:rPr lang="en-US" sz="1400" b="1" i="1" dirty="0" smtClean="0">
                <a:latin typeface="Arial" pitchFamily="34" charset="0"/>
                <a:cs typeface="Arial" pitchFamily="34" charset="0"/>
              </a:rPr>
              <a:t>2</a:t>
            </a:r>
            <a:r>
              <a:rPr lang="vi-VN" sz="1400" i="1" dirty="0" smtClean="0">
                <a:latin typeface="Arial" pitchFamily="34" charset="0"/>
                <a:cs typeface="Arial" pitchFamily="34" charset="0"/>
              </a:rPr>
              <a:t> de pe bara cu formule – celulă activă rămâne tot celula curentă. </a:t>
            </a:r>
          </a:p>
        </p:txBody>
      </p:sp>
      <p:grpSp>
        <p:nvGrpSpPr>
          <p:cNvPr id="11" name="Group 10"/>
          <p:cNvGrpSpPr/>
          <p:nvPr/>
        </p:nvGrpSpPr>
        <p:grpSpPr>
          <a:xfrm>
            <a:off x="7086600" y="3200400"/>
            <a:ext cx="1600200" cy="990600"/>
            <a:chOff x="7010400" y="4876800"/>
            <a:chExt cx="1600200" cy="990600"/>
          </a:xfrm>
        </p:grpSpPr>
        <p:pic>
          <p:nvPicPr>
            <p:cNvPr id="1026" name="Picture 2"/>
            <p:cNvPicPr>
              <a:picLocks noChangeAspect="1" noChangeArrowheads="1"/>
            </p:cNvPicPr>
            <p:nvPr/>
          </p:nvPicPr>
          <p:blipFill>
            <a:blip r:embed="rId2" cstate="print"/>
            <a:srcRect l="15625" t="19407" r="76172" b="77897"/>
            <a:stretch>
              <a:fillRect/>
            </a:stretch>
          </p:blipFill>
          <p:spPr bwMode="auto">
            <a:xfrm>
              <a:off x="7010400" y="5181600"/>
              <a:ext cx="1600200" cy="381000"/>
            </a:xfrm>
            <a:prstGeom prst="rect">
              <a:avLst/>
            </a:prstGeom>
            <a:noFill/>
            <a:ln w="9525">
              <a:noFill/>
              <a:miter lim="800000"/>
              <a:headEnd/>
              <a:tailEnd/>
            </a:ln>
            <a:effectLst/>
          </p:spPr>
        </p:pic>
        <p:sp>
          <p:nvSpPr>
            <p:cNvPr id="9" name="Oval 8"/>
            <p:cNvSpPr/>
            <p:nvPr/>
          </p:nvSpPr>
          <p:spPr>
            <a:xfrm>
              <a:off x="7772400" y="54864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10" name="Oval 9"/>
            <p:cNvSpPr/>
            <p:nvPr/>
          </p:nvSpPr>
          <p:spPr>
            <a:xfrm>
              <a:off x="7315200" y="48768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371600"/>
            <a:ext cx="8458200" cy="4953000"/>
          </a:xfrm>
        </p:spPr>
        <p:txBody>
          <a:bodyPr>
            <a:normAutofit/>
          </a:bodyPr>
          <a:lstStyle/>
          <a:p>
            <a:pPr algn="just">
              <a:buNone/>
            </a:pPr>
            <a:r>
              <a:rPr lang="vi-VN" sz="1400" b="1" dirty="0" smtClean="0">
                <a:latin typeface="Arial" pitchFamily="34" charset="0"/>
                <a:cs typeface="Arial" pitchFamily="34" charset="0"/>
              </a:rPr>
              <a:t>Informaţiile în Excel sunt clasificate în două tipuri: </a:t>
            </a:r>
          </a:p>
          <a:p>
            <a:pPr algn="just">
              <a:buClrTx/>
            </a:pPr>
            <a:r>
              <a:rPr lang="vi-VN" sz="1400" dirty="0" smtClean="0">
                <a:latin typeface="Arial" pitchFamily="34" charset="0"/>
                <a:cs typeface="Arial" pitchFamily="34" charset="0"/>
              </a:rPr>
              <a:t>Informaţii numerice care cuprind numere întregi, numere zecimale, numere procentuale, numere însoţite de simboluri monetare, date calendaristice, momente de timp; implicit aceste informaţii se aliniază la dreapta celulei. </a:t>
            </a:r>
          </a:p>
          <a:p>
            <a:pPr algn="just">
              <a:buClrTx/>
            </a:pPr>
            <a:r>
              <a:rPr lang="vi-VN" sz="1400" dirty="0" smtClean="0">
                <a:latin typeface="Arial" pitchFamily="34" charset="0"/>
                <a:cs typeface="Arial" pitchFamily="34" charset="0"/>
              </a:rPr>
              <a:t>Informaţii text care conţin litere, numere şi alte simboluri; implicit aceste informaţii se aliniază la stânga celulei. </a:t>
            </a:r>
            <a:endParaRPr lang="en-US" sz="1400" dirty="0" smtClean="0">
              <a:latin typeface="Arial" pitchFamily="34" charset="0"/>
              <a:cs typeface="Arial" pitchFamily="34" charset="0"/>
            </a:endParaRPr>
          </a:p>
          <a:p>
            <a:pPr algn="just">
              <a:buNone/>
            </a:pPr>
            <a:r>
              <a:rPr lang="vi-VN" sz="1400" b="1" dirty="0" smtClean="0">
                <a:latin typeface="Arial" pitchFamily="34" charset="0"/>
                <a:cs typeface="Arial" pitchFamily="34" charset="0"/>
              </a:rPr>
              <a:t>Facilităţi de introducere a datelor: </a:t>
            </a:r>
          </a:p>
          <a:p>
            <a:pPr algn="just">
              <a:buClrTx/>
            </a:pPr>
            <a:r>
              <a:rPr lang="it-IT" sz="1400" b="1" dirty="0" smtClean="0">
                <a:latin typeface="Arial" pitchFamily="34" charset="0"/>
                <a:cs typeface="Arial" pitchFamily="34" charset="0"/>
              </a:rPr>
              <a:t>Introducerea </a:t>
            </a:r>
            <a:r>
              <a:rPr lang="it-IT" sz="1400" b="1" i="1" dirty="0" smtClean="0">
                <a:latin typeface="Arial" pitchFamily="34" charset="0"/>
                <a:cs typeface="Arial" pitchFamily="34" charset="0"/>
              </a:rPr>
              <a:t>datei calendaristice curente (se apasă simultan tastele Ctrl + ; ) . </a:t>
            </a:r>
            <a:endParaRPr lang="en-US" sz="1400" dirty="0" smtClean="0">
              <a:latin typeface="Arial" pitchFamily="34" charset="0"/>
              <a:cs typeface="Arial" pitchFamily="34" charset="0"/>
            </a:endParaRPr>
          </a:p>
          <a:p>
            <a:pPr algn="just">
              <a:buClrTx/>
            </a:pPr>
            <a:r>
              <a:rPr lang="vi-VN" sz="1400" b="1" dirty="0" smtClean="0">
                <a:latin typeface="Arial" pitchFamily="34" charset="0"/>
                <a:cs typeface="Arial" pitchFamily="34" charset="0"/>
              </a:rPr>
              <a:t>Introducerea </a:t>
            </a:r>
            <a:r>
              <a:rPr lang="vi-VN" sz="1400" b="1" i="1" dirty="0" smtClean="0">
                <a:latin typeface="Arial" pitchFamily="34" charset="0"/>
                <a:cs typeface="Arial" pitchFamily="34" charset="0"/>
              </a:rPr>
              <a:t>orei curente (se apasă simultan tastele Ctrl + Shift + ;) . </a:t>
            </a:r>
          </a:p>
          <a:p>
            <a:pPr algn="just">
              <a:buNone/>
            </a:pPr>
            <a:r>
              <a:rPr lang="vi-VN" sz="1400" b="1" dirty="0" smtClean="0">
                <a:latin typeface="Arial" pitchFamily="34" charset="0"/>
                <a:cs typeface="Arial" pitchFamily="34" charset="0"/>
              </a:rPr>
              <a:t>Exemplu:</a:t>
            </a:r>
            <a:endParaRPr lang="en-US" sz="1400" b="1" dirty="0" smtClean="0">
              <a:latin typeface="Arial" pitchFamily="34" charset="0"/>
              <a:cs typeface="Arial" pitchFamily="34" charset="0"/>
            </a:endParaRPr>
          </a:p>
          <a:p>
            <a:pPr algn="just">
              <a:buNone/>
            </a:pPr>
            <a:r>
              <a:rPr lang="vi-VN" sz="1400" b="1" dirty="0" smtClean="0">
                <a:latin typeface="Arial" pitchFamily="34" charset="0"/>
                <a:cs typeface="Arial" pitchFamily="34" charset="0"/>
              </a:rPr>
              <a:t>17.02.2007 13:34:17 </a:t>
            </a:r>
            <a:endParaRPr lang="en-US" sz="1400" b="1" dirty="0" smtClean="0">
              <a:latin typeface="Arial" pitchFamily="34" charset="0"/>
              <a:cs typeface="Arial" pitchFamily="34" charset="0"/>
            </a:endParaRPr>
          </a:p>
          <a:p>
            <a:pPr marL="0" indent="0" algn="just">
              <a:buNone/>
            </a:pPr>
            <a:r>
              <a:rPr lang="vi-VN" sz="1400" dirty="0" smtClean="0">
                <a:latin typeface="Arial" pitchFamily="34" charset="0"/>
                <a:cs typeface="Arial" pitchFamily="34" charset="0"/>
              </a:rPr>
              <a:t>Data calendaristică şi momentul de timp sunt exprimate printr-un număr zecimal. Partea întreagă a acestuia reprezintă numărul de zile care s-au scurs de la 01-ian-1900 până la respectiva dată, iar partea zecimală reprezintă momentul de timp de la ora 0 la respectivul moment. </a:t>
            </a:r>
            <a:endParaRPr lang="en-US" sz="1400" dirty="0" smtClean="0">
              <a:latin typeface="Arial" pitchFamily="34" charset="0"/>
              <a:cs typeface="Arial" pitchFamily="34" charset="0"/>
            </a:endParaRPr>
          </a:p>
          <a:p>
            <a:pPr marL="0" indent="0" algn="just">
              <a:buNone/>
            </a:pPr>
            <a:r>
              <a:rPr lang="vi-VN" sz="1400" dirty="0" smtClean="0">
                <a:latin typeface="Arial" pitchFamily="34" charset="0"/>
                <a:cs typeface="Arial" pitchFamily="34" charset="0"/>
              </a:rPr>
              <a:t>Exemplu: 1 → 01-ian-1900 </a:t>
            </a:r>
            <a:endParaRPr lang="en-US" sz="1400" dirty="0" smtClean="0">
              <a:latin typeface="Arial" pitchFamily="34" charset="0"/>
              <a:cs typeface="Arial" pitchFamily="34" charset="0"/>
            </a:endParaRPr>
          </a:p>
          <a:p>
            <a:pPr marL="0" indent="0" algn="just">
              <a:buNone/>
            </a:pPr>
            <a:r>
              <a:rPr lang="vi-VN" sz="1400" dirty="0" smtClean="0">
                <a:latin typeface="Arial" pitchFamily="34" charset="0"/>
                <a:cs typeface="Arial" pitchFamily="34" charset="0"/>
              </a:rPr>
              <a:t>200 → 18-iul-1900 </a:t>
            </a:r>
            <a:endParaRPr lang="en-US" sz="1400" dirty="0" smtClean="0">
              <a:latin typeface="Arial" pitchFamily="34" charset="0"/>
              <a:cs typeface="Arial" pitchFamily="34" charset="0"/>
            </a:endParaRPr>
          </a:p>
          <a:p>
            <a:pPr marL="0" indent="0" algn="just">
              <a:buNone/>
            </a:pPr>
            <a:r>
              <a:rPr lang="vi-VN" sz="1400" dirty="0" smtClean="0">
                <a:latin typeface="Arial" pitchFamily="34" charset="0"/>
                <a:cs typeface="Arial" pitchFamily="34" charset="0"/>
              </a:rPr>
              <a:t>0 → ora zero </a:t>
            </a:r>
            <a:endParaRPr lang="en-US" sz="1400" dirty="0" smtClean="0">
              <a:latin typeface="Arial" pitchFamily="34" charset="0"/>
              <a:cs typeface="Arial" pitchFamily="34" charset="0"/>
            </a:endParaRPr>
          </a:p>
          <a:p>
            <a:pPr marL="0" indent="0" algn="just">
              <a:buNone/>
            </a:pPr>
            <a:r>
              <a:rPr lang="vi-VN" sz="1400" dirty="0" smtClean="0">
                <a:latin typeface="Arial" pitchFamily="34" charset="0"/>
                <a:cs typeface="Arial" pitchFamily="34" charset="0"/>
              </a:rPr>
              <a:t>0,5 → ora 12 </a:t>
            </a:r>
            <a:endParaRPr lang="it-IT" sz="1400" i="1" dirty="0" smtClean="0">
              <a:latin typeface="Arial" pitchFamily="34" charset="0"/>
              <a:cs typeface="Arial" pitchFamily="34" charset="0"/>
            </a:endParaRPr>
          </a:p>
        </p:txBody>
      </p:sp>
      <p:sp>
        <p:nvSpPr>
          <p:cNvPr id="2" name="Title 1"/>
          <p:cNvSpPr>
            <a:spLocks noGrp="1"/>
          </p:cNvSpPr>
          <p:nvPr>
            <p:ph type="title"/>
          </p:nvPr>
        </p:nvSpPr>
        <p:spPr>
          <a:xfrm>
            <a:off x="304800" y="685800"/>
            <a:ext cx="8382000" cy="792162"/>
          </a:xfrm>
        </p:spPr>
        <p:txBody>
          <a:bodyPr>
            <a:normAutofit/>
          </a:bodyPr>
          <a:lstStyle/>
          <a:p>
            <a:r>
              <a:rPr lang="en-US" sz="1800" b="1" i="1" dirty="0" err="1" smtClean="0">
                <a:solidFill>
                  <a:schemeClr val="accent1"/>
                </a:solidFill>
                <a:latin typeface="Arial" pitchFamily="34" charset="0"/>
                <a:cs typeface="Arial" pitchFamily="34" charset="0"/>
              </a:rPr>
              <a:t>Celule</a:t>
            </a:r>
            <a:r>
              <a:rPr lang="en-US" sz="1800" b="1" i="1" dirty="0" smtClean="0">
                <a:solidFill>
                  <a:schemeClr val="accent1"/>
                </a:solidFill>
                <a:latin typeface="Arial" pitchFamily="34" charset="0"/>
                <a:cs typeface="Arial" pitchFamily="34" charset="0"/>
              </a:rPr>
              <a:t> </a:t>
            </a:r>
            <a:endParaRPr lang="en-US" sz="1800" b="1" i="1" dirty="0">
              <a:solidFill>
                <a:schemeClr val="accent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371600"/>
            <a:ext cx="8686800" cy="4267200"/>
          </a:xfrm>
        </p:spPr>
        <p:txBody>
          <a:bodyPr>
            <a:normAutofit fontScale="92500"/>
          </a:bodyPr>
          <a:lstStyle/>
          <a:p>
            <a:pPr>
              <a:spcBef>
                <a:spcPts val="0"/>
              </a:spcBef>
              <a:buNone/>
            </a:pPr>
            <a:r>
              <a:rPr lang="it-IT" sz="1400" b="1" dirty="0" smtClean="0">
                <a:latin typeface="Arial" pitchFamily="34" charset="0"/>
                <a:cs typeface="Arial" pitchFamily="34" charset="0"/>
              </a:rPr>
              <a:t>Modificarea conţinutului unei celule se realizează prin două metode: </a:t>
            </a:r>
          </a:p>
          <a:p>
            <a:pPr marL="273050" indent="-273050">
              <a:spcBef>
                <a:spcPts val="0"/>
              </a:spcBef>
              <a:buClrTx/>
            </a:pPr>
            <a:r>
              <a:rPr lang="vi-VN" sz="1400" dirty="0" smtClean="0">
                <a:latin typeface="Arial" pitchFamily="34" charset="0"/>
                <a:cs typeface="Arial" pitchFamily="34" charset="0"/>
              </a:rPr>
              <a:t>Selectând celula cu clic pe ea, clic în bara de formule, apoi se operează modificarea, </a:t>
            </a:r>
            <a:endParaRPr lang="en-US" sz="1400" dirty="0" smtClean="0">
              <a:latin typeface="Arial" pitchFamily="34" charset="0"/>
              <a:cs typeface="Arial" pitchFamily="34" charset="0"/>
            </a:endParaRPr>
          </a:p>
          <a:p>
            <a:pPr marL="273050" indent="-273050">
              <a:spcBef>
                <a:spcPts val="0"/>
              </a:spcBef>
              <a:buClrTx/>
              <a:buNone/>
            </a:pPr>
            <a:r>
              <a:rPr lang="vi-VN" sz="1400" dirty="0" smtClean="0">
                <a:latin typeface="Arial" pitchFamily="34" charset="0"/>
                <a:cs typeface="Arial" pitchFamily="34" charset="0"/>
              </a:rPr>
              <a:t>sau </a:t>
            </a:r>
          </a:p>
          <a:p>
            <a:pPr>
              <a:spcBef>
                <a:spcPts val="0"/>
              </a:spcBef>
              <a:buClrTx/>
            </a:pPr>
            <a:r>
              <a:rPr lang="it-IT" sz="1400" dirty="0" smtClean="0">
                <a:latin typeface="Arial" pitchFamily="34" charset="0"/>
                <a:cs typeface="Arial" pitchFamily="34" charset="0"/>
              </a:rPr>
              <a:t>Dublu clic în celulă, apoi se operează modificarea.  </a:t>
            </a:r>
          </a:p>
          <a:p>
            <a:pPr>
              <a:spcBef>
                <a:spcPts val="0"/>
              </a:spcBef>
              <a:buClrTx/>
              <a:buNone/>
            </a:pPr>
            <a:r>
              <a:rPr lang="en-US" sz="1400" dirty="0" err="1" smtClean="0">
                <a:latin typeface="Arial" pitchFamily="34" charset="0"/>
                <a:cs typeface="Arial" pitchFamily="34" charset="0"/>
              </a:rPr>
              <a:t>Cand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celula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este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activa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apasarea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oricarei</a:t>
            </a:r>
            <a:r>
              <a:rPr lang="en-US" sz="1400" dirty="0" smtClean="0">
                <a:latin typeface="Arial" pitchFamily="34" charset="0"/>
                <a:cs typeface="Arial" pitchFamily="34" charset="0"/>
              </a:rPr>
              <a:t> taste </a:t>
            </a:r>
            <a:r>
              <a:rPr lang="en-US" sz="1400" dirty="0" err="1" smtClean="0">
                <a:latin typeface="Arial" pitchFamily="34" charset="0"/>
                <a:cs typeface="Arial" pitchFamily="34" charset="0"/>
              </a:rPr>
              <a:t>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sterge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continutul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celulei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pozitiona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cursorul</a:t>
            </a:r>
            <a:r>
              <a:rPr lang="en-US" sz="1400" dirty="0" smtClean="0">
                <a:latin typeface="Arial" pitchFamily="34" charset="0"/>
                <a:cs typeface="Arial" pitchFamily="34" charset="0"/>
              </a:rPr>
              <a:t> in </a:t>
            </a:r>
            <a:r>
              <a:rPr lang="en-US" sz="1400" dirty="0" err="1" smtClean="0">
                <a:latin typeface="Arial" pitchFamily="34" charset="0"/>
                <a:cs typeface="Arial" pitchFamily="34" charset="0"/>
              </a:rPr>
              <a:t>interiorul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celulei</a:t>
            </a:r>
            <a:r>
              <a:rPr lang="en-US" sz="1400" dirty="0" smtClean="0">
                <a:latin typeface="Arial" pitchFamily="34" charset="0"/>
                <a:cs typeface="Arial" pitchFamily="34" charset="0"/>
              </a:rPr>
              <a:t> se </a:t>
            </a:r>
            <a:r>
              <a:rPr lang="en-US" sz="1400" dirty="0" err="1" smtClean="0">
                <a:latin typeface="Arial" pitchFamily="34" charset="0"/>
                <a:cs typeface="Arial" pitchFamily="34" charset="0"/>
              </a:rPr>
              <a:t>executa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dublu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clickcu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butonul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stang</a:t>
            </a:r>
            <a:r>
              <a:rPr lang="en-US" sz="1400" dirty="0" smtClean="0">
                <a:latin typeface="Arial" pitchFamily="34" charset="0"/>
                <a:cs typeface="Arial" pitchFamily="34" charset="0"/>
              </a:rPr>
              <a:t> al mouse-</a:t>
            </a:r>
            <a:r>
              <a:rPr lang="en-US" sz="1400" dirty="0" err="1" smtClean="0">
                <a:latin typeface="Arial" pitchFamily="34" charset="0"/>
                <a:cs typeface="Arial" pitchFamily="34" charset="0"/>
              </a:rPr>
              <a:t>ului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se </a:t>
            </a:r>
            <a:r>
              <a:rPr lang="en-US" sz="1400" dirty="0" err="1" smtClean="0">
                <a:latin typeface="Arial" pitchFamily="34" charset="0"/>
                <a:cs typeface="Arial" pitchFamily="34" charset="0"/>
              </a:rPr>
              <a:t>apasa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tasta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F2</a:t>
            </a:r>
          </a:p>
          <a:p>
            <a:pPr>
              <a:spcBef>
                <a:spcPts val="0"/>
              </a:spcBef>
              <a:buClrTx/>
            </a:pPr>
            <a:r>
              <a:rPr lang="it-IT" sz="1400" dirty="0" smtClean="0">
                <a:latin typeface="Arial" pitchFamily="34" charset="0"/>
                <a:cs typeface="Arial" pitchFamily="34" charset="0"/>
              </a:rPr>
              <a:t>Pentru validarea modificarii se apasa tasta ENTER sau butonul de validare de langa bara de formule.</a:t>
            </a:r>
          </a:p>
          <a:p>
            <a:pPr>
              <a:spcBef>
                <a:spcPts val="0"/>
              </a:spcBef>
              <a:buClrTx/>
              <a:buNone/>
            </a:pPr>
            <a:endParaRPr lang="it-IT" sz="1400" dirty="0" smtClean="0">
              <a:latin typeface="Arial" pitchFamily="34" charset="0"/>
              <a:cs typeface="Arial" pitchFamily="34" charset="0"/>
            </a:endParaRPr>
          </a:p>
          <a:p>
            <a:pPr>
              <a:spcBef>
                <a:spcPts val="0"/>
              </a:spcBef>
              <a:buNone/>
            </a:pPr>
            <a:r>
              <a:rPr lang="it-IT" sz="1400" b="1" dirty="0" smtClean="0">
                <a:latin typeface="Arial" pitchFamily="34" charset="0"/>
                <a:cs typeface="Arial" pitchFamily="34" charset="0"/>
              </a:rPr>
              <a:t>Anularea (UNDO)</a:t>
            </a:r>
          </a:p>
          <a:p>
            <a:pPr>
              <a:spcBef>
                <a:spcPts val="0"/>
              </a:spcBef>
              <a:buNone/>
            </a:pPr>
            <a:r>
              <a:rPr lang="it-IT" sz="1400" dirty="0" smtClean="0">
                <a:latin typeface="Arial" pitchFamily="34" charset="0"/>
                <a:cs typeface="Arial" pitchFamily="34" charset="0"/>
              </a:rPr>
              <a:t>Pentru a anula o actiune executati una din urmatoarele:</a:t>
            </a:r>
          </a:p>
          <a:p>
            <a:pPr>
              <a:spcBef>
                <a:spcPts val="0"/>
              </a:spcBef>
              <a:buClrTx/>
            </a:pPr>
            <a:r>
              <a:rPr lang="it-IT" sz="1400" dirty="0" smtClean="0">
                <a:latin typeface="Arial" pitchFamily="34" charset="0"/>
                <a:cs typeface="Arial" pitchFamily="34" charset="0"/>
              </a:rPr>
              <a:t>Clic pe butonul </a:t>
            </a:r>
            <a:r>
              <a:rPr lang="it-IT" sz="1400" b="1" dirty="0" smtClean="0">
                <a:latin typeface="Arial" pitchFamily="34" charset="0"/>
                <a:cs typeface="Arial" pitchFamily="34" charset="0"/>
              </a:rPr>
              <a:t>Undo</a:t>
            </a:r>
            <a:r>
              <a:rPr lang="it-IT" sz="1400" dirty="0" smtClean="0">
                <a:latin typeface="Arial" pitchFamily="34" charset="0"/>
                <a:cs typeface="Arial" pitchFamily="34" charset="0"/>
              </a:rPr>
              <a:t> din bara de </a:t>
            </a:r>
            <a:r>
              <a:rPr lang="it-IT" sz="1400" b="1" dirty="0" smtClean="0">
                <a:latin typeface="Arial" pitchFamily="34" charset="0"/>
                <a:cs typeface="Arial" pitchFamily="34" charset="0"/>
              </a:rPr>
              <a:t>Acces rapid</a:t>
            </a:r>
          </a:p>
          <a:p>
            <a:pPr>
              <a:spcBef>
                <a:spcPts val="0"/>
              </a:spcBef>
              <a:buClrTx/>
            </a:pPr>
            <a:r>
              <a:rPr lang="it-IT" sz="1400" dirty="0" smtClean="0">
                <a:latin typeface="Arial" pitchFamily="34" charset="0"/>
                <a:cs typeface="Arial" pitchFamily="34" charset="0"/>
              </a:rPr>
              <a:t>Apasati simultan tastele </a:t>
            </a:r>
            <a:r>
              <a:rPr lang="it-IT" sz="1400" b="1" dirty="0" smtClean="0">
                <a:latin typeface="Arial" pitchFamily="34" charset="0"/>
                <a:cs typeface="Arial" pitchFamily="34" charset="0"/>
              </a:rPr>
              <a:t>CTRL+Z</a:t>
            </a:r>
          </a:p>
          <a:p>
            <a:pPr marL="0" indent="0">
              <a:spcBef>
                <a:spcPts val="0"/>
              </a:spcBef>
              <a:buClrTx/>
              <a:buNone/>
            </a:pPr>
            <a:r>
              <a:rPr lang="it-IT" sz="1400" dirty="0" smtClean="0">
                <a:latin typeface="Arial" pitchFamily="34" charset="0"/>
                <a:cs typeface="Arial" pitchFamily="34" charset="0"/>
              </a:rPr>
              <a:t>Pentru a anula mai multe actiuni deschideti lista de langa butonul Undo si selectati actiunile. Toate actiunile selectate vor fi anulate.</a:t>
            </a:r>
          </a:p>
          <a:p>
            <a:pPr marL="0" indent="0">
              <a:spcBef>
                <a:spcPts val="0"/>
              </a:spcBef>
              <a:buClrTx/>
              <a:buNone/>
            </a:pPr>
            <a:endParaRPr lang="en-US" sz="1400" dirty="0" smtClean="0">
              <a:latin typeface="Arial" pitchFamily="34" charset="0"/>
              <a:cs typeface="Arial" pitchFamily="34" charset="0"/>
            </a:endParaRPr>
          </a:p>
          <a:p>
            <a:pPr>
              <a:spcBef>
                <a:spcPts val="0"/>
              </a:spcBef>
              <a:buNone/>
            </a:pPr>
            <a:r>
              <a:rPr lang="en-US" sz="1400" b="1" dirty="0" err="1" smtClean="0">
                <a:latin typeface="Arial" pitchFamily="34" charset="0"/>
                <a:cs typeface="Arial" pitchFamily="34" charset="0"/>
              </a:rPr>
              <a:t>Repetarea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unei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actiuni</a:t>
            </a:r>
            <a:r>
              <a:rPr lang="en-US" sz="1400" b="1" dirty="0" smtClean="0">
                <a:latin typeface="Arial" pitchFamily="34" charset="0"/>
                <a:cs typeface="Arial" pitchFamily="34" charset="0"/>
              </a:rPr>
              <a:t> (REDO)</a:t>
            </a:r>
          </a:p>
          <a:p>
            <a:pPr>
              <a:spcBef>
                <a:spcPts val="0"/>
              </a:spcBef>
              <a:buNone/>
            </a:pPr>
            <a:r>
              <a:rPr lang="it-IT" sz="1400" dirty="0" smtClean="0">
                <a:latin typeface="Arial" pitchFamily="34" charset="0"/>
                <a:cs typeface="Arial" pitchFamily="34" charset="0"/>
              </a:rPr>
              <a:t>Pentru a repeta ultima actiune executati una din urmatoarele</a:t>
            </a:r>
          </a:p>
          <a:p>
            <a:pPr>
              <a:spcBef>
                <a:spcPts val="0"/>
              </a:spcBef>
              <a:buClrTx/>
            </a:pPr>
            <a:r>
              <a:rPr lang="it-IT" sz="1400" dirty="0" smtClean="0">
                <a:latin typeface="Arial" pitchFamily="34" charset="0"/>
                <a:cs typeface="Arial" pitchFamily="34" charset="0"/>
              </a:rPr>
              <a:t>Click pe butonul </a:t>
            </a:r>
            <a:r>
              <a:rPr lang="it-IT" sz="1400" b="1" dirty="0" smtClean="0">
                <a:latin typeface="Arial" pitchFamily="34" charset="0"/>
                <a:cs typeface="Arial" pitchFamily="34" charset="0"/>
              </a:rPr>
              <a:t>Redo </a:t>
            </a:r>
            <a:r>
              <a:rPr lang="it-IT" sz="1400" dirty="0" smtClean="0">
                <a:latin typeface="Arial" pitchFamily="34" charset="0"/>
                <a:cs typeface="Arial" pitchFamily="34" charset="0"/>
              </a:rPr>
              <a:t>din bara de </a:t>
            </a:r>
            <a:r>
              <a:rPr lang="it-IT" sz="1400" b="1" dirty="0" smtClean="0">
                <a:latin typeface="Arial" pitchFamily="34" charset="0"/>
                <a:cs typeface="Arial" pitchFamily="34" charset="0"/>
              </a:rPr>
              <a:t>Acces rapid </a:t>
            </a:r>
            <a:r>
              <a:rPr lang="it-IT" sz="1400" dirty="0" smtClean="0">
                <a:latin typeface="Arial" pitchFamily="34" charset="0"/>
                <a:cs typeface="Arial" pitchFamily="34" charset="0"/>
              </a:rPr>
              <a:t>(daca nu apare, deschideti lista comenzilor rapide si bifati optiunea </a:t>
            </a:r>
            <a:r>
              <a:rPr lang="it-IT" sz="1400" b="1" dirty="0" smtClean="0">
                <a:latin typeface="Arial" pitchFamily="34" charset="0"/>
                <a:cs typeface="Arial" pitchFamily="34" charset="0"/>
              </a:rPr>
              <a:t>Redo</a:t>
            </a:r>
            <a:r>
              <a:rPr lang="it-IT" sz="1400" dirty="0" smtClean="0">
                <a:latin typeface="Arial" pitchFamily="34" charset="0"/>
                <a:cs typeface="Arial" pitchFamily="34" charset="0"/>
              </a:rPr>
              <a:t>)</a:t>
            </a:r>
          </a:p>
          <a:p>
            <a:pPr>
              <a:spcBef>
                <a:spcPts val="0"/>
              </a:spcBef>
              <a:buClrTx/>
            </a:pPr>
            <a:r>
              <a:rPr lang="it-IT" sz="1400" dirty="0" smtClean="0">
                <a:latin typeface="Arial" pitchFamily="34" charset="0"/>
                <a:cs typeface="Arial" pitchFamily="34" charset="0"/>
              </a:rPr>
              <a:t>Apasati simultan tastele </a:t>
            </a:r>
            <a:r>
              <a:rPr lang="it-IT" sz="1400" b="1" dirty="0" smtClean="0">
                <a:latin typeface="Arial" pitchFamily="34" charset="0"/>
                <a:cs typeface="Arial" pitchFamily="34" charset="0"/>
              </a:rPr>
              <a:t>CTRL+Y</a:t>
            </a:r>
          </a:p>
          <a:p>
            <a:pPr>
              <a:spcBef>
                <a:spcPts val="0"/>
              </a:spcBef>
              <a:buClrTx/>
            </a:pPr>
            <a:r>
              <a:rPr lang="it-IT" sz="1400" dirty="0" smtClean="0">
                <a:latin typeface="Arial" pitchFamily="34" charset="0"/>
                <a:cs typeface="Arial" pitchFamily="34" charset="0"/>
              </a:rPr>
              <a:t>Nu toate aciunile in Excel pot fi repetate. Spre exempul inserarea functiilor in celule nu poate fi repetata.</a:t>
            </a:r>
          </a:p>
          <a:p>
            <a:pPr>
              <a:spcBef>
                <a:spcPts val="0"/>
              </a:spcBef>
              <a:buNone/>
            </a:pPr>
            <a:endParaRPr lang="en-US" sz="1400" b="1" dirty="0">
              <a:latin typeface="Arial" pitchFamily="34" charset="0"/>
              <a:cs typeface="Arial" pitchFamily="34" charset="0"/>
            </a:endParaRPr>
          </a:p>
        </p:txBody>
      </p:sp>
      <p:sp>
        <p:nvSpPr>
          <p:cNvPr id="2" name="Title 1"/>
          <p:cNvSpPr>
            <a:spLocks noGrp="1"/>
          </p:cNvSpPr>
          <p:nvPr>
            <p:ph type="title"/>
          </p:nvPr>
        </p:nvSpPr>
        <p:spPr>
          <a:xfrm>
            <a:off x="304800" y="685800"/>
            <a:ext cx="8458200" cy="563562"/>
          </a:xfrm>
        </p:spPr>
        <p:txBody>
          <a:bodyPr>
            <a:noAutofit/>
          </a:bodyPr>
          <a:lstStyle/>
          <a:p>
            <a:r>
              <a:rPr lang="en-US" sz="1800" b="1" i="1" dirty="0" err="1" smtClean="0">
                <a:solidFill>
                  <a:schemeClr val="accent1"/>
                </a:solidFill>
                <a:latin typeface="Arial" pitchFamily="34" charset="0"/>
                <a:cs typeface="Arial" pitchFamily="34" charset="0"/>
              </a:rPr>
              <a:t>Modificarea</a:t>
            </a:r>
            <a:r>
              <a:rPr lang="en-US" sz="1800" b="1" i="1" dirty="0" smtClean="0">
                <a:solidFill>
                  <a:schemeClr val="accent1"/>
                </a:solidFill>
                <a:latin typeface="Arial" pitchFamily="34" charset="0"/>
                <a:cs typeface="Arial" pitchFamily="34" charset="0"/>
              </a:rPr>
              <a:t> </a:t>
            </a:r>
            <a:r>
              <a:rPr lang="en-US" sz="1800" b="1" i="1" dirty="0" err="1" smtClean="0">
                <a:solidFill>
                  <a:schemeClr val="accent1"/>
                </a:solidFill>
                <a:latin typeface="Arial" pitchFamily="34" charset="0"/>
                <a:cs typeface="Arial" pitchFamily="34" charset="0"/>
              </a:rPr>
              <a:t>sau</a:t>
            </a:r>
            <a:r>
              <a:rPr lang="en-US" sz="1800" b="1" i="1" dirty="0" smtClean="0">
                <a:solidFill>
                  <a:schemeClr val="accent1"/>
                </a:solidFill>
                <a:latin typeface="Arial" pitchFamily="34" charset="0"/>
                <a:cs typeface="Arial" pitchFamily="34" charset="0"/>
              </a:rPr>
              <a:t> </a:t>
            </a:r>
            <a:r>
              <a:rPr lang="en-US" sz="1800" b="1" i="1" dirty="0" err="1" smtClean="0">
                <a:solidFill>
                  <a:schemeClr val="accent1"/>
                </a:solidFill>
                <a:latin typeface="Arial" pitchFamily="34" charset="0"/>
                <a:cs typeface="Arial" pitchFamily="34" charset="0"/>
              </a:rPr>
              <a:t>înlocuirea</a:t>
            </a:r>
            <a:r>
              <a:rPr lang="ro-RO" sz="1800" b="1" i="1" dirty="0" smtClean="0">
                <a:solidFill>
                  <a:schemeClr val="accent1"/>
                </a:solidFill>
                <a:latin typeface="Arial" pitchFamily="34" charset="0"/>
                <a:cs typeface="Arial" pitchFamily="34" charset="0"/>
              </a:rPr>
              <a:t> </a:t>
            </a:r>
            <a:r>
              <a:rPr lang="en-US" sz="1800" b="1" i="1" dirty="0" err="1" smtClean="0">
                <a:solidFill>
                  <a:schemeClr val="accent1"/>
                </a:solidFill>
                <a:latin typeface="Arial" pitchFamily="34" charset="0"/>
                <a:cs typeface="Arial" pitchFamily="34" charset="0"/>
              </a:rPr>
              <a:t>conţinutului</a:t>
            </a:r>
            <a:r>
              <a:rPr lang="en-US" sz="1800" b="1" i="1" dirty="0" smtClean="0">
                <a:solidFill>
                  <a:schemeClr val="accent1"/>
                </a:solidFill>
                <a:latin typeface="Arial" pitchFamily="34" charset="0"/>
                <a:cs typeface="Arial" pitchFamily="34" charset="0"/>
              </a:rPr>
              <a:t> </a:t>
            </a:r>
            <a:r>
              <a:rPr lang="en-US" sz="1800" b="1" i="1" dirty="0" err="1" smtClean="0">
                <a:solidFill>
                  <a:schemeClr val="accent1"/>
                </a:solidFill>
                <a:latin typeface="Arial" pitchFamily="34" charset="0"/>
                <a:cs typeface="Arial" pitchFamily="34" charset="0"/>
              </a:rPr>
              <a:t>unei</a:t>
            </a:r>
            <a:r>
              <a:rPr lang="en-US" sz="1800" b="1" i="1" dirty="0" smtClean="0">
                <a:solidFill>
                  <a:schemeClr val="accent1"/>
                </a:solidFill>
                <a:latin typeface="Arial" pitchFamily="34" charset="0"/>
                <a:cs typeface="Arial" pitchFamily="34" charset="0"/>
              </a:rPr>
              <a:t> </a:t>
            </a:r>
            <a:r>
              <a:rPr lang="en-US" sz="1800" b="1" i="1" dirty="0" err="1" smtClean="0">
                <a:solidFill>
                  <a:schemeClr val="accent1"/>
                </a:solidFill>
                <a:latin typeface="Arial" pitchFamily="34" charset="0"/>
                <a:cs typeface="Arial" pitchFamily="34" charset="0"/>
              </a:rPr>
              <a:t>celule</a:t>
            </a:r>
            <a:r>
              <a:rPr lang="en-US" sz="1800" b="1" i="1" dirty="0" smtClean="0">
                <a:solidFill>
                  <a:schemeClr val="accent1"/>
                </a:solidFill>
                <a:latin typeface="Arial" pitchFamily="34" charset="0"/>
                <a:cs typeface="Arial" pitchFamily="34" charset="0"/>
              </a:rPr>
              <a:t>. </a:t>
            </a:r>
            <a:r>
              <a:rPr lang="en-US" sz="1800" b="1" i="1" dirty="0" err="1" smtClean="0">
                <a:solidFill>
                  <a:schemeClr val="accent1"/>
                </a:solidFill>
                <a:latin typeface="Arial" pitchFamily="34" charset="0"/>
                <a:cs typeface="Arial" pitchFamily="34" charset="0"/>
              </a:rPr>
              <a:t>Utilizarea</a:t>
            </a:r>
            <a:r>
              <a:rPr lang="en-US" sz="1800" b="1" i="1" dirty="0" smtClean="0">
                <a:solidFill>
                  <a:schemeClr val="accent1"/>
                </a:solidFill>
                <a:latin typeface="Arial" pitchFamily="34" charset="0"/>
                <a:cs typeface="Arial" pitchFamily="34" charset="0"/>
              </a:rPr>
              <a:t> </a:t>
            </a:r>
            <a:r>
              <a:rPr lang="en-US" sz="1800" b="1" i="1" dirty="0" err="1" smtClean="0">
                <a:solidFill>
                  <a:schemeClr val="accent1"/>
                </a:solidFill>
                <a:latin typeface="Arial" pitchFamily="34" charset="0"/>
                <a:cs typeface="Arial" pitchFamily="34" charset="0"/>
              </a:rPr>
              <a:t>comenzilor</a:t>
            </a:r>
            <a:r>
              <a:rPr lang="en-US" sz="1800" b="1" i="1" dirty="0" smtClean="0">
                <a:solidFill>
                  <a:schemeClr val="accent1"/>
                </a:solidFill>
                <a:latin typeface="Arial" pitchFamily="34" charset="0"/>
                <a:cs typeface="Arial" pitchFamily="34" charset="0"/>
              </a:rPr>
              <a:t> Undo </a:t>
            </a:r>
            <a:r>
              <a:rPr lang="en-US" sz="1800" b="1" i="1" dirty="0" err="1" smtClean="0">
                <a:solidFill>
                  <a:schemeClr val="accent1"/>
                </a:solidFill>
                <a:latin typeface="Arial" pitchFamily="34" charset="0"/>
                <a:cs typeface="Arial" pitchFamily="34" charset="0"/>
              </a:rPr>
              <a:t>si</a:t>
            </a:r>
            <a:r>
              <a:rPr lang="en-US" sz="1800" b="1" i="1" dirty="0" smtClean="0">
                <a:solidFill>
                  <a:schemeClr val="accent1"/>
                </a:solidFill>
                <a:latin typeface="Arial" pitchFamily="34" charset="0"/>
                <a:cs typeface="Arial" pitchFamily="34" charset="0"/>
              </a:rPr>
              <a:t> Redo</a:t>
            </a:r>
            <a:endParaRPr lang="en-US" sz="1800" b="1" i="1" dirty="0">
              <a:solidFill>
                <a:schemeClr val="accent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066800"/>
            <a:ext cx="6858000" cy="2514600"/>
          </a:xfrm>
        </p:spPr>
        <p:txBody>
          <a:bodyPr>
            <a:normAutofit/>
          </a:bodyPr>
          <a:lstStyle/>
          <a:p>
            <a:pPr>
              <a:buClrTx/>
            </a:pPr>
            <a:r>
              <a:rPr lang="en-US" sz="1200" dirty="0" smtClean="0">
                <a:latin typeface="Arial" pitchFamily="34" charset="0"/>
                <a:cs typeface="Arial" pitchFamily="34" charset="0"/>
              </a:rPr>
              <a:t>In </a:t>
            </a:r>
            <a:r>
              <a:rPr lang="en-US" sz="1200" dirty="0" err="1" smtClean="0">
                <a:latin typeface="Arial" pitchFamily="34" charset="0"/>
                <a:cs typeface="Arial" pitchFamily="34" charset="0"/>
              </a:rPr>
              <a:t>fila</a:t>
            </a:r>
            <a:r>
              <a:rPr lang="en-US" sz="1200" dirty="0" smtClean="0">
                <a:latin typeface="Arial" pitchFamily="34" charset="0"/>
                <a:cs typeface="Arial" pitchFamily="34" charset="0"/>
              </a:rPr>
              <a:t> </a:t>
            </a:r>
            <a:r>
              <a:rPr lang="en-US" sz="1200" b="1" dirty="0" err="1" smtClean="0">
                <a:latin typeface="Arial" pitchFamily="34" charset="0"/>
                <a:cs typeface="Arial" pitchFamily="34" charset="0"/>
              </a:rPr>
              <a:t>Pornire</a:t>
            </a:r>
            <a:r>
              <a:rPr lang="en-US" sz="1200" b="1" dirty="0" smtClean="0">
                <a:latin typeface="Arial" pitchFamily="34" charset="0"/>
                <a:cs typeface="Arial" pitchFamily="34" charset="0"/>
              </a:rPr>
              <a:t> (Home)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grupul</a:t>
            </a:r>
            <a:r>
              <a:rPr lang="en-US" sz="1200" dirty="0" smtClean="0">
                <a:latin typeface="Arial" pitchFamily="34" charset="0"/>
                <a:cs typeface="Arial" pitchFamily="34" charset="0"/>
              </a:rPr>
              <a:t> </a:t>
            </a:r>
            <a:r>
              <a:rPr lang="en-US" sz="1200" b="1" dirty="0" err="1" smtClean="0">
                <a:latin typeface="Arial" pitchFamily="34" charset="0"/>
                <a:cs typeface="Arial" pitchFamily="34" charset="0"/>
              </a:rPr>
              <a:t>Editare</a:t>
            </a:r>
            <a:r>
              <a:rPr lang="en-US" sz="1200" b="1" dirty="0" smtClean="0">
                <a:latin typeface="Arial" pitchFamily="34" charset="0"/>
                <a:cs typeface="Arial" pitchFamily="34" charset="0"/>
              </a:rPr>
              <a:t> (Editing)</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clic</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a:t>
            </a:r>
            <a:r>
              <a:rPr lang="en-US" sz="1200" dirty="0" smtClean="0">
                <a:latin typeface="Arial" pitchFamily="34" charset="0"/>
                <a:cs typeface="Arial" pitchFamily="34" charset="0"/>
              </a:rPr>
              <a:t>  </a:t>
            </a:r>
            <a:r>
              <a:rPr lang="en-US" sz="1200" b="1" dirty="0" err="1" smtClean="0">
                <a:latin typeface="Arial" pitchFamily="34" charset="0"/>
                <a:cs typeface="Arial" pitchFamily="34" charset="0"/>
              </a:rPr>
              <a:t>Gasire</a:t>
            </a:r>
            <a:r>
              <a:rPr lang="en-US" sz="1200" b="1" dirty="0" smtClean="0">
                <a:latin typeface="Arial" pitchFamily="34" charset="0"/>
                <a:cs typeface="Arial" pitchFamily="34" charset="0"/>
              </a:rPr>
              <a:t> </a:t>
            </a:r>
            <a:r>
              <a:rPr lang="en-US" sz="1200" b="1" dirty="0" err="1" smtClean="0">
                <a:latin typeface="Arial" pitchFamily="34" charset="0"/>
                <a:cs typeface="Arial" pitchFamily="34" charset="0"/>
              </a:rPr>
              <a:t>si</a:t>
            </a:r>
            <a:r>
              <a:rPr lang="en-US" sz="1200" b="1" dirty="0" smtClean="0">
                <a:latin typeface="Arial" pitchFamily="34" charset="0"/>
                <a:cs typeface="Arial" pitchFamily="34" charset="0"/>
              </a:rPr>
              <a:t> </a:t>
            </a:r>
            <a:r>
              <a:rPr lang="en-US" sz="1200" b="1" dirty="0" err="1" smtClean="0">
                <a:latin typeface="Arial" pitchFamily="34" charset="0"/>
                <a:cs typeface="Arial" pitchFamily="34" charset="0"/>
              </a:rPr>
              <a:t>selectare</a:t>
            </a:r>
            <a:r>
              <a:rPr lang="en-US" sz="1200" b="1" dirty="0" smtClean="0">
                <a:latin typeface="Arial" pitchFamily="34" charset="0"/>
                <a:cs typeface="Arial" pitchFamily="34" charset="0"/>
              </a:rPr>
              <a:t> (Find &amp; Select)</a:t>
            </a:r>
          </a:p>
          <a:p>
            <a:pPr lvl="1">
              <a:buClrTx/>
            </a:pPr>
            <a:r>
              <a:rPr lang="en-US" sz="1200" dirty="0" err="1" smtClean="0">
                <a:latin typeface="Arial" pitchFamily="34" charset="0"/>
                <a:cs typeface="Arial" pitchFamily="34" charset="0"/>
              </a:rPr>
              <a:t>Pentru</a:t>
            </a:r>
            <a:r>
              <a:rPr lang="en-US" sz="1200" dirty="0" smtClean="0">
                <a:latin typeface="Arial" pitchFamily="34" charset="0"/>
                <a:cs typeface="Arial" pitchFamily="34" charset="0"/>
              </a:rPr>
              <a:t> a </a:t>
            </a:r>
            <a:r>
              <a:rPr lang="en-US" sz="1200" dirty="0" err="1" smtClean="0">
                <a:latin typeface="Arial" pitchFamily="34" charset="0"/>
                <a:cs typeface="Arial" pitchFamily="34" charset="0"/>
              </a:rPr>
              <a:t>gasi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numere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sau</a:t>
            </a:r>
            <a:r>
              <a:rPr lang="en-US" sz="1200" dirty="0" smtClean="0">
                <a:latin typeface="Arial" pitchFamily="34" charset="0"/>
                <a:cs typeface="Arial" pitchFamily="34" charset="0"/>
              </a:rPr>
              <a:t> text, </a:t>
            </a:r>
            <a:r>
              <a:rPr lang="en-US" sz="1200" dirty="0" err="1" smtClean="0">
                <a:latin typeface="Arial" pitchFamily="34" charset="0"/>
                <a:cs typeface="Arial" pitchFamily="34" charset="0"/>
              </a:rPr>
              <a:t>clic</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a:t>
            </a:r>
            <a:r>
              <a:rPr lang="en-US" sz="1200" dirty="0" smtClean="0">
                <a:latin typeface="Arial" pitchFamily="34" charset="0"/>
                <a:cs typeface="Arial" pitchFamily="34" charset="0"/>
              </a:rPr>
              <a:t> </a:t>
            </a:r>
            <a:r>
              <a:rPr lang="en-US" sz="1200" b="1" dirty="0" err="1" smtClean="0">
                <a:latin typeface="Arial" pitchFamily="34" charset="0"/>
                <a:cs typeface="Arial" pitchFamily="34" charset="0"/>
              </a:rPr>
              <a:t>Gasire</a:t>
            </a:r>
            <a:r>
              <a:rPr lang="en-US" sz="1200" b="1" dirty="0" smtClean="0">
                <a:latin typeface="Arial" pitchFamily="34" charset="0"/>
                <a:cs typeface="Arial" pitchFamily="34" charset="0"/>
              </a:rPr>
              <a:t> (Find)</a:t>
            </a:r>
            <a:r>
              <a:rPr lang="en-US" sz="1200" dirty="0" smtClean="0">
                <a:latin typeface="Arial" pitchFamily="34" charset="0"/>
                <a:cs typeface="Arial" pitchFamily="34" charset="0"/>
              </a:rPr>
              <a:t>.</a:t>
            </a:r>
          </a:p>
          <a:p>
            <a:pPr lvl="1">
              <a:buClrTx/>
            </a:pPr>
            <a:r>
              <a:rPr lang="en-US" sz="1200" dirty="0" err="1" smtClean="0">
                <a:latin typeface="Arial" pitchFamily="34" charset="0"/>
                <a:cs typeface="Arial" pitchFamily="34" charset="0"/>
              </a:rPr>
              <a:t>Pentru</a:t>
            </a:r>
            <a:r>
              <a:rPr lang="en-US" sz="1200" dirty="0" smtClean="0">
                <a:latin typeface="Arial" pitchFamily="34" charset="0"/>
                <a:cs typeface="Arial" pitchFamily="34" charset="0"/>
              </a:rPr>
              <a:t> a </a:t>
            </a:r>
            <a:r>
              <a:rPr lang="en-US" sz="1200" dirty="0" err="1" smtClean="0">
                <a:latin typeface="Arial" pitchFamily="34" charset="0"/>
                <a:cs typeface="Arial" pitchFamily="34" charset="0"/>
              </a:rPr>
              <a:t>inlocui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numere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sau</a:t>
            </a:r>
            <a:r>
              <a:rPr lang="en-US" sz="1200" dirty="0" smtClean="0">
                <a:latin typeface="Arial" pitchFamily="34" charset="0"/>
                <a:cs typeface="Arial" pitchFamily="34" charset="0"/>
              </a:rPr>
              <a:t> text, </a:t>
            </a:r>
            <a:r>
              <a:rPr lang="en-US" sz="1200" dirty="0" err="1" smtClean="0">
                <a:latin typeface="Arial" pitchFamily="34" charset="0"/>
                <a:cs typeface="Arial" pitchFamily="34" charset="0"/>
              </a:rPr>
              <a:t>clic</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a:t>
            </a:r>
            <a:r>
              <a:rPr lang="en-US" sz="1200" dirty="0" smtClean="0">
                <a:latin typeface="Arial" pitchFamily="34" charset="0"/>
                <a:cs typeface="Arial" pitchFamily="34" charset="0"/>
              </a:rPr>
              <a:t> </a:t>
            </a:r>
            <a:r>
              <a:rPr lang="en-US" sz="1200" b="1" dirty="0" err="1" smtClean="0">
                <a:latin typeface="Arial" pitchFamily="34" charset="0"/>
                <a:cs typeface="Arial" pitchFamily="34" charset="0"/>
              </a:rPr>
              <a:t>Inlocuire</a:t>
            </a:r>
            <a:r>
              <a:rPr lang="en-US" sz="1200" b="1" dirty="0" smtClean="0">
                <a:latin typeface="Arial" pitchFamily="34" charset="0"/>
                <a:cs typeface="Arial" pitchFamily="34" charset="0"/>
              </a:rPr>
              <a:t>…(Replace)</a:t>
            </a:r>
            <a:r>
              <a:rPr lang="en-US" sz="1200" dirty="0" smtClean="0">
                <a:latin typeface="Arial" pitchFamily="34" charset="0"/>
                <a:cs typeface="Arial" pitchFamily="34" charset="0"/>
              </a:rPr>
              <a:t>.</a:t>
            </a:r>
          </a:p>
          <a:p>
            <a:pPr lvl="0">
              <a:buClrTx/>
            </a:pPr>
            <a:r>
              <a:rPr lang="en-US" sz="1200" dirty="0" smtClean="0">
                <a:latin typeface="Arial" pitchFamily="34" charset="0"/>
                <a:cs typeface="Arial" pitchFamily="34" charset="0"/>
              </a:rPr>
              <a:t>In </a:t>
            </a:r>
            <a:r>
              <a:rPr lang="en-US" sz="1200" dirty="0" err="1" smtClean="0">
                <a:latin typeface="Arial" pitchFamily="34" charset="0"/>
                <a:cs typeface="Arial" pitchFamily="34" charset="0"/>
              </a:rPr>
              <a:t>caseta</a:t>
            </a:r>
            <a:r>
              <a:rPr lang="en-US" sz="1200" dirty="0" smtClean="0">
                <a:latin typeface="Arial" pitchFamily="34" charset="0"/>
                <a:cs typeface="Arial" pitchFamily="34" charset="0"/>
              </a:rPr>
              <a:t> </a:t>
            </a:r>
            <a:r>
              <a:rPr lang="en-US" sz="1200" b="1" dirty="0" smtClean="0">
                <a:latin typeface="Arial" pitchFamily="34" charset="0"/>
                <a:cs typeface="Arial" pitchFamily="34" charset="0"/>
              </a:rPr>
              <a:t>De </a:t>
            </a:r>
            <a:r>
              <a:rPr lang="en-US" sz="1200" b="1" dirty="0" err="1" smtClean="0">
                <a:latin typeface="Arial" pitchFamily="34" charset="0"/>
                <a:cs typeface="Arial" pitchFamily="34" charset="0"/>
              </a:rPr>
              <a:t>gasit</a:t>
            </a:r>
            <a:r>
              <a:rPr lang="en-US" sz="1200" b="1" dirty="0" smtClean="0">
                <a:latin typeface="Arial" pitchFamily="34" charset="0"/>
                <a:cs typeface="Arial" pitchFamily="34" charset="0"/>
              </a:rPr>
              <a:t> (Find what)</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tastati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textul</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sau</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numerele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cautate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sau</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clic</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sageata</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langa</a:t>
            </a:r>
            <a:r>
              <a:rPr lang="en-US" sz="1200" dirty="0" smtClean="0">
                <a:latin typeface="Arial" pitchFamily="34" charset="0"/>
                <a:cs typeface="Arial" pitchFamily="34" charset="0"/>
              </a:rPr>
              <a:t> </a:t>
            </a:r>
            <a:r>
              <a:rPr lang="en-US" sz="1200" b="1" dirty="0" err="1" smtClean="0">
                <a:latin typeface="Arial" pitchFamily="34" charset="0"/>
                <a:cs typeface="Arial" pitchFamily="34" charset="0"/>
              </a:rPr>
              <a:t>si</a:t>
            </a:r>
            <a:r>
              <a:rPr lang="en-US" sz="1200" b="1" dirty="0" smtClean="0">
                <a:latin typeface="Arial" pitchFamily="34" charset="0"/>
                <a:cs typeface="Arial" pitchFamily="34" charset="0"/>
              </a:rPr>
              <a:t> </a:t>
            </a:r>
            <a:r>
              <a:rPr lang="en-US" sz="1200" b="1" dirty="0" err="1" smtClean="0">
                <a:latin typeface="Arial" pitchFamily="34" charset="0"/>
                <a:cs typeface="Arial" pitchFamily="34" charset="0"/>
              </a:rPr>
              <a:t>alegeti</a:t>
            </a:r>
            <a:r>
              <a:rPr lang="en-US" sz="1200" b="1" dirty="0" smtClean="0">
                <a:latin typeface="Arial" pitchFamily="34" charset="0"/>
                <a:cs typeface="Arial" pitchFamily="34" charset="0"/>
              </a:rPr>
              <a:t> din </a:t>
            </a:r>
            <a:r>
              <a:rPr lang="en-US" sz="1200" b="1" dirty="0" err="1" smtClean="0">
                <a:latin typeface="Arial" pitchFamily="34" charset="0"/>
                <a:cs typeface="Arial" pitchFamily="34" charset="0"/>
              </a:rPr>
              <a:t>cuvintele</a:t>
            </a:r>
            <a:r>
              <a:rPr lang="en-US" sz="1200" b="1" dirty="0" smtClean="0">
                <a:latin typeface="Arial" pitchFamily="34" charset="0"/>
                <a:cs typeface="Arial" pitchFamily="34" charset="0"/>
              </a:rPr>
              <a:t> recent </a:t>
            </a:r>
            <a:r>
              <a:rPr lang="en-US" sz="1200" b="1" dirty="0" err="1" smtClean="0">
                <a:latin typeface="Arial" pitchFamily="34" charset="0"/>
                <a:cs typeface="Arial" pitchFamily="34" charset="0"/>
              </a:rPr>
              <a:t>cautate</a:t>
            </a:r>
            <a:r>
              <a:rPr lang="en-US" sz="1200" b="1" dirty="0" smtClean="0">
                <a:latin typeface="Arial" pitchFamily="34" charset="0"/>
                <a:cs typeface="Arial" pitchFamily="34" charset="0"/>
              </a:rPr>
              <a:t>.</a:t>
            </a:r>
            <a:endParaRPr lang="en-US" sz="1200" dirty="0" smtClean="0">
              <a:latin typeface="Arial" pitchFamily="34" charset="0"/>
              <a:cs typeface="Arial" pitchFamily="34" charset="0"/>
            </a:endParaRPr>
          </a:p>
          <a:p>
            <a:pPr>
              <a:buClrTx/>
            </a:pPr>
            <a:r>
              <a:rPr lang="en-US" sz="1200" dirty="0" err="1" smtClean="0">
                <a:latin typeface="Arial" pitchFamily="34" charset="0"/>
                <a:cs typeface="Arial" pitchFamily="34" charset="0"/>
              </a:rPr>
              <a:t>Puteti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utiliza</a:t>
            </a:r>
            <a:r>
              <a:rPr lang="en-US" sz="1200" dirty="0" smtClean="0">
                <a:latin typeface="Arial" pitchFamily="34" charset="0"/>
                <a:cs typeface="Arial" pitchFamily="34" charset="0"/>
              </a:rPr>
              <a:t> </a:t>
            </a:r>
            <a:r>
              <a:rPr lang="en-US" sz="1200" b="1" dirty="0" smtClean="0">
                <a:latin typeface="Arial" pitchFamily="34" charset="0"/>
                <a:cs typeface="Arial" pitchFamily="34" charset="0"/>
              </a:rPr>
              <a:t>wildcard characters </a:t>
            </a:r>
            <a:r>
              <a:rPr lang="en-US" sz="1200" dirty="0" err="1" smtClean="0">
                <a:latin typeface="Arial" pitchFamily="34" charset="0"/>
                <a:cs typeface="Arial" pitchFamily="34" charset="0"/>
              </a:rPr>
              <a:t>pentru</a:t>
            </a:r>
            <a:r>
              <a:rPr lang="en-US" sz="1200" dirty="0" smtClean="0">
                <a:latin typeface="Arial" pitchFamily="34" charset="0"/>
                <a:cs typeface="Arial" pitchFamily="34" charset="0"/>
              </a:rPr>
              <a:t> a </a:t>
            </a:r>
            <a:r>
              <a:rPr lang="en-US" sz="1200" dirty="0" err="1" smtClean="0">
                <a:latin typeface="Arial" pitchFamily="34" charset="0"/>
                <a:cs typeface="Arial" pitchFamily="34" charset="0"/>
              </a:rPr>
              <a:t>defini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criteriul</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cautare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precum</a:t>
            </a:r>
            <a:r>
              <a:rPr lang="en-US" sz="1200" dirty="0" smtClean="0">
                <a:latin typeface="Arial" pitchFamily="34" charset="0"/>
                <a:cs typeface="Arial" pitchFamily="34" charset="0"/>
              </a:rPr>
              <a:t> asterisk (*) </a:t>
            </a:r>
            <a:r>
              <a:rPr lang="en-US" sz="1200" dirty="0" err="1" smtClean="0">
                <a:latin typeface="Arial" pitchFamily="34" charset="0"/>
                <a:cs typeface="Arial" pitchFamily="34" charset="0"/>
              </a:rPr>
              <a:t>sau</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semnul</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intrebarii</a:t>
            </a:r>
            <a:r>
              <a:rPr lang="en-US" sz="1200" dirty="0" smtClean="0">
                <a:latin typeface="Arial" pitchFamily="34" charset="0"/>
                <a:cs typeface="Arial" pitchFamily="34" charset="0"/>
              </a:rPr>
              <a:t> (?):</a:t>
            </a:r>
          </a:p>
          <a:p>
            <a:pPr lvl="0">
              <a:buClrTx/>
            </a:pPr>
            <a:r>
              <a:rPr lang="en-US" sz="1200" dirty="0" err="1" smtClean="0">
                <a:latin typeface="Arial" pitchFamily="34" charset="0"/>
                <a:cs typeface="Arial" pitchFamily="34" charset="0"/>
              </a:rPr>
              <a:t>Utilizati</a:t>
            </a:r>
            <a:r>
              <a:rPr lang="en-US" sz="1200" dirty="0" smtClean="0">
                <a:latin typeface="Arial" pitchFamily="34" charset="0"/>
                <a:cs typeface="Arial" pitchFamily="34" charset="0"/>
              </a:rPr>
              <a:t> asterisk </a:t>
            </a:r>
            <a:r>
              <a:rPr lang="en-US" sz="1200" dirty="0" err="1" smtClean="0">
                <a:latin typeface="Arial" pitchFamily="34" charset="0"/>
                <a:cs typeface="Arial" pitchFamily="34" charset="0"/>
              </a:rPr>
              <a:t>pentru</a:t>
            </a:r>
            <a:r>
              <a:rPr lang="en-US" sz="1200" dirty="0" smtClean="0">
                <a:latin typeface="Arial" pitchFamily="34" charset="0"/>
                <a:cs typeface="Arial" pitchFamily="34" charset="0"/>
              </a:rPr>
              <a:t> a </a:t>
            </a:r>
            <a:r>
              <a:rPr lang="en-US" sz="1200" dirty="0" err="1" smtClean="0">
                <a:latin typeface="Arial" pitchFamily="34" charset="0"/>
                <a:cs typeface="Arial" pitchFamily="34" charset="0"/>
              </a:rPr>
              <a:t>gasi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orice</a:t>
            </a:r>
            <a:r>
              <a:rPr lang="en-US" sz="1200" dirty="0" smtClean="0">
                <a:latin typeface="Arial" pitchFamily="34" charset="0"/>
                <a:cs typeface="Arial" pitchFamily="34" charset="0"/>
              </a:rPr>
              <a:t> sir de </a:t>
            </a:r>
            <a:r>
              <a:rPr lang="en-US" sz="1200" dirty="0" err="1" smtClean="0">
                <a:latin typeface="Arial" pitchFamily="34" charset="0"/>
                <a:cs typeface="Arial" pitchFamily="34" charset="0"/>
              </a:rPr>
              <a:t>caractere</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exemplu</a:t>
            </a:r>
            <a:r>
              <a:rPr lang="en-US" sz="1200" dirty="0" smtClean="0">
                <a:latin typeface="Arial" pitchFamily="34" charset="0"/>
                <a:cs typeface="Arial" pitchFamily="34" charset="0"/>
              </a:rPr>
              <a:t> </a:t>
            </a:r>
            <a:r>
              <a:rPr lang="en-US" sz="1200" b="1" dirty="0" smtClean="0">
                <a:latin typeface="Arial" pitchFamily="34" charset="0"/>
                <a:cs typeface="Arial" pitchFamily="34" charset="0"/>
              </a:rPr>
              <a:t>s*d</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gaseste</a:t>
            </a:r>
            <a:r>
              <a:rPr lang="en-US" sz="1200" dirty="0" smtClean="0">
                <a:latin typeface="Arial" pitchFamily="34" charset="0"/>
                <a:cs typeface="Arial" pitchFamily="34" charset="0"/>
              </a:rPr>
              <a:t> "sad" </a:t>
            </a:r>
            <a:r>
              <a:rPr lang="en-US" sz="1200" dirty="0" err="1" smtClean="0">
                <a:latin typeface="Arial" pitchFamily="34" charset="0"/>
                <a:cs typeface="Arial" pitchFamily="34" charset="0"/>
              </a:rPr>
              <a:t>sau</a:t>
            </a:r>
            <a:r>
              <a:rPr lang="en-US" sz="1200" dirty="0" smtClean="0">
                <a:latin typeface="Arial" pitchFamily="34" charset="0"/>
                <a:cs typeface="Arial" pitchFamily="34" charset="0"/>
              </a:rPr>
              <a:t> "started“ (</a:t>
            </a:r>
            <a:r>
              <a:rPr lang="en-US" sz="1200" dirty="0" err="1" smtClean="0">
                <a:latin typeface="Arial" pitchFamily="34" charset="0"/>
                <a:cs typeface="Arial" pitchFamily="34" charset="0"/>
              </a:rPr>
              <a:t>ambele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incep</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si</a:t>
            </a:r>
            <a:r>
              <a:rPr lang="en-US" sz="1200" dirty="0" smtClean="0">
                <a:latin typeface="Arial" pitchFamily="34" charset="0"/>
                <a:cs typeface="Arial" pitchFamily="34" charset="0"/>
              </a:rPr>
              <a:t> se </a:t>
            </a:r>
            <a:r>
              <a:rPr lang="en-US" sz="1200" dirty="0" err="1" smtClean="0">
                <a:latin typeface="Arial" pitchFamily="34" charset="0"/>
                <a:cs typeface="Arial" pitchFamily="34" charset="0"/>
              </a:rPr>
              <a:t>termina</a:t>
            </a:r>
            <a:r>
              <a:rPr lang="en-US" sz="1200" dirty="0" smtClean="0">
                <a:latin typeface="Arial" pitchFamily="34" charset="0"/>
                <a:cs typeface="Arial" pitchFamily="34" charset="0"/>
              </a:rPr>
              <a:t> cu s, </a:t>
            </a:r>
            <a:r>
              <a:rPr lang="en-US" sz="1200" dirty="0" err="1" smtClean="0">
                <a:latin typeface="Arial" pitchFamily="34" charset="0"/>
                <a:cs typeface="Arial" pitchFamily="34" charset="0"/>
              </a:rPr>
              <a:t>respectiv</a:t>
            </a:r>
            <a:r>
              <a:rPr lang="en-US" sz="1200" dirty="0" smtClean="0">
                <a:latin typeface="Arial" pitchFamily="34" charset="0"/>
                <a:cs typeface="Arial" pitchFamily="34" charset="0"/>
              </a:rPr>
              <a:t> d). </a:t>
            </a:r>
          </a:p>
          <a:p>
            <a:pPr lvl="0">
              <a:buClrTx/>
            </a:pPr>
            <a:r>
              <a:rPr lang="en-US" sz="1200" dirty="0" err="1" smtClean="0">
                <a:latin typeface="Arial" pitchFamily="34" charset="0"/>
                <a:cs typeface="Arial" pitchFamily="34" charset="0"/>
              </a:rPr>
              <a:t>Utilizati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semnul</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intrebarii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pentr</a:t>
            </a:r>
            <a:r>
              <a:rPr lang="en-US" sz="1200" dirty="0" smtClean="0">
                <a:latin typeface="Arial" pitchFamily="34" charset="0"/>
                <a:cs typeface="Arial" pitchFamily="34" charset="0"/>
              </a:rPr>
              <a:t> a </a:t>
            </a:r>
            <a:r>
              <a:rPr lang="en-US" sz="1200" dirty="0" err="1" smtClean="0">
                <a:latin typeface="Arial" pitchFamily="34" charset="0"/>
                <a:cs typeface="Arial" pitchFamily="34" charset="0"/>
              </a:rPr>
              <a:t>gasi</a:t>
            </a:r>
            <a:r>
              <a:rPr lang="en-US" sz="1200" dirty="0" smtClean="0">
                <a:latin typeface="Arial" pitchFamily="34" charset="0"/>
                <a:cs typeface="Arial" pitchFamily="34" charset="0"/>
              </a:rPr>
              <a:t> un </a:t>
            </a:r>
            <a:r>
              <a:rPr lang="en-US" sz="1200" dirty="0" err="1" smtClean="0">
                <a:latin typeface="Arial" pitchFamily="34" charset="0"/>
                <a:cs typeface="Arial" pitchFamily="34" charset="0"/>
              </a:rPr>
              <a:t>singur</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caracter</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Exemplu</a:t>
            </a:r>
            <a:r>
              <a:rPr lang="en-US" sz="1200" dirty="0" smtClean="0">
                <a:latin typeface="Arial" pitchFamily="34" charset="0"/>
                <a:cs typeface="Arial" pitchFamily="34" charset="0"/>
              </a:rPr>
              <a:t>  </a:t>
            </a:r>
            <a:r>
              <a:rPr lang="en-US" sz="1200" b="1" dirty="0" err="1" smtClean="0">
                <a:latin typeface="Arial" pitchFamily="34" charset="0"/>
                <a:cs typeface="Arial" pitchFamily="34" charset="0"/>
              </a:rPr>
              <a:t>s?t</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gaseste</a:t>
            </a:r>
            <a:r>
              <a:rPr lang="en-US" sz="1200" dirty="0" smtClean="0">
                <a:latin typeface="Arial" pitchFamily="34" charset="0"/>
                <a:cs typeface="Arial" pitchFamily="34" charset="0"/>
              </a:rPr>
              <a:t> "sat"  </a:t>
            </a:r>
            <a:r>
              <a:rPr lang="en-US" sz="1200" dirty="0" err="1" smtClean="0">
                <a:latin typeface="Arial" pitchFamily="34" charset="0"/>
                <a:cs typeface="Arial" pitchFamily="34" charset="0"/>
              </a:rPr>
              <a:t>si</a:t>
            </a:r>
            <a:r>
              <a:rPr lang="en-US" sz="1200" dirty="0" smtClean="0">
                <a:latin typeface="Arial" pitchFamily="34" charset="0"/>
                <a:cs typeface="Arial" pitchFamily="34" charset="0"/>
              </a:rPr>
              <a:t> "set".</a:t>
            </a:r>
          </a:p>
        </p:txBody>
      </p:sp>
      <p:sp>
        <p:nvSpPr>
          <p:cNvPr id="2" name="Title 1"/>
          <p:cNvSpPr>
            <a:spLocks noGrp="1"/>
          </p:cNvSpPr>
          <p:nvPr>
            <p:ph type="title"/>
          </p:nvPr>
        </p:nvSpPr>
        <p:spPr>
          <a:xfrm>
            <a:off x="304800" y="381000"/>
            <a:ext cx="1219200" cy="457200"/>
          </a:xfrm>
        </p:spPr>
        <p:txBody>
          <a:bodyPr>
            <a:noAutofit/>
          </a:bodyPr>
          <a:lstStyle/>
          <a:p>
            <a:r>
              <a:rPr lang="vi-VN" sz="1600" b="1" i="1" dirty="0" smtClean="0">
                <a:solidFill>
                  <a:schemeClr val="accent1"/>
                </a:solidFill>
                <a:latin typeface="Arial" pitchFamily="34" charset="0"/>
                <a:cs typeface="Arial" pitchFamily="34" charset="0"/>
              </a:rPr>
              <a:t>Căutare</a:t>
            </a:r>
            <a:r>
              <a:rPr lang="en-US" sz="1600" b="1" i="1" dirty="0" smtClean="0">
                <a:solidFill>
                  <a:schemeClr val="accent1"/>
                </a:solidFill>
                <a:latin typeface="Arial" pitchFamily="34" charset="0"/>
                <a:cs typeface="Arial" pitchFamily="34" charset="0"/>
              </a:rPr>
              <a:t>/</a:t>
            </a:r>
            <a:br>
              <a:rPr lang="en-US" sz="1600" b="1" i="1" dirty="0" smtClean="0">
                <a:solidFill>
                  <a:schemeClr val="accent1"/>
                </a:solidFill>
                <a:latin typeface="Arial" pitchFamily="34" charset="0"/>
                <a:cs typeface="Arial" pitchFamily="34" charset="0"/>
              </a:rPr>
            </a:br>
            <a:r>
              <a:rPr lang="en-US" sz="1600" b="1" i="1" dirty="0" err="1" smtClean="0">
                <a:solidFill>
                  <a:schemeClr val="accent1"/>
                </a:solidFill>
                <a:latin typeface="Arial" pitchFamily="34" charset="0"/>
                <a:cs typeface="Arial" pitchFamily="34" charset="0"/>
              </a:rPr>
              <a:t>Înlocuire</a:t>
            </a:r>
            <a:endParaRPr lang="en-US" sz="1600" b="1" i="1" dirty="0">
              <a:solidFill>
                <a:schemeClr val="accent1"/>
              </a:solidFill>
              <a:latin typeface="Arial" pitchFamily="34" charset="0"/>
              <a:cs typeface="Arial" pitchFamily="34" charset="0"/>
            </a:endParaRPr>
          </a:p>
        </p:txBody>
      </p:sp>
      <p:sp>
        <p:nvSpPr>
          <p:cNvPr id="7" name="TextBox 6"/>
          <p:cNvSpPr txBox="1"/>
          <p:nvPr/>
        </p:nvSpPr>
        <p:spPr>
          <a:xfrm>
            <a:off x="152400" y="3276600"/>
            <a:ext cx="5715000" cy="2693045"/>
          </a:xfrm>
          <a:prstGeom prst="rect">
            <a:avLst/>
          </a:prstGeom>
          <a:noFill/>
        </p:spPr>
        <p:txBody>
          <a:bodyPr wrap="square" rtlCol="0">
            <a:spAutoFit/>
          </a:bodyPr>
          <a:lstStyle/>
          <a:p>
            <a:pPr algn="just"/>
            <a:r>
              <a:rPr lang="en-US" sz="1300" dirty="0" err="1" smtClean="0">
                <a:latin typeface="Arial" pitchFamily="34" charset="0"/>
                <a:cs typeface="Arial" pitchFamily="34" charset="0"/>
              </a:rPr>
              <a:t>Specificati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daca</a:t>
            </a:r>
            <a:r>
              <a:rPr lang="en-US" sz="1300" dirty="0" smtClean="0">
                <a:latin typeface="Arial" pitchFamily="34" charset="0"/>
                <a:cs typeface="Arial" pitchFamily="34" charset="0"/>
              </a:rPr>
              <a:t> se face </a:t>
            </a:r>
            <a:r>
              <a:rPr lang="en-US" sz="1300" dirty="0" err="1" smtClean="0">
                <a:latin typeface="Arial" pitchFamily="34" charset="0"/>
                <a:cs typeface="Arial" pitchFamily="34" charset="0"/>
              </a:rPr>
              <a:t>cautarea</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foaia</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calcul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registru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selectand</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locatia</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lista</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In (Within),</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linii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coloane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selectand</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criteriul</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lista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Cautare</a:t>
            </a:r>
            <a:r>
              <a:rPr lang="en-US" sz="1300" b="1" dirty="0" smtClean="0">
                <a:latin typeface="Arial" pitchFamily="34" charset="0"/>
                <a:cs typeface="Arial" pitchFamily="34" charset="0"/>
              </a:rPr>
              <a:t> (Search). </a:t>
            </a:r>
            <a:r>
              <a:rPr lang="en-US" sz="1300" dirty="0" smtClean="0">
                <a:latin typeface="Arial" pitchFamily="34" charset="0"/>
                <a:cs typeface="Arial" pitchFamily="34" charset="0"/>
              </a:rPr>
              <a:t>In </a:t>
            </a:r>
            <a:r>
              <a:rPr lang="en-US" sz="1300" dirty="0" err="1" smtClean="0">
                <a:latin typeface="Arial" pitchFamily="34" charset="0"/>
                <a:cs typeface="Arial" pitchFamily="34" charset="0"/>
              </a:rPr>
              <a:t>cazul</a:t>
            </a:r>
            <a:r>
              <a:rPr lang="en-US" sz="1300" dirty="0" smtClean="0">
                <a:latin typeface="Arial" pitchFamily="34" charset="0"/>
                <a:cs typeface="Arial" pitchFamily="34" charset="0"/>
              </a:rPr>
              <a:t> in care </a:t>
            </a:r>
            <a:r>
              <a:rPr lang="en-US" sz="1300" dirty="0" err="1" smtClean="0">
                <a:latin typeface="Arial" pitchFamily="34" charset="0"/>
                <a:cs typeface="Arial" pitchFamily="34" charset="0"/>
              </a:rPr>
              <a:t>cautati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formule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valori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comentarii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tipul</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lista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Privire</a:t>
            </a:r>
            <a:r>
              <a:rPr lang="en-US" sz="1300" b="1" dirty="0" smtClean="0">
                <a:latin typeface="Arial" pitchFamily="34" charset="0"/>
                <a:cs typeface="Arial" pitchFamily="34" charset="0"/>
              </a:rPr>
              <a:t> in (Look in). </a:t>
            </a:r>
            <a:r>
              <a:rPr lang="en-US" sz="1300" dirty="0" err="1" smtClean="0">
                <a:latin typeface="Arial" pitchFamily="34" charset="0"/>
                <a:cs typeface="Arial" pitchFamily="34" charset="0"/>
              </a:rPr>
              <a:t>Daca</a:t>
            </a:r>
            <a:r>
              <a:rPr lang="en-US" sz="1300" dirty="0" smtClean="0">
                <a:latin typeface="Arial" pitchFamily="34" charset="0"/>
                <a:cs typeface="Arial" pitchFamily="34" charset="0"/>
              </a:rPr>
              <a:t> se face </a:t>
            </a:r>
            <a:r>
              <a:rPr lang="en-US" sz="1300" dirty="0" err="1" smtClean="0">
                <a:latin typeface="Arial" pitchFamily="34" charset="0"/>
                <a:cs typeface="Arial" pitchFamily="34" charset="0"/>
              </a:rPr>
              <a:t>distinctie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intre</a:t>
            </a:r>
            <a:r>
              <a:rPr lang="en-US" sz="1300" dirty="0" smtClean="0">
                <a:latin typeface="Arial" pitchFamily="34" charset="0"/>
                <a:cs typeface="Arial" pitchFamily="34" charset="0"/>
              </a:rPr>
              <a:t> majuscule </a:t>
            </a:r>
            <a:r>
              <a:rPr lang="en-US" sz="1300" dirty="0" err="1" smtClean="0">
                <a:latin typeface="Arial" pitchFamily="34" charset="0"/>
                <a:cs typeface="Arial" pitchFamily="34" charset="0"/>
              </a:rPr>
              <a:t>si</a:t>
            </a:r>
            <a:r>
              <a:rPr lang="en-US" sz="1300" dirty="0" smtClean="0">
                <a:latin typeface="Arial" pitchFamily="34" charset="0"/>
                <a:cs typeface="Arial" pitchFamily="34" charset="0"/>
              </a:rPr>
              <a:t> minuscule </a:t>
            </a:r>
            <a:r>
              <a:rPr lang="en-US" sz="1300" dirty="0" err="1" smtClean="0">
                <a:latin typeface="Arial" pitchFamily="34" charset="0"/>
                <a:cs typeface="Arial" pitchFamily="34" charset="0"/>
              </a:rPr>
              <a:t>bifati</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Potrivire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litere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mari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si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mici</a:t>
            </a:r>
            <a:r>
              <a:rPr lang="en-US" sz="1300" b="1" dirty="0" smtClean="0">
                <a:latin typeface="Arial" pitchFamily="34" charset="0"/>
                <a:cs typeface="Arial" pitchFamily="34" charset="0"/>
              </a:rPr>
              <a:t> (Match case), </a:t>
            </a:r>
            <a:r>
              <a:rPr lang="en-US" sz="1300" dirty="0" err="1" smtClean="0">
                <a:latin typeface="Arial" pitchFamily="34" charset="0"/>
                <a:cs typeface="Arial" pitchFamily="34" charset="0"/>
              </a:rPr>
              <a:t>daca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cautati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celulele</a:t>
            </a:r>
            <a:r>
              <a:rPr lang="en-US" sz="1300" dirty="0" smtClean="0">
                <a:latin typeface="Arial" pitchFamily="34" charset="0"/>
                <a:cs typeface="Arial" pitchFamily="34" charset="0"/>
              </a:rPr>
              <a:t> care </a:t>
            </a:r>
            <a:r>
              <a:rPr lang="en-US" sz="1300" dirty="0" err="1" smtClean="0">
                <a:latin typeface="Arial" pitchFamily="34" charset="0"/>
                <a:cs typeface="Arial" pitchFamily="34" charset="0"/>
              </a:rPr>
              <a:t>contin</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doar</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textul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cautat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bifati</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Potrivire</a:t>
            </a:r>
            <a:r>
              <a:rPr lang="en-US" sz="1300" b="1" dirty="0" smtClean="0">
                <a:latin typeface="Arial" pitchFamily="34" charset="0"/>
                <a:cs typeface="Arial" pitchFamily="34" charset="0"/>
              </a:rPr>
              <a:t> cu </a:t>
            </a:r>
            <a:r>
              <a:rPr lang="en-US" sz="1300" b="1" dirty="0" err="1" smtClean="0">
                <a:latin typeface="Arial" pitchFamily="34" charset="0"/>
                <a:cs typeface="Arial" pitchFamily="34" charset="0"/>
              </a:rPr>
              <a:t>intreg</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continutul</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celulei</a:t>
            </a:r>
            <a:r>
              <a:rPr lang="en-US" sz="1300" b="1" dirty="0" smtClean="0">
                <a:latin typeface="Arial" pitchFamily="34" charset="0"/>
                <a:cs typeface="Arial" pitchFamily="34" charset="0"/>
              </a:rPr>
              <a:t> (Match entire cell contents).</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Daca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cautati</a:t>
            </a:r>
            <a:r>
              <a:rPr lang="en-US" sz="1300" dirty="0" smtClean="0">
                <a:latin typeface="Arial" pitchFamily="34" charset="0"/>
                <a:cs typeface="Arial" pitchFamily="34" charset="0"/>
              </a:rPr>
              <a:t> un text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numere</a:t>
            </a:r>
            <a:r>
              <a:rPr lang="en-US" sz="1300" dirty="0" smtClean="0">
                <a:latin typeface="Arial" pitchFamily="34" charset="0"/>
                <a:cs typeface="Arial" pitchFamily="34" charset="0"/>
              </a:rPr>
              <a:t> cu un </a:t>
            </a:r>
            <a:r>
              <a:rPr lang="en-US" sz="1300" dirty="0" err="1" smtClean="0">
                <a:latin typeface="Arial" pitchFamily="34" charset="0"/>
                <a:cs typeface="Arial" pitchFamily="34" charset="0"/>
              </a:rPr>
              <a:t>anumit</a:t>
            </a:r>
            <a:r>
              <a:rPr lang="en-US" sz="1300" dirty="0" smtClean="0">
                <a:latin typeface="Arial" pitchFamily="34" charset="0"/>
                <a:cs typeface="Arial" pitchFamily="34" charset="0"/>
              </a:rPr>
              <a:t> format click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butonul</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Format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stabili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formatul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apasati</a:t>
            </a:r>
            <a:r>
              <a:rPr lang="en-US" sz="1300" dirty="0" smtClean="0">
                <a:latin typeface="Arial" pitchFamily="34" charset="0"/>
                <a:cs typeface="Arial" pitchFamily="34" charset="0"/>
              </a:rPr>
              <a:t> Format </a:t>
            </a:r>
            <a:r>
              <a:rPr lang="en-US" sz="1300" dirty="0" err="1" smtClean="0">
                <a:latin typeface="Arial" pitchFamily="34" charset="0"/>
                <a:cs typeface="Arial" pitchFamily="34" charset="0"/>
              </a:rPr>
              <a:t>si</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caseta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Gasire</a:t>
            </a:r>
            <a:r>
              <a:rPr lang="en-US" sz="1300" b="1" dirty="0" smtClean="0">
                <a:latin typeface="Arial" pitchFamily="34" charset="0"/>
                <a:cs typeface="Arial" pitchFamily="34" charset="0"/>
              </a:rPr>
              <a:t> (Find)</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format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formatul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cautat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Alegere</a:t>
            </a:r>
            <a:r>
              <a:rPr lang="en-US" sz="1300" b="1" dirty="0" smtClean="0">
                <a:latin typeface="Arial" pitchFamily="34" charset="0"/>
                <a:cs typeface="Arial" pitchFamily="34" charset="0"/>
              </a:rPr>
              <a:t> format </a:t>
            </a: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celula</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(Choose Format From Cell)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apoi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celula</a:t>
            </a:r>
            <a:r>
              <a:rPr lang="en-US" sz="1300" dirty="0" smtClean="0">
                <a:latin typeface="Arial" pitchFamily="34" charset="0"/>
                <a:cs typeface="Arial" pitchFamily="34" charset="0"/>
              </a:rPr>
              <a:t> care are </a:t>
            </a:r>
            <a:r>
              <a:rPr lang="en-US" sz="1300" dirty="0" err="1" smtClean="0">
                <a:latin typeface="Arial" pitchFamily="34" charset="0"/>
                <a:cs typeface="Arial" pitchFamily="34" charset="0"/>
              </a:rPr>
              <a:t>formatul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cautat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Daca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inlocuiti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tastati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cuvintele</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caseta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Inlocuire</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cu (Replace with).</a:t>
            </a:r>
          </a:p>
          <a:p>
            <a:pPr algn="just"/>
            <a:endParaRPr lang="en-US" sz="1300" dirty="0">
              <a:latin typeface="Arial" pitchFamily="34" charset="0"/>
              <a:cs typeface="Arial" pitchFamily="34" charset="0"/>
            </a:endParaRPr>
          </a:p>
        </p:txBody>
      </p:sp>
      <p:sp>
        <p:nvSpPr>
          <p:cNvPr id="8" name="TextBox 7"/>
          <p:cNvSpPr txBox="1"/>
          <p:nvPr/>
        </p:nvSpPr>
        <p:spPr>
          <a:xfrm>
            <a:off x="5791200" y="5105400"/>
            <a:ext cx="3124200" cy="1292662"/>
          </a:xfrm>
          <a:prstGeom prst="rect">
            <a:avLst/>
          </a:prstGeom>
          <a:noFill/>
        </p:spPr>
        <p:txBody>
          <a:bodyPr wrap="square" rtlCol="0">
            <a:spAutoFit/>
          </a:bodyPr>
          <a:lstStyle/>
          <a:p>
            <a:pPr algn="just"/>
            <a:r>
              <a:rPr lang="en-US" sz="1300" dirty="0" err="1" smtClean="0">
                <a:latin typeface="Arial" pitchFamily="34" charset="0"/>
                <a:cs typeface="Arial" pitchFamily="34" charset="0"/>
              </a:rPr>
              <a:t>Dupa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stabilirea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textului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cautat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apasati</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Urmatorul</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gasit</a:t>
            </a:r>
            <a:r>
              <a:rPr lang="en-US" sz="1300" b="1" dirty="0" smtClean="0">
                <a:latin typeface="Arial" pitchFamily="34" charset="0"/>
                <a:cs typeface="Arial" pitchFamily="34" charset="0"/>
              </a:rPr>
              <a:t> (Find Next/Replace)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gasi</a:t>
            </a:r>
            <a:r>
              <a:rPr lang="en-US" sz="1300" dirty="0" smtClean="0">
                <a:latin typeface="Arial" pitchFamily="34" charset="0"/>
                <a:cs typeface="Arial" pitchFamily="34" charset="0"/>
              </a:rPr>
              <a:t>/</a:t>
            </a:r>
            <a:r>
              <a:rPr lang="en-US" sz="1300" dirty="0" err="1" smtClean="0">
                <a:latin typeface="Arial" pitchFamily="34" charset="0"/>
                <a:cs typeface="Arial" pitchFamily="34" charset="0"/>
              </a:rPr>
              <a:t>inlocui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urmatorul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respectiv</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Gasirea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tutror</a:t>
            </a:r>
            <a:r>
              <a:rPr lang="en-US" sz="1300" b="1" dirty="0" smtClean="0">
                <a:latin typeface="Arial" pitchFamily="34" charset="0"/>
                <a:cs typeface="Arial" pitchFamily="34" charset="0"/>
              </a:rPr>
              <a:t> (Find All/Replace All)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gasi</a:t>
            </a:r>
            <a:r>
              <a:rPr lang="en-US" sz="1300" dirty="0" smtClean="0">
                <a:latin typeface="Arial" pitchFamily="34" charset="0"/>
                <a:cs typeface="Arial" pitchFamily="34" charset="0"/>
              </a:rPr>
              <a:t>/</a:t>
            </a:r>
            <a:r>
              <a:rPr lang="en-US" sz="1300" dirty="0" err="1" smtClean="0">
                <a:latin typeface="Arial" pitchFamily="34" charset="0"/>
                <a:cs typeface="Arial" pitchFamily="34" charset="0"/>
              </a:rPr>
              <a:t>inlocui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toate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aparitiile</a:t>
            </a:r>
            <a:endParaRPr lang="en-US" sz="1300" dirty="0">
              <a:latin typeface="Arial" pitchFamily="34" charset="0"/>
              <a:cs typeface="Arial" pitchFamily="34" charset="0"/>
            </a:endParaRPr>
          </a:p>
        </p:txBody>
      </p:sp>
      <p:pic>
        <p:nvPicPr>
          <p:cNvPr id="9" name="Picture 2"/>
          <p:cNvPicPr>
            <a:picLocks noChangeAspect="1" noChangeArrowheads="1"/>
          </p:cNvPicPr>
          <p:nvPr/>
        </p:nvPicPr>
        <p:blipFill>
          <a:blip r:embed="rId3" cstate="print"/>
          <a:srcRect l="83088" t="7451" b="51666"/>
          <a:stretch>
            <a:fillRect/>
          </a:stretch>
        </p:blipFill>
        <p:spPr bwMode="auto">
          <a:xfrm>
            <a:off x="7543800" y="1143000"/>
            <a:ext cx="1371600" cy="2486771"/>
          </a:xfrm>
          <a:prstGeom prst="rect">
            <a:avLst/>
          </a:prstGeom>
          <a:noFill/>
          <a:ln w="9525">
            <a:solidFill>
              <a:srgbClr val="00B0F0"/>
            </a:solidFill>
            <a:miter lim="800000"/>
            <a:headEnd/>
            <a:tailEnd/>
          </a:ln>
          <a:effectLst/>
        </p:spPr>
      </p:pic>
      <p:pic>
        <p:nvPicPr>
          <p:cNvPr id="6" name="Picture 3"/>
          <p:cNvPicPr>
            <a:picLocks noChangeAspect="1" noChangeArrowheads="1"/>
          </p:cNvPicPr>
          <p:nvPr/>
        </p:nvPicPr>
        <p:blipFill>
          <a:blip r:embed="rId4" cstate="print"/>
          <a:srcRect/>
          <a:stretch>
            <a:fillRect/>
          </a:stretch>
        </p:blipFill>
        <p:spPr bwMode="auto">
          <a:xfrm>
            <a:off x="6172200" y="3810000"/>
            <a:ext cx="2658293" cy="127203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762000"/>
            <a:ext cx="9144000" cy="2286000"/>
          </a:xfrm>
        </p:spPr>
        <p:txBody>
          <a:bodyPr>
            <a:normAutofit/>
          </a:bodyPr>
          <a:lstStyle/>
          <a:p>
            <a:pPr marL="55563" indent="3175">
              <a:spcBef>
                <a:spcPts val="0"/>
              </a:spcBef>
              <a:buNone/>
            </a:pPr>
            <a:r>
              <a:rPr lang="vi-VN" sz="1300" dirty="0" smtClean="0">
                <a:latin typeface="Arial" pitchFamily="34" charset="0"/>
                <a:cs typeface="Arial" pitchFamily="34" charset="0"/>
              </a:rPr>
              <a:t>Sortarea face parte din prelucrările tip „</a:t>
            </a:r>
            <a:r>
              <a:rPr lang="vi-VN" sz="1300" b="1" i="1" dirty="0" smtClean="0">
                <a:latin typeface="Arial" pitchFamily="34" charset="0"/>
                <a:cs typeface="Arial" pitchFamily="34" charset="0"/>
              </a:rPr>
              <a:t>bază de date”. </a:t>
            </a:r>
            <a:r>
              <a:rPr lang="vi-VN" sz="1300" dirty="0" smtClean="0">
                <a:latin typeface="Arial" pitchFamily="34" charset="0"/>
                <a:cs typeface="Arial" pitchFamily="34" charset="0"/>
              </a:rPr>
              <a:t>Aceste prelucrări se aplică în Excel unor tabele alcătuite astfel: </a:t>
            </a:r>
          </a:p>
          <a:p>
            <a:pPr>
              <a:spcBef>
                <a:spcPts val="0"/>
              </a:spcBef>
              <a:buClrTx/>
            </a:pPr>
            <a:r>
              <a:rPr lang="vi-VN" sz="1300" dirty="0" smtClean="0">
                <a:latin typeface="Arial" pitchFamily="34" charset="0"/>
                <a:cs typeface="Arial" pitchFamily="34" charset="0"/>
              </a:rPr>
              <a:t>Primul rând conţine în fiecare celulă câte o etichetă numită „nume câmp” şi care este numele coloanei respective. </a:t>
            </a:r>
          </a:p>
          <a:p>
            <a:pPr>
              <a:spcBef>
                <a:spcPts val="0"/>
              </a:spcBef>
              <a:buClrTx/>
            </a:pPr>
            <a:r>
              <a:rPr lang="vi-VN" sz="1300" dirty="0" smtClean="0">
                <a:latin typeface="Arial" pitchFamily="34" charset="0"/>
                <a:cs typeface="Arial" pitchFamily="34" charset="0"/>
              </a:rPr>
              <a:t>Următoarele rânduri conţin informaţii specifice fiecărui câmp. </a:t>
            </a:r>
          </a:p>
          <a:p>
            <a:pPr>
              <a:spcBef>
                <a:spcPts val="0"/>
              </a:spcBef>
              <a:buClrTx/>
            </a:pPr>
            <a:r>
              <a:rPr lang="vi-VN" sz="1300" dirty="0" smtClean="0">
                <a:latin typeface="Arial" pitchFamily="34" charset="0"/>
                <a:cs typeface="Arial" pitchFamily="34" charset="0"/>
              </a:rPr>
              <a:t>Tabelul tip bază de date se termină automat când întâlneşte un rând sau o coloană liberă. </a:t>
            </a:r>
          </a:p>
          <a:p>
            <a:pPr>
              <a:spcBef>
                <a:spcPts val="0"/>
              </a:spcBef>
              <a:buClrTx/>
            </a:pPr>
            <a:r>
              <a:rPr lang="en-US" sz="1300" dirty="0" smtClean="0">
                <a:latin typeface="Arial" pitchFamily="34" charset="0"/>
                <a:cs typeface="Arial" pitchFamily="34" charset="0"/>
              </a:rPr>
              <a:t>Nu </a:t>
            </a:r>
            <a:r>
              <a:rPr lang="en-US" sz="1300" dirty="0" err="1" smtClean="0">
                <a:latin typeface="Arial" pitchFamily="34" charset="0"/>
                <a:cs typeface="Arial" pitchFamily="34" charset="0"/>
              </a:rPr>
              <a:t>conţine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celule</a:t>
            </a:r>
            <a:r>
              <a:rPr lang="en-US" sz="1300" dirty="0" smtClean="0">
                <a:latin typeface="Arial" pitchFamily="34" charset="0"/>
                <a:cs typeface="Arial" pitchFamily="34" charset="0"/>
              </a:rPr>
              <a:t> </a:t>
            </a:r>
            <a:r>
              <a:rPr lang="en-US" sz="1300" b="1" i="1" dirty="0" err="1" smtClean="0">
                <a:latin typeface="Arial" pitchFamily="34" charset="0"/>
                <a:cs typeface="Arial" pitchFamily="34" charset="0"/>
              </a:rPr>
              <a:t>îmbinate</a:t>
            </a:r>
            <a:r>
              <a:rPr lang="en-US" sz="1300" b="1" i="1" dirty="0" smtClean="0">
                <a:latin typeface="Arial" pitchFamily="34" charset="0"/>
                <a:cs typeface="Arial" pitchFamily="34" charset="0"/>
              </a:rPr>
              <a:t> (Merge)</a:t>
            </a:r>
            <a:r>
              <a:rPr lang="en-US" sz="1300" i="1" dirty="0" smtClean="0">
                <a:latin typeface="Arial" pitchFamily="34" charset="0"/>
                <a:cs typeface="Arial" pitchFamily="34" charset="0"/>
              </a:rPr>
              <a:t>. </a:t>
            </a:r>
          </a:p>
          <a:p>
            <a:pPr>
              <a:spcBef>
                <a:spcPts val="0"/>
              </a:spcBef>
              <a:buClrTx/>
            </a:pPr>
            <a:r>
              <a:rPr lang="en-US" sz="1300" dirty="0" err="1" smtClean="0">
                <a:latin typeface="Arial" pitchFamily="34" charset="0"/>
                <a:cs typeface="Arial" pitchFamily="34" charset="0"/>
              </a:rPr>
              <a:t>Selectarea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unui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astfel</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tabel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operaţii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specifice</a:t>
            </a:r>
            <a:r>
              <a:rPr lang="en-US" sz="1300" dirty="0" smtClean="0">
                <a:latin typeface="Arial" pitchFamily="34" charset="0"/>
                <a:cs typeface="Arial" pitchFamily="34" charset="0"/>
              </a:rPr>
              <a:t> se face cu </a:t>
            </a: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în</a:t>
            </a:r>
            <a:r>
              <a:rPr lang="en-US" sz="1300" dirty="0" smtClean="0">
                <a:latin typeface="Arial" pitchFamily="34" charset="0"/>
                <a:cs typeface="Arial" pitchFamily="34" charset="0"/>
              </a:rPr>
              <a:t> el. </a:t>
            </a:r>
          </a:p>
          <a:p>
            <a:pPr>
              <a:spcBef>
                <a:spcPts val="0"/>
              </a:spcBef>
              <a:buNone/>
            </a:pPr>
            <a:r>
              <a:rPr lang="vi-VN" sz="1300" dirty="0" smtClean="0">
                <a:latin typeface="Arial" pitchFamily="34" charset="0"/>
                <a:cs typeface="Arial" pitchFamily="34" charset="0"/>
              </a:rPr>
              <a:t>Datele dintr-un bloc de celule pot fi afişate în ordine alfabetică, numerică sau cronologică</a:t>
            </a:r>
            <a:r>
              <a:rPr lang="en-US" sz="1300" dirty="0" smtClean="0">
                <a:latin typeface="Arial" pitchFamily="34" charset="0"/>
                <a:cs typeface="Arial" pitchFamily="34" charset="0"/>
              </a:rPr>
              <a:t>.</a:t>
            </a:r>
          </a:p>
          <a:p>
            <a:pPr>
              <a:spcBef>
                <a:spcPts val="0"/>
              </a:spcBef>
              <a:buNone/>
            </a:pPr>
            <a:r>
              <a:rPr lang="vi-VN" sz="1300" dirty="0" smtClean="0">
                <a:latin typeface="Arial" pitchFamily="34" charset="0"/>
                <a:cs typeface="Arial" pitchFamily="34" charset="0"/>
              </a:rPr>
              <a:t>Tipul ordonării: </a:t>
            </a:r>
          </a:p>
          <a:p>
            <a:pPr>
              <a:spcBef>
                <a:spcPts val="0"/>
              </a:spcBef>
              <a:buClrTx/>
            </a:pPr>
            <a:r>
              <a:rPr lang="vi-VN" sz="1300" b="1" i="1" dirty="0" smtClean="0">
                <a:latin typeface="Arial" pitchFamily="34" charset="0"/>
                <a:cs typeface="Arial" pitchFamily="34" charset="0"/>
              </a:rPr>
              <a:t>Ascendent (Ascending) – ordonează datele crescător alfabetic, numeric sau cronologic. </a:t>
            </a:r>
          </a:p>
          <a:p>
            <a:pPr>
              <a:spcBef>
                <a:spcPts val="0"/>
              </a:spcBef>
              <a:buClrTx/>
            </a:pPr>
            <a:r>
              <a:rPr lang="vi-VN" sz="1300" b="1" i="1" dirty="0" smtClean="0">
                <a:latin typeface="Arial" pitchFamily="34" charset="0"/>
                <a:cs typeface="Arial" pitchFamily="34" charset="0"/>
              </a:rPr>
              <a:t>Descendent (Descending) – ordonează datele descrescător alfabetic, numeric sau cronologic. </a:t>
            </a:r>
          </a:p>
        </p:txBody>
      </p:sp>
      <p:sp>
        <p:nvSpPr>
          <p:cNvPr id="2" name="Title 1"/>
          <p:cNvSpPr>
            <a:spLocks noGrp="1"/>
          </p:cNvSpPr>
          <p:nvPr>
            <p:ph type="title"/>
          </p:nvPr>
        </p:nvSpPr>
        <p:spPr>
          <a:xfrm>
            <a:off x="152400" y="381000"/>
            <a:ext cx="8382000" cy="411162"/>
          </a:xfrm>
        </p:spPr>
        <p:txBody>
          <a:bodyPr>
            <a:normAutofit/>
          </a:bodyPr>
          <a:lstStyle/>
          <a:p>
            <a:r>
              <a:rPr lang="en-US" sz="1800" b="1" i="1" dirty="0" err="1" smtClean="0">
                <a:solidFill>
                  <a:schemeClr val="accent1"/>
                </a:solidFill>
                <a:latin typeface="Arial" pitchFamily="34" charset="0"/>
                <a:cs typeface="Arial" pitchFamily="34" charset="0"/>
              </a:rPr>
              <a:t>Sortarea</a:t>
            </a:r>
            <a:endParaRPr lang="en-US" sz="1800" b="1" i="1" dirty="0">
              <a:solidFill>
                <a:schemeClr val="accent1"/>
              </a:solidFill>
              <a:latin typeface="Arial" pitchFamily="34" charset="0"/>
              <a:cs typeface="Arial" pitchFamily="34" charset="0"/>
            </a:endParaRPr>
          </a:p>
        </p:txBody>
      </p:sp>
      <p:sp>
        <p:nvSpPr>
          <p:cNvPr id="6" name="TextBox 5"/>
          <p:cNvSpPr txBox="1"/>
          <p:nvPr/>
        </p:nvSpPr>
        <p:spPr>
          <a:xfrm>
            <a:off x="152400" y="2895600"/>
            <a:ext cx="5562600" cy="2893100"/>
          </a:xfrm>
          <a:prstGeom prst="rect">
            <a:avLst/>
          </a:prstGeom>
          <a:noFill/>
        </p:spPr>
        <p:txBody>
          <a:bodyPr wrap="square" rtlCol="0">
            <a:spAutoFit/>
          </a:bodyPr>
          <a:lstStyle/>
          <a:p>
            <a:pPr algn="just"/>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coloana</a:t>
            </a:r>
            <a:r>
              <a:rPr lang="en-US" sz="1300" dirty="0" smtClean="0">
                <a:latin typeface="Arial" pitchFamily="34" charset="0"/>
                <a:cs typeface="Arial" pitchFamily="34" charset="0"/>
              </a:rPr>
              <a:t> cu text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asigurati-va</a:t>
            </a:r>
            <a:r>
              <a:rPr lang="en-US" sz="1300" dirty="0" smtClean="0">
                <a:latin typeface="Arial" pitchFamily="34" charset="0"/>
                <a:cs typeface="Arial" pitchFamily="34" charset="0"/>
              </a:rPr>
              <a:t> ca </a:t>
            </a:r>
            <a:r>
              <a:rPr lang="en-US" sz="1300" dirty="0" err="1" smtClean="0">
                <a:latin typeface="Arial" pitchFamily="34" charset="0"/>
                <a:cs typeface="Arial" pitchFamily="34" charset="0"/>
              </a:rPr>
              <a:t>celula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activa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este</a:t>
            </a:r>
            <a:r>
              <a:rPr lang="en-US" sz="1300" dirty="0" smtClean="0">
                <a:latin typeface="Arial" pitchFamily="34" charset="0"/>
                <a:cs typeface="Arial" pitchFamily="34" charset="0"/>
              </a:rPr>
              <a:t> de tip text.</a:t>
            </a:r>
          </a:p>
          <a:p>
            <a:pPr algn="just"/>
            <a:r>
              <a:rPr lang="en-US" sz="1300" dirty="0" smtClean="0">
                <a:latin typeface="Arial" pitchFamily="34" charset="0"/>
                <a:cs typeface="Arial" pitchFamily="34" charset="0"/>
              </a:rPr>
              <a:t>In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Data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Sortare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si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filtrare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Sort&amp;Filter</a:t>
            </a:r>
            <a:r>
              <a:rPr lang="en-US" sz="1300" b="1" dirty="0" smtClean="0">
                <a:latin typeface="Arial" pitchFamily="34" charset="0"/>
                <a:cs typeface="Arial" pitchFamily="34" charset="0"/>
              </a:rPr>
              <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sortare</a:t>
            </a:r>
            <a:r>
              <a:rPr lang="en-US" sz="1300" dirty="0" smtClean="0">
                <a:latin typeface="Arial" pitchFamily="34" charset="0"/>
                <a:cs typeface="Arial" pitchFamily="34" charset="0"/>
              </a:rPr>
              <a:t> de la A-Z (1)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criteriul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crescator</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Z-A (2),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criteriul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descrascator</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Pornire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Editare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Sortare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si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filtrare</a:t>
            </a:r>
            <a:r>
              <a:rPr lang="en-US" sz="1300" dirty="0" smtClean="0">
                <a:latin typeface="Arial" pitchFamily="34" charset="0"/>
                <a:cs typeface="Arial" pitchFamily="34" charset="0"/>
              </a:rPr>
              <a:t>.</a:t>
            </a:r>
          </a:p>
          <a:p>
            <a:pPr algn="just"/>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stabili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mai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multe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criterii</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sortare</a:t>
            </a:r>
            <a:r>
              <a:rPr lang="en-US" sz="1300" dirty="0" smtClean="0">
                <a:latin typeface="Arial" pitchFamily="34" charset="0"/>
                <a:cs typeface="Arial" pitchFamily="34" charset="0"/>
              </a:rPr>
              <a:t>:</a:t>
            </a:r>
          </a:p>
          <a:p>
            <a:pPr algn="just"/>
            <a:r>
              <a:rPr lang="en-US" sz="1300" dirty="0" smtClean="0">
                <a:latin typeface="Arial" pitchFamily="34" charset="0"/>
                <a:cs typeface="Arial" pitchFamily="34" charset="0"/>
              </a:rPr>
              <a:t>-</a:t>
            </a: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butonul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Sortare</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Sortare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si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Filtrare</a:t>
            </a:r>
            <a:r>
              <a:rPr lang="en-US" sz="1300" b="1" dirty="0" smtClean="0">
                <a:latin typeface="Arial" pitchFamily="34" charset="0"/>
                <a:cs typeface="Arial" pitchFamily="34" charset="0"/>
              </a:rPr>
              <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Data.</a:t>
            </a:r>
          </a:p>
          <a:p>
            <a:pPr algn="just"/>
            <a:r>
              <a:rPr lang="en-US" sz="1300" dirty="0" smtClean="0">
                <a:latin typeface="Arial" pitchFamily="34" charset="0"/>
                <a:cs typeface="Arial" pitchFamily="34" charset="0"/>
              </a:rPr>
              <a:t>-</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adaugarea</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inca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unui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criteriu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Adaugare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nivel</a:t>
            </a:r>
            <a:r>
              <a:rPr lang="en-US" sz="1300" b="1" dirty="0" smtClean="0">
                <a:latin typeface="Arial" pitchFamily="34" charset="0"/>
                <a:cs typeface="Arial" pitchFamily="34" charset="0"/>
              </a:rPr>
              <a:t> (Add Level).</a:t>
            </a:r>
          </a:p>
          <a:p>
            <a:pPr algn="just">
              <a:buFontTx/>
              <a:buChar char="-"/>
            </a:pP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stabilirea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campului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coloana</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lista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Sortare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dupa</a:t>
            </a:r>
            <a:r>
              <a:rPr lang="en-US" sz="1300" b="1" dirty="0" smtClean="0">
                <a:latin typeface="Arial" pitchFamily="34" charset="0"/>
                <a:cs typeface="Arial" pitchFamily="34" charset="0"/>
              </a:rPr>
              <a:t> (Sort by)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primul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criteriu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respectiv</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lista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Apoi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dupa</a:t>
            </a:r>
            <a:r>
              <a:rPr lang="en-US" sz="1300" b="1" dirty="0" smtClean="0">
                <a:latin typeface="Arial" pitchFamily="34" charset="0"/>
                <a:cs typeface="Arial" pitchFamily="34" charset="0"/>
              </a:rPr>
              <a:t> (Then by)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al </a:t>
            </a:r>
            <a:r>
              <a:rPr lang="en-US" sz="1300" dirty="0" err="1" smtClean="0">
                <a:latin typeface="Arial" pitchFamily="34" charset="0"/>
                <a:cs typeface="Arial" pitchFamily="34" charset="0"/>
              </a:rPr>
              <a:t>doile</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criteriu</a:t>
            </a:r>
            <a:r>
              <a:rPr lang="en-US" sz="1300" dirty="0" smtClean="0">
                <a:latin typeface="Arial" pitchFamily="34" charset="0"/>
                <a:cs typeface="Arial" pitchFamily="34" charset="0"/>
              </a:rPr>
              <a:t>.</a:t>
            </a:r>
          </a:p>
          <a:p>
            <a:pPr algn="just">
              <a:buFontTx/>
              <a:buChar char="-"/>
            </a:pPr>
            <a:r>
              <a:rPr lang="en-US" sz="1300" dirty="0" err="1" smtClean="0">
                <a:latin typeface="Arial" pitchFamily="34" charset="0"/>
                <a:cs typeface="Arial" pitchFamily="34" charset="0"/>
              </a:rPr>
              <a:t>Criteriul</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sortare</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lista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Ordine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Ascendient</a:t>
            </a:r>
            <a:r>
              <a:rPr lang="en-US" sz="1300" b="1" dirty="0" smtClean="0">
                <a:latin typeface="Arial" pitchFamily="34" charset="0"/>
                <a:cs typeface="Arial" pitchFamily="34" charset="0"/>
              </a:rPr>
              <a:t>/Descendent - </a:t>
            </a:r>
            <a:r>
              <a:rPr lang="en-US" sz="1300" b="1" dirty="0" err="1" smtClean="0">
                <a:latin typeface="Arial" pitchFamily="34" charset="0"/>
                <a:cs typeface="Arial" pitchFamily="34" charset="0"/>
              </a:rPr>
              <a:t>pentru</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caractere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respectiv</a:t>
            </a:r>
            <a:r>
              <a:rPr lang="en-US" sz="1300" b="1" dirty="0" smtClean="0">
                <a:latin typeface="Arial" pitchFamily="34" charset="0"/>
                <a:cs typeface="Arial" pitchFamily="34" charset="0"/>
              </a:rPr>
              <a:t>  De la </a:t>
            </a:r>
            <a:r>
              <a:rPr lang="en-US" sz="1300" b="1" dirty="0" err="1" smtClean="0">
                <a:latin typeface="Arial" pitchFamily="34" charset="0"/>
                <a:cs typeface="Arial" pitchFamily="34" charset="0"/>
              </a:rPr>
              <a:t>cel</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mai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mic</a:t>
            </a:r>
            <a:r>
              <a:rPr lang="en-US" sz="1300" b="1" dirty="0" smtClean="0">
                <a:latin typeface="Arial" pitchFamily="34" charset="0"/>
                <a:cs typeface="Arial" pitchFamily="34" charset="0"/>
              </a:rPr>
              <a:t> la </a:t>
            </a:r>
            <a:r>
              <a:rPr lang="en-US" sz="1300" b="1" dirty="0" err="1" smtClean="0">
                <a:latin typeface="Arial" pitchFamily="34" charset="0"/>
                <a:cs typeface="Arial" pitchFamily="34" charset="0"/>
              </a:rPr>
              <a:t>cel</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mai</a:t>
            </a:r>
            <a:r>
              <a:rPr lang="en-US" sz="1300" b="1" dirty="0" smtClean="0">
                <a:latin typeface="Arial" pitchFamily="34" charset="0"/>
                <a:cs typeface="Arial" pitchFamily="34" charset="0"/>
              </a:rPr>
              <a:t> mare/Largest to Smallest - </a:t>
            </a:r>
            <a:r>
              <a:rPr lang="en-US" sz="1300" b="1" dirty="0" err="1" smtClean="0">
                <a:latin typeface="Arial" pitchFamily="34" charset="0"/>
                <a:cs typeface="Arial" pitchFamily="34" charset="0"/>
              </a:rPr>
              <a:t>pentru</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numere</a:t>
            </a:r>
            <a:r>
              <a:rPr lang="en-US" sz="1300" b="1" dirty="0" smtClean="0">
                <a:latin typeface="Arial" pitchFamily="34" charset="0"/>
                <a:cs typeface="Arial" pitchFamily="34" charset="0"/>
              </a:rPr>
              <a:t>)</a:t>
            </a:r>
            <a:endParaRPr lang="en-US" sz="1300" dirty="0">
              <a:latin typeface="Arial" pitchFamily="34" charset="0"/>
              <a:cs typeface="Arial" pitchFamily="34" charset="0"/>
            </a:endParaRPr>
          </a:p>
        </p:txBody>
      </p:sp>
      <p:grpSp>
        <p:nvGrpSpPr>
          <p:cNvPr id="12" name="Group 11"/>
          <p:cNvGrpSpPr/>
          <p:nvPr/>
        </p:nvGrpSpPr>
        <p:grpSpPr>
          <a:xfrm>
            <a:off x="7620000" y="1600200"/>
            <a:ext cx="803564" cy="762000"/>
            <a:chOff x="7620000" y="1354667"/>
            <a:chExt cx="883920" cy="931333"/>
          </a:xfrm>
        </p:grpSpPr>
        <p:pic>
          <p:nvPicPr>
            <p:cNvPr id="7" name="Picture 6" descr="Button Image"/>
            <p:cNvPicPr/>
            <p:nvPr/>
          </p:nvPicPr>
          <p:blipFill>
            <a:blip r:embed="rId2" cstate="print"/>
            <a:srcRect/>
            <a:stretch>
              <a:fillRect/>
            </a:stretch>
          </p:blipFill>
          <p:spPr bwMode="auto">
            <a:xfrm>
              <a:off x="8122920" y="1354667"/>
              <a:ext cx="381000" cy="381000"/>
            </a:xfrm>
            <a:prstGeom prst="rect">
              <a:avLst/>
            </a:prstGeom>
            <a:noFill/>
            <a:ln w="9525">
              <a:noFill/>
              <a:miter lim="800000"/>
              <a:headEnd/>
              <a:tailEnd/>
            </a:ln>
          </p:spPr>
        </p:pic>
        <p:pic>
          <p:nvPicPr>
            <p:cNvPr id="8" name="Picture 7" descr="Button Image"/>
            <p:cNvPicPr/>
            <p:nvPr/>
          </p:nvPicPr>
          <p:blipFill>
            <a:blip r:embed="rId3" cstate="print"/>
            <a:srcRect/>
            <a:stretch>
              <a:fillRect/>
            </a:stretch>
          </p:blipFill>
          <p:spPr bwMode="auto">
            <a:xfrm>
              <a:off x="8077200" y="1905000"/>
              <a:ext cx="381000" cy="381000"/>
            </a:xfrm>
            <a:prstGeom prst="rect">
              <a:avLst/>
            </a:prstGeom>
            <a:noFill/>
            <a:ln w="9525">
              <a:noFill/>
              <a:miter lim="800000"/>
              <a:headEnd/>
              <a:tailEnd/>
            </a:ln>
          </p:spPr>
        </p:pic>
        <p:sp>
          <p:nvSpPr>
            <p:cNvPr id="10" name="Oval 9"/>
            <p:cNvSpPr/>
            <p:nvPr/>
          </p:nvSpPr>
          <p:spPr>
            <a:xfrm>
              <a:off x="7620000" y="14478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Arial" pitchFamily="34" charset="0"/>
                  <a:cs typeface="Arial" pitchFamily="34" charset="0"/>
                </a:rPr>
                <a:t>1</a:t>
              </a:r>
              <a:endParaRPr lang="en-US" b="1" dirty="0">
                <a:latin typeface="Arial" pitchFamily="34" charset="0"/>
                <a:cs typeface="Arial" pitchFamily="34" charset="0"/>
              </a:endParaRPr>
            </a:p>
          </p:txBody>
        </p:sp>
        <p:sp>
          <p:nvSpPr>
            <p:cNvPr id="11" name="Oval 10"/>
            <p:cNvSpPr/>
            <p:nvPr/>
          </p:nvSpPr>
          <p:spPr>
            <a:xfrm>
              <a:off x="7620000" y="19050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Arial" pitchFamily="34" charset="0"/>
                  <a:cs typeface="Arial" pitchFamily="34" charset="0"/>
                </a:rPr>
                <a:t>2</a:t>
              </a:r>
              <a:endParaRPr lang="en-US" b="1" dirty="0">
                <a:latin typeface="Arial" pitchFamily="34" charset="0"/>
                <a:cs typeface="Arial" pitchFamily="34" charset="0"/>
              </a:endParaRPr>
            </a:p>
          </p:txBody>
        </p:sp>
      </p:grpSp>
      <p:pic>
        <p:nvPicPr>
          <p:cNvPr id="1026" name="Picture 2"/>
          <p:cNvPicPr>
            <a:picLocks noChangeAspect="1" noChangeArrowheads="1"/>
          </p:cNvPicPr>
          <p:nvPr/>
        </p:nvPicPr>
        <p:blipFill>
          <a:blip r:embed="rId4" cstate="print"/>
          <a:srcRect/>
          <a:stretch>
            <a:fillRect/>
          </a:stretch>
        </p:blipFill>
        <p:spPr bwMode="auto">
          <a:xfrm>
            <a:off x="5791200" y="3733800"/>
            <a:ext cx="3186544" cy="1460500"/>
          </a:xfrm>
          <a:prstGeom prst="rect">
            <a:avLst/>
          </a:prstGeom>
          <a:noFill/>
          <a:ln w="9525">
            <a:noFill/>
            <a:miter lim="800000"/>
            <a:headEnd/>
            <a:tailEnd/>
          </a:ln>
          <a:effectLst/>
        </p:spPr>
      </p:pic>
      <p:pic>
        <p:nvPicPr>
          <p:cNvPr id="15" name="Picture 2"/>
          <p:cNvPicPr>
            <a:picLocks noChangeAspect="1" noChangeArrowheads="1"/>
          </p:cNvPicPr>
          <p:nvPr/>
        </p:nvPicPr>
        <p:blipFill>
          <a:blip r:embed="rId5" cstate="print"/>
          <a:srcRect l="84550" t="6667" r="3850" b="82133"/>
          <a:stretch>
            <a:fillRect/>
          </a:stretch>
        </p:blipFill>
        <p:spPr bwMode="auto">
          <a:xfrm>
            <a:off x="5943600" y="5562600"/>
            <a:ext cx="1219200" cy="882869"/>
          </a:xfrm>
          <a:prstGeom prst="rect">
            <a:avLst/>
          </a:prstGeom>
          <a:noFill/>
          <a:ln w="9525">
            <a:solidFill>
              <a:srgbClr val="0070C0"/>
            </a:solidFill>
            <a:miter lim="800000"/>
            <a:headEnd/>
            <a:tailEnd/>
          </a:ln>
          <a:effectLst/>
        </p:spPr>
      </p:pic>
      <p:pic>
        <p:nvPicPr>
          <p:cNvPr id="16" name="Picture 3"/>
          <p:cNvPicPr>
            <a:picLocks noChangeAspect="1" noChangeArrowheads="1"/>
          </p:cNvPicPr>
          <p:nvPr/>
        </p:nvPicPr>
        <p:blipFill>
          <a:blip r:embed="rId6" cstate="print"/>
          <a:srcRect l="38750" t="6377" r="41250" b="81667"/>
          <a:stretch>
            <a:fillRect/>
          </a:stretch>
        </p:blipFill>
        <p:spPr bwMode="auto">
          <a:xfrm>
            <a:off x="7239000" y="5410200"/>
            <a:ext cx="1699491" cy="762000"/>
          </a:xfrm>
          <a:prstGeom prst="rect">
            <a:avLst/>
          </a:prstGeom>
          <a:noFill/>
          <a:ln w="9525">
            <a:solidFill>
              <a:srgbClr val="0070C0"/>
            </a:solid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Grp="1" noChangeAspect="1" noChangeArrowheads="1"/>
          </p:cNvPicPr>
          <p:nvPr>
            <p:ph idx="1"/>
          </p:nvPr>
        </p:nvPicPr>
        <p:blipFill>
          <a:blip r:embed="rId2" cstate="print"/>
          <a:stretch>
            <a:fillRect/>
          </a:stretch>
        </p:blipFill>
        <p:spPr bwMode="auto">
          <a:xfrm>
            <a:off x="4800600" y="3751668"/>
            <a:ext cx="4077569" cy="2877732"/>
          </a:xfrm>
          <a:prstGeom prst="rect">
            <a:avLst/>
          </a:prstGeom>
          <a:noFill/>
          <a:ln w="9525">
            <a:noFill/>
            <a:miter lim="800000"/>
            <a:headEnd/>
            <a:tailEnd/>
          </a:ln>
          <a:effectLst/>
        </p:spPr>
      </p:pic>
      <p:sp>
        <p:nvSpPr>
          <p:cNvPr id="4" name="Title 1"/>
          <p:cNvSpPr>
            <a:spLocks noGrp="1"/>
          </p:cNvSpPr>
          <p:nvPr>
            <p:ph type="title"/>
          </p:nvPr>
        </p:nvSpPr>
        <p:spPr>
          <a:xfrm>
            <a:off x="228600" y="685800"/>
            <a:ext cx="8686800" cy="457200"/>
          </a:xfrm>
        </p:spPr>
        <p:txBody>
          <a:bodyPr>
            <a:normAutofit/>
          </a:bodyPr>
          <a:lstStyle/>
          <a:p>
            <a:r>
              <a:rPr lang="en-US" sz="1600" b="1" i="1" dirty="0" err="1" smtClean="0">
                <a:solidFill>
                  <a:schemeClr val="accent2">
                    <a:lumMod val="60000"/>
                    <a:lumOff val="40000"/>
                  </a:schemeClr>
                </a:solidFill>
                <a:latin typeface="Arial" pitchFamily="34" charset="0"/>
                <a:cs typeface="Arial" pitchFamily="34" charset="0"/>
              </a:rPr>
              <a:t>Deschiderea</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si</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închiderea</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unui</a:t>
            </a:r>
            <a:r>
              <a:rPr lang="ro-RO"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registru</a:t>
            </a:r>
            <a:r>
              <a:rPr lang="en-US" sz="1600" b="1" i="1" dirty="0" smtClean="0">
                <a:solidFill>
                  <a:schemeClr val="accent2">
                    <a:lumMod val="60000"/>
                    <a:lumOff val="40000"/>
                  </a:schemeClr>
                </a:solidFill>
                <a:latin typeface="Arial" pitchFamily="34" charset="0"/>
                <a:cs typeface="Arial" pitchFamily="34" charset="0"/>
              </a:rPr>
              <a:t> de </a:t>
            </a:r>
            <a:r>
              <a:rPr lang="en-US" sz="1600" b="1" i="1" dirty="0" err="1" smtClean="0">
                <a:solidFill>
                  <a:schemeClr val="accent2">
                    <a:lumMod val="60000"/>
                    <a:lumOff val="40000"/>
                  </a:schemeClr>
                </a:solidFill>
                <a:latin typeface="Arial" pitchFamily="34" charset="0"/>
                <a:cs typeface="Arial" pitchFamily="34" charset="0"/>
              </a:rPr>
              <a:t>calcul</a:t>
            </a:r>
            <a:endParaRPr lang="en-US" sz="1600" dirty="0">
              <a:latin typeface="Arial" pitchFamily="34" charset="0"/>
              <a:cs typeface="Arial" pitchFamily="34" charset="0"/>
            </a:endParaRPr>
          </a:p>
        </p:txBody>
      </p:sp>
      <p:sp>
        <p:nvSpPr>
          <p:cNvPr id="5" name="Rectangle 4"/>
          <p:cNvSpPr/>
          <p:nvPr/>
        </p:nvSpPr>
        <p:spPr>
          <a:xfrm>
            <a:off x="228600" y="1755338"/>
            <a:ext cx="8763000" cy="1815882"/>
          </a:xfrm>
          <a:prstGeom prst="rect">
            <a:avLst/>
          </a:prstGeom>
        </p:spPr>
        <p:txBody>
          <a:bodyPr wrap="square">
            <a:spAutoFit/>
          </a:bodyPr>
          <a:lstStyle/>
          <a:p>
            <a:pPr algn="just"/>
            <a:r>
              <a:rPr lang="en-US" sz="1400" dirty="0" err="1" smtClean="0">
                <a:latin typeface="Arial" pitchFamily="34" charset="0"/>
                <a:cs typeface="Arial" pitchFamily="34" charset="0"/>
              </a:rPr>
              <a:t>În</a:t>
            </a:r>
            <a:r>
              <a:rPr lang="en-US" sz="1400" dirty="0" smtClean="0">
                <a:latin typeface="Arial" pitchFamily="34" charset="0"/>
                <a:cs typeface="Arial" pitchFamily="34" charset="0"/>
              </a:rPr>
              <a:t> Excel 2007, </a:t>
            </a:r>
            <a:r>
              <a:rPr lang="en-US" sz="1400" dirty="0" err="1" smtClean="0">
                <a:latin typeface="Arial" pitchFamily="34" charset="0"/>
                <a:cs typeface="Arial" pitchFamily="34" charset="0"/>
              </a:rPr>
              <a:t>meniul</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Fisier</a:t>
            </a:r>
            <a:r>
              <a:rPr lang="en-US" sz="1400" b="1" dirty="0" smtClean="0">
                <a:latin typeface="Arial" pitchFamily="34" charset="0"/>
                <a:cs typeface="Arial" pitchFamily="34" charset="0"/>
              </a:rPr>
              <a:t> </a:t>
            </a:r>
            <a:r>
              <a:rPr lang="en-US" sz="1400" dirty="0" err="1" smtClean="0">
                <a:latin typeface="Arial" pitchFamily="34" charset="0"/>
                <a:cs typeface="Arial" pitchFamily="34" charset="0"/>
              </a:rPr>
              <a:t>prezent</a:t>
            </a:r>
            <a:r>
              <a:rPr lang="ro-RO" sz="1400" dirty="0" smtClean="0">
                <a:latin typeface="Arial" pitchFamily="34" charset="0"/>
                <a:cs typeface="Arial" pitchFamily="34" charset="0"/>
              </a:rPr>
              <a:t> </a:t>
            </a:r>
            <a:r>
              <a:rPr lang="it-IT" sz="1400" dirty="0" smtClean="0">
                <a:latin typeface="Arial" pitchFamily="34" charset="0"/>
                <a:cs typeface="Arial" pitchFamily="34" charset="0"/>
              </a:rPr>
              <a:t>in aplicatiile Office anterioare a fost</a:t>
            </a:r>
            <a:r>
              <a:rPr lang="ro-RO" sz="1400" dirty="0" smtClean="0">
                <a:latin typeface="Arial" pitchFamily="34" charset="0"/>
                <a:cs typeface="Arial" pitchFamily="34" charset="0"/>
              </a:rPr>
              <a:t> </a:t>
            </a:r>
            <a:r>
              <a:rPr lang="en-US" sz="1400" dirty="0" err="1" smtClean="0">
                <a:latin typeface="Arial" pitchFamily="34" charset="0"/>
                <a:cs typeface="Arial" pitchFamily="34" charset="0"/>
              </a:rPr>
              <a:t>înlocuit</a:t>
            </a:r>
            <a:r>
              <a:rPr lang="en-US" sz="1400" dirty="0" smtClean="0">
                <a:latin typeface="Arial" pitchFamily="34" charset="0"/>
                <a:cs typeface="Arial" pitchFamily="34" charset="0"/>
              </a:rPr>
              <a:t> cu </a:t>
            </a:r>
            <a:r>
              <a:rPr lang="en-US" sz="1400" b="1" dirty="0" err="1" smtClean="0">
                <a:latin typeface="Arial" pitchFamily="34" charset="0"/>
                <a:cs typeface="Arial" pitchFamily="34" charset="0"/>
              </a:rPr>
              <a:t>butonul</a:t>
            </a:r>
            <a:r>
              <a:rPr lang="en-US" sz="1400" b="1" dirty="0" smtClean="0">
                <a:latin typeface="Arial" pitchFamily="34" charset="0"/>
                <a:cs typeface="Arial" pitchFamily="34" charset="0"/>
              </a:rPr>
              <a:t> Microsoft Office.</a:t>
            </a:r>
          </a:p>
          <a:p>
            <a:pPr algn="just"/>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Faceți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acest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buton</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colțul</a:t>
            </a:r>
            <a:r>
              <a:rPr lang="ro-RO" sz="1400" dirty="0" smtClean="0">
                <a:latin typeface="Arial" pitchFamily="34" charset="0"/>
                <a:cs typeface="Arial" pitchFamily="34" charset="0"/>
              </a:rPr>
              <a:t> </a:t>
            </a:r>
            <a:r>
              <a:rPr lang="en-US" sz="1400" dirty="0" smtClean="0">
                <a:latin typeface="Arial" pitchFamily="34" charset="0"/>
                <a:cs typeface="Arial" pitchFamily="34" charset="0"/>
              </a:rPr>
              <a:t>din </a:t>
            </a:r>
            <a:r>
              <a:rPr lang="en-US" sz="1400" dirty="0" err="1" smtClean="0">
                <a:latin typeface="Arial" pitchFamily="34" charset="0"/>
                <a:cs typeface="Arial" pitchFamily="34" charset="0"/>
              </a:rPr>
              <a:t>stânga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sus</a:t>
            </a:r>
            <a:r>
              <a:rPr lang="en-US" sz="1400" dirty="0" smtClean="0">
                <a:latin typeface="Arial" pitchFamily="34" charset="0"/>
                <a:cs typeface="Arial" pitchFamily="34" charset="0"/>
              </a:rPr>
              <a:t> al </a:t>
            </a:r>
            <a:r>
              <a:rPr lang="en-US" sz="1400" dirty="0" err="1" smtClean="0">
                <a:latin typeface="Arial" pitchFamily="34" charset="0"/>
                <a:cs typeface="Arial" pitchFamily="34" charset="0"/>
              </a:rPr>
              <a:t>ferestrei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ob</a:t>
            </a:r>
            <a:r>
              <a:rPr lang="ro-RO" sz="1400" dirty="0" smtClean="0">
                <a:latin typeface="Arial" pitchFamily="34" charset="0"/>
                <a:cs typeface="Arial" pitchFamily="34" charset="0"/>
              </a:rPr>
              <a:t>ţi</a:t>
            </a:r>
            <a:r>
              <a:rPr lang="en-US" sz="1400" dirty="0" smtClean="0">
                <a:latin typeface="Arial" pitchFamily="34" charset="0"/>
                <a:cs typeface="Arial" pitchFamily="34" charset="0"/>
              </a:rPr>
              <a:t>ne</a:t>
            </a:r>
            <a:r>
              <a:rPr lang="ro-RO" sz="1400" dirty="0" smtClean="0">
                <a:latin typeface="Arial" pitchFamily="34" charset="0"/>
                <a:cs typeface="Arial" pitchFamily="34" charset="0"/>
              </a:rPr>
              <a:t> </a:t>
            </a:r>
            <a:r>
              <a:rPr lang="vi-VN" sz="1400" dirty="0" smtClean="0">
                <a:latin typeface="Arial" pitchFamily="34" charset="0"/>
                <a:cs typeface="Arial" pitchFamily="34" charset="0"/>
              </a:rPr>
              <a:t>unele comenzi de bază utilizate în trecut</a:t>
            </a:r>
            <a:r>
              <a:rPr lang="ro-RO"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deschide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salva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și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imprima</a:t>
            </a:r>
            <a:r>
              <a:rPr lang="ro-RO" sz="1400" dirty="0" smtClean="0">
                <a:latin typeface="Arial" pitchFamily="34" charset="0"/>
                <a:cs typeface="Arial" pitchFamily="34" charset="0"/>
              </a:rPr>
              <a:t> </a:t>
            </a:r>
            <a:r>
              <a:rPr lang="en-US" sz="1400" dirty="0" err="1" smtClean="0">
                <a:latin typeface="Arial" pitchFamily="34" charset="0"/>
                <a:cs typeface="Arial" pitchFamily="34" charset="0"/>
              </a:rPr>
              <a:t>registre</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lucru</a:t>
            </a:r>
            <a:r>
              <a:rPr lang="en-US" sz="1400" dirty="0" smtClean="0">
                <a:latin typeface="Arial" pitchFamily="34" charset="0"/>
                <a:cs typeface="Arial" pitchFamily="34" charset="0"/>
              </a:rPr>
              <a:t>.</a:t>
            </a:r>
          </a:p>
          <a:p>
            <a:pPr marL="342900" indent="-342900" algn="just">
              <a:buAutoNum type="arabicPeriod"/>
            </a:pPr>
            <a:r>
              <a:rPr lang="it-IT" sz="1400" dirty="0" smtClean="0">
                <a:latin typeface="Arial" pitchFamily="34" charset="0"/>
                <a:cs typeface="Arial" pitchFamily="34" charset="0"/>
              </a:rPr>
              <a:t>Faceti clic pe </a:t>
            </a:r>
            <a:r>
              <a:rPr lang="it-IT" sz="1400" b="1" dirty="0" smtClean="0">
                <a:latin typeface="Arial" pitchFamily="34" charset="0"/>
                <a:cs typeface="Arial" pitchFamily="34" charset="0"/>
              </a:rPr>
              <a:t>butonul Microsoft</a:t>
            </a:r>
            <a:r>
              <a:rPr lang="ro-RO" sz="1400" b="1" dirty="0" smtClean="0">
                <a:latin typeface="Arial" pitchFamily="34" charset="0"/>
                <a:cs typeface="Arial" pitchFamily="34" charset="0"/>
              </a:rPr>
              <a:t> </a:t>
            </a:r>
            <a:r>
              <a:rPr lang="en-US" sz="1400" b="1" dirty="0" smtClean="0">
                <a:latin typeface="Arial" pitchFamily="34" charset="0"/>
                <a:cs typeface="Arial" pitchFamily="34" charset="0"/>
              </a:rPr>
              <a:t>Office,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deschide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acest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meniu</a:t>
            </a:r>
            <a:r>
              <a:rPr lang="en-US" sz="1400" dirty="0" smtClean="0">
                <a:latin typeface="Arial" pitchFamily="34" charset="0"/>
                <a:cs typeface="Arial" pitchFamily="34" charset="0"/>
              </a:rPr>
              <a:t>.</a:t>
            </a:r>
            <a:endParaRPr lang="ro-RO" sz="1400" dirty="0" smtClean="0">
              <a:latin typeface="Arial" pitchFamily="34" charset="0"/>
              <a:cs typeface="Arial" pitchFamily="34" charset="0"/>
            </a:endParaRPr>
          </a:p>
          <a:p>
            <a:pPr marL="342900" indent="-342900" algn="just">
              <a:buAutoNum type="arabicPeriod"/>
            </a:pPr>
            <a:r>
              <a:rPr lang="en-US" sz="1400" dirty="0" err="1" smtClean="0">
                <a:latin typeface="Arial" pitchFamily="34" charset="0"/>
                <a:cs typeface="Arial" pitchFamily="34" charset="0"/>
              </a:rPr>
              <a:t>În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meniu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faceti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Deschidere</a:t>
            </a:r>
            <a:r>
              <a:rPr lang="ro-RO" sz="1400" b="1" dirty="0" smtClean="0">
                <a:latin typeface="Arial" pitchFamily="34" charset="0"/>
                <a:cs typeface="Arial" pitchFamily="34" charset="0"/>
              </a:rPr>
              <a:t> </a:t>
            </a:r>
            <a:r>
              <a:rPr lang="ro-RO" sz="1400" dirty="0" smtClean="0">
                <a:latin typeface="Arial" pitchFamily="34" charset="0"/>
                <a:cs typeface="Arial" pitchFamily="34" charset="0"/>
              </a:rPr>
              <a:t>(</a:t>
            </a:r>
            <a:r>
              <a:rPr lang="ro-RO" sz="1400" b="1" dirty="0" smtClean="0">
                <a:latin typeface="Arial" pitchFamily="34" charset="0"/>
                <a:cs typeface="Arial" pitchFamily="34" charset="0"/>
              </a:rPr>
              <a:t>Open</a:t>
            </a:r>
            <a:r>
              <a:rPr lang="ro-RO" sz="1400" dirty="0" smtClean="0">
                <a:latin typeface="Arial" pitchFamily="34" charset="0"/>
                <a:cs typeface="Arial" pitchFamily="34" charset="0"/>
              </a:rPr>
              <a:t>)</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pentru</a:t>
            </a:r>
            <a:r>
              <a:rPr lang="en-US" sz="1400" b="1" dirty="0" smtClean="0">
                <a:latin typeface="Arial" pitchFamily="34" charset="0"/>
                <a:cs typeface="Arial" pitchFamily="34" charset="0"/>
              </a:rPr>
              <a:t> a </a:t>
            </a:r>
            <a:r>
              <a:rPr lang="en-US" sz="1400" b="1" dirty="0" err="1" smtClean="0">
                <a:latin typeface="Arial" pitchFamily="34" charset="0"/>
                <a:cs typeface="Arial" pitchFamily="34" charset="0"/>
              </a:rPr>
              <a:t>deschide</a:t>
            </a:r>
            <a:r>
              <a:rPr lang="en-US" sz="1400" b="1" dirty="0" smtClean="0">
                <a:latin typeface="Arial" pitchFamily="34" charset="0"/>
                <a:cs typeface="Arial" pitchFamily="34" charset="0"/>
              </a:rPr>
              <a:t> un </a:t>
            </a:r>
            <a:r>
              <a:rPr lang="en-US" sz="1400" b="1" dirty="0" err="1" smtClean="0">
                <a:latin typeface="Arial" pitchFamily="34" charset="0"/>
                <a:cs typeface="Arial" pitchFamily="34" charset="0"/>
              </a:rPr>
              <a:t>registru</a:t>
            </a:r>
            <a:r>
              <a:rPr lang="en-US" sz="1400" b="1" dirty="0" smtClean="0">
                <a:latin typeface="Arial" pitchFamily="34" charset="0"/>
                <a:cs typeface="Arial" pitchFamily="34" charset="0"/>
              </a:rPr>
              <a:t> de </a:t>
            </a:r>
            <a:r>
              <a:rPr lang="en-US" sz="1400" b="1" dirty="0" err="1" smtClean="0">
                <a:latin typeface="Arial" pitchFamily="34" charset="0"/>
                <a:cs typeface="Arial" pitchFamily="34" charset="0"/>
              </a:rPr>
              <a:t>lucru</a:t>
            </a:r>
            <a:r>
              <a:rPr lang="en-US" sz="1400" b="1" dirty="0" smtClean="0">
                <a:latin typeface="Arial" pitchFamily="34" charset="0"/>
                <a:cs typeface="Arial" pitchFamily="34" charset="0"/>
              </a:rPr>
              <a:t> existent</a:t>
            </a:r>
            <a:r>
              <a:rPr lang="ro-RO" sz="1400" b="1" dirty="0" smtClean="0">
                <a:latin typeface="Arial" pitchFamily="34" charset="0"/>
                <a:cs typeface="Arial" pitchFamily="34" charset="0"/>
              </a:rPr>
              <a:t> </a:t>
            </a:r>
            <a:r>
              <a:rPr lang="ro-RO" sz="1400" dirty="0" smtClean="0">
                <a:latin typeface="Arial" pitchFamily="34" charset="0"/>
                <a:cs typeface="Arial" pitchFamily="34" charset="0"/>
              </a:rPr>
              <a:t>s</a:t>
            </a:r>
            <a:r>
              <a:rPr lang="en-US" sz="1400" dirty="0" smtClean="0">
                <a:latin typeface="Arial" pitchFamily="34" charset="0"/>
                <a:cs typeface="Arial" pitchFamily="34" charset="0"/>
              </a:rPr>
              <a:t>au</a:t>
            </a:r>
            <a:r>
              <a:rPr lang="ro-RO" sz="1400" dirty="0" smtClean="0">
                <a:latin typeface="Arial" pitchFamily="34" charset="0"/>
                <a:cs typeface="Arial" pitchFamily="34" charset="0"/>
              </a:rPr>
              <a:t> </a:t>
            </a:r>
            <a:r>
              <a:rPr lang="ro-RO" sz="1400" b="1" dirty="0" smtClean="0">
                <a:latin typeface="Arial" pitchFamily="34" charset="0"/>
                <a:cs typeface="Arial" pitchFamily="34" charset="0"/>
              </a:rPr>
              <a:t>Nou </a:t>
            </a:r>
            <a:r>
              <a:rPr lang="ro-RO" sz="1400" dirty="0" smtClean="0">
                <a:latin typeface="Arial" pitchFamily="34" charset="0"/>
                <a:cs typeface="Arial" pitchFamily="34" charset="0"/>
              </a:rPr>
              <a:t>(</a:t>
            </a:r>
            <a:r>
              <a:rPr lang="ro-RO" sz="1400" b="1" dirty="0" smtClean="0">
                <a:latin typeface="Arial" pitchFamily="34" charset="0"/>
                <a:cs typeface="Arial" pitchFamily="34" charset="0"/>
              </a:rPr>
              <a:t>New</a:t>
            </a:r>
            <a:r>
              <a:rPr lang="ro-RO" sz="1400" dirty="0" smtClean="0">
                <a:latin typeface="Arial" pitchFamily="34" charset="0"/>
                <a:cs typeface="Arial" pitchFamily="34" charset="0"/>
              </a:rPr>
              <a:t>) pentru a crea un registru nou de calcul</a:t>
            </a:r>
            <a:endParaRPr lang="en-US" sz="1400" dirty="0" smtClean="0">
              <a:latin typeface="Arial" pitchFamily="34" charset="0"/>
              <a:cs typeface="Arial" pitchFamily="34" charset="0"/>
            </a:endParaRPr>
          </a:p>
          <a:p>
            <a:pPr marL="342900" indent="-342900" algn="just"/>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inchide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registrul</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lucru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activ</a:t>
            </a:r>
            <a:r>
              <a:rPr lang="en-US" sz="1400" dirty="0" smtClean="0">
                <a:latin typeface="Arial" pitchFamily="34" charset="0"/>
                <a:cs typeface="Arial" pitchFamily="34" charset="0"/>
              </a:rPr>
              <a:t> se </a:t>
            </a:r>
            <a:r>
              <a:rPr lang="en-US" sz="1400" dirty="0" err="1" smtClean="0">
                <a:latin typeface="Arial" pitchFamily="34" charset="0"/>
                <a:cs typeface="Arial" pitchFamily="34" charset="0"/>
              </a:rPr>
              <a:t>executa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Inchidere</a:t>
            </a:r>
            <a:r>
              <a:rPr lang="en-US" sz="1400" dirty="0" smtClean="0">
                <a:latin typeface="Arial" pitchFamily="34" charset="0"/>
                <a:cs typeface="Arial" pitchFamily="34" charset="0"/>
              </a:rPr>
              <a:t>.</a:t>
            </a:r>
            <a:endParaRPr lang="ro-RO" sz="1400" dirty="0" smtClean="0">
              <a:latin typeface="Arial" pitchFamily="34" charset="0"/>
              <a:cs typeface="Arial" pitchFamily="34" charset="0"/>
            </a:endParaRPr>
          </a:p>
        </p:txBody>
      </p:sp>
      <p:pic>
        <p:nvPicPr>
          <p:cNvPr id="1026" name="Picture 2"/>
          <p:cNvPicPr>
            <a:picLocks noChangeAspect="1" noChangeArrowheads="1"/>
          </p:cNvPicPr>
          <p:nvPr/>
        </p:nvPicPr>
        <p:blipFill>
          <a:blip r:embed="rId3" cstate="print"/>
          <a:srcRect r="77143"/>
          <a:stretch>
            <a:fillRect/>
          </a:stretch>
        </p:blipFill>
        <p:spPr bwMode="auto">
          <a:xfrm>
            <a:off x="2667000" y="3886200"/>
            <a:ext cx="915416" cy="2019300"/>
          </a:xfrm>
          <a:prstGeom prst="rect">
            <a:avLst/>
          </a:prstGeom>
          <a:noFill/>
          <a:ln w="9525">
            <a:solidFill>
              <a:srgbClr val="0070C0"/>
            </a:solidFill>
            <a:miter lim="800000"/>
            <a:headEnd/>
            <a:tailEnd/>
          </a:ln>
          <a:effectLst/>
        </p:spPr>
      </p:pic>
      <p:sp>
        <p:nvSpPr>
          <p:cNvPr id="8" name="Rectangle 7"/>
          <p:cNvSpPr/>
          <p:nvPr/>
        </p:nvSpPr>
        <p:spPr>
          <a:xfrm>
            <a:off x="4495800" y="6755249"/>
            <a:ext cx="3657600" cy="1092607"/>
          </a:xfrm>
          <a:prstGeom prst="rect">
            <a:avLst/>
          </a:prstGeom>
        </p:spPr>
        <p:txBody>
          <a:bodyPr wrap="square">
            <a:spAutoFit/>
          </a:bodyPr>
          <a:lstStyle/>
          <a:p>
            <a:r>
              <a:rPr lang="ro-RO" sz="1300" b="1" dirty="0" smtClean="0">
                <a:latin typeface="Arial" pitchFamily="34" charset="0"/>
                <a:cs typeface="Arial" pitchFamily="34" charset="0"/>
              </a:rPr>
              <a:t>Inchiderea unui registru de calcul</a:t>
            </a:r>
            <a:endParaRPr lang="en-US" sz="1300" b="1" dirty="0" smtClean="0">
              <a:latin typeface="Arial" pitchFamily="34" charset="0"/>
              <a:cs typeface="Arial" pitchFamily="34" charset="0"/>
            </a:endParaRPr>
          </a:p>
          <a:p>
            <a:pPr algn="just">
              <a:buFont typeface="Wingdings" pitchFamily="2" charset="2"/>
              <a:buChar char="ü"/>
            </a:pPr>
            <a:r>
              <a:rPr lang="ro-RO" sz="1300" dirty="0" smtClean="0">
                <a:latin typeface="Arial" pitchFamily="34" charset="0"/>
                <a:cs typeface="Arial" pitchFamily="34" charset="0"/>
              </a:rPr>
              <a:t>Click pe butonul de inchidere</a:t>
            </a:r>
          </a:p>
          <a:p>
            <a:pPr algn="just">
              <a:buFont typeface="Wingdings" pitchFamily="2" charset="2"/>
              <a:buChar char="ü"/>
            </a:pPr>
            <a:r>
              <a:rPr lang="ro-RO" sz="1300" dirty="0" smtClean="0">
                <a:latin typeface="Arial" pitchFamily="34" charset="0"/>
                <a:cs typeface="Arial" pitchFamily="34" charset="0"/>
              </a:rPr>
              <a:t>Combinaţia de taste CTRL+F4</a:t>
            </a:r>
          </a:p>
          <a:p>
            <a:pPr algn="just">
              <a:buFont typeface="Wingdings" pitchFamily="2" charset="2"/>
              <a:buChar char="ü"/>
            </a:pPr>
            <a:r>
              <a:rPr lang="ro-RO" sz="1300" dirty="0" smtClean="0">
                <a:latin typeface="Arial" pitchFamily="34" charset="0"/>
                <a:cs typeface="Arial" pitchFamily="34" charset="0"/>
              </a:rPr>
              <a:t>Clic pe Butonul Office , selectati Close</a:t>
            </a:r>
            <a:endParaRPr lang="en-US" sz="1300" dirty="0" smtClean="0">
              <a:latin typeface="Arial" pitchFamily="34" charset="0"/>
              <a:cs typeface="Arial" pitchFamily="34" charset="0"/>
            </a:endParaRPr>
          </a:p>
          <a:p>
            <a:endParaRPr lang="en-US" sz="13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133600"/>
            <a:ext cx="8686800" cy="2895600"/>
          </a:xfrm>
        </p:spPr>
        <p:txBody>
          <a:bodyPr numCol="1" spcCol="91440">
            <a:noAutofit/>
          </a:bodyPr>
          <a:lstStyle/>
          <a:p>
            <a:pPr marL="0" indent="0" algn="just">
              <a:buNone/>
            </a:pPr>
            <a:r>
              <a:rPr lang="vi-VN" sz="1300" dirty="0" smtClean="0">
                <a:latin typeface="Arial" pitchFamily="34" charset="0"/>
                <a:cs typeface="Arial" pitchFamily="34" charset="0"/>
              </a:rPr>
              <a:t>Dacă în unele celule sunt date care sunt necesare şi în alte celule ele se pot copia sau muta. După efectuarea operaţiei dorite datele se plasează în celulele destinaţie, dar la copiere ele rămân şi în celulele sursă, pe când la mutare, datele dispar din celulele sursă. Copierea/ mutarea datelor din celule se poate face prin una din metodele: </a:t>
            </a:r>
          </a:p>
          <a:p>
            <a:pPr marL="290513" indent="-290513" algn="just">
              <a:buNone/>
            </a:pPr>
            <a:r>
              <a:rPr lang="vi-VN" sz="1300" dirty="0" smtClean="0">
                <a:latin typeface="Arial" pitchFamily="34" charset="0"/>
                <a:cs typeface="Arial" pitchFamily="34" charset="0"/>
              </a:rPr>
              <a:t>1. Se selectează celulele cu date (celulele sursă) → Clic pe marginea zonei selectate → se glisează m</a:t>
            </a:r>
            <a:r>
              <a:rPr lang="en-US" sz="1300" dirty="0" err="1" smtClean="0">
                <a:latin typeface="Arial" pitchFamily="34" charset="0"/>
                <a:cs typeface="Arial" pitchFamily="34" charset="0"/>
              </a:rPr>
              <a:t>ouse</a:t>
            </a:r>
            <a:r>
              <a:rPr lang="en-US" sz="1300" dirty="0" smtClean="0">
                <a:latin typeface="Arial" pitchFamily="34" charset="0"/>
                <a:cs typeface="Arial" pitchFamily="34" charset="0"/>
              </a:rPr>
              <a:t>-</a:t>
            </a:r>
            <a:r>
              <a:rPr lang="vi-VN" sz="1300" dirty="0" smtClean="0">
                <a:latin typeface="Arial" pitchFamily="34" charset="0"/>
                <a:cs typeface="Arial" pitchFamily="34" charset="0"/>
              </a:rPr>
              <a:t>ul până în zona destinaţie (pentru mutare) sau cu tasta </a:t>
            </a:r>
            <a:r>
              <a:rPr lang="vi-VN" sz="1300" b="1" i="1" dirty="0" smtClean="0">
                <a:latin typeface="Arial" pitchFamily="34" charset="0"/>
                <a:cs typeface="Arial" pitchFamily="34" charset="0"/>
              </a:rPr>
              <a:t>Ctrl </a:t>
            </a:r>
            <a:r>
              <a:rPr lang="vi-VN" sz="1300" i="1" dirty="0" smtClean="0">
                <a:latin typeface="Arial" pitchFamily="34" charset="0"/>
                <a:cs typeface="Arial" pitchFamily="34" charset="0"/>
              </a:rPr>
              <a:t>apăsată se glisează m</a:t>
            </a:r>
            <a:r>
              <a:rPr lang="en-US" sz="1300" i="1" dirty="0" err="1" smtClean="0">
                <a:latin typeface="Arial" pitchFamily="34" charset="0"/>
                <a:cs typeface="Arial" pitchFamily="34" charset="0"/>
              </a:rPr>
              <a:t>ouse</a:t>
            </a:r>
            <a:r>
              <a:rPr lang="en-US" sz="1300" i="1" dirty="0" smtClean="0">
                <a:latin typeface="Arial" pitchFamily="34" charset="0"/>
                <a:cs typeface="Arial" pitchFamily="34" charset="0"/>
              </a:rPr>
              <a:t>-</a:t>
            </a:r>
            <a:r>
              <a:rPr lang="vi-VN" sz="1300" i="1" dirty="0" smtClean="0">
                <a:latin typeface="Arial" pitchFamily="34" charset="0"/>
                <a:cs typeface="Arial" pitchFamily="34" charset="0"/>
              </a:rPr>
              <a:t>ul până în zona destinaţie (pentru copiere). </a:t>
            </a:r>
          </a:p>
          <a:p>
            <a:pPr marL="290513" indent="-290513" algn="just">
              <a:buNone/>
            </a:pPr>
            <a:r>
              <a:rPr lang="vi-VN" sz="1300" dirty="0" smtClean="0">
                <a:latin typeface="Arial" pitchFamily="34" charset="0"/>
                <a:cs typeface="Arial" pitchFamily="34" charset="0"/>
              </a:rPr>
              <a:t>2. Se selectează celulele cu date (celulele sursă) </a:t>
            </a:r>
            <a:r>
              <a:rPr lang="vi-VN" sz="1300" b="1" dirty="0" smtClean="0">
                <a:latin typeface="Arial" pitchFamily="34" charset="0"/>
                <a:cs typeface="Arial" pitchFamily="34" charset="0"/>
              </a:rPr>
              <a:t>→ </a:t>
            </a:r>
            <a:r>
              <a:rPr lang="en-US" sz="1300" b="1" i="1" dirty="0" smtClean="0">
                <a:latin typeface="Arial" pitchFamily="34" charset="0"/>
                <a:cs typeface="Arial" pitchFamily="34" charset="0"/>
              </a:rPr>
              <a:t>Fila Home (</a:t>
            </a:r>
            <a:r>
              <a:rPr lang="en-US" sz="1300" b="1" i="1" dirty="0" err="1" smtClean="0">
                <a:latin typeface="Arial" pitchFamily="34" charset="0"/>
                <a:cs typeface="Arial" pitchFamily="34" charset="0"/>
              </a:rPr>
              <a:t>Pornire</a:t>
            </a:r>
            <a:r>
              <a:rPr lang="en-US" sz="1300" b="1" i="1" dirty="0" smtClean="0">
                <a:latin typeface="Arial" pitchFamily="34" charset="0"/>
                <a:cs typeface="Arial" pitchFamily="34" charset="0"/>
              </a:rPr>
              <a:t>)</a:t>
            </a:r>
            <a:r>
              <a:rPr lang="vi-VN" sz="1300" b="1" i="1" dirty="0" smtClean="0">
                <a:latin typeface="Arial" pitchFamily="34" charset="0"/>
                <a:cs typeface="Arial" pitchFamily="34" charset="0"/>
              </a:rPr>
              <a:t>→ </a:t>
            </a:r>
            <a:r>
              <a:rPr lang="en-US" sz="1300" b="1" i="1" dirty="0" err="1" smtClean="0">
                <a:latin typeface="Arial" pitchFamily="34" charset="0"/>
                <a:cs typeface="Arial" pitchFamily="34" charset="0"/>
              </a:rPr>
              <a:t>grupul</a:t>
            </a:r>
            <a:r>
              <a:rPr lang="en-US" sz="1300" b="1" i="1" dirty="0" smtClean="0">
                <a:latin typeface="Arial" pitchFamily="34" charset="0"/>
                <a:cs typeface="Arial" pitchFamily="34" charset="0"/>
              </a:rPr>
              <a:t> Clipboard</a:t>
            </a:r>
            <a:r>
              <a:rPr lang="vi-VN" sz="1300" b="1" i="1" dirty="0" smtClean="0">
                <a:latin typeface="Arial" pitchFamily="34" charset="0"/>
                <a:cs typeface="Arial" pitchFamily="34" charset="0"/>
              </a:rPr>
              <a:t> →</a:t>
            </a:r>
            <a:r>
              <a:rPr lang="en-US" sz="1300" b="1" i="1" dirty="0" smtClean="0">
                <a:latin typeface="Arial" pitchFamily="34" charset="0"/>
                <a:cs typeface="Arial" pitchFamily="34" charset="0"/>
              </a:rPr>
              <a:t> </a:t>
            </a:r>
            <a:r>
              <a:rPr lang="en-US" sz="1300" b="1" i="1" dirty="0" err="1" smtClean="0">
                <a:latin typeface="Arial" pitchFamily="34" charset="0"/>
                <a:cs typeface="Arial" pitchFamily="34" charset="0"/>
              </a:rPr>
              <a:t>butonul</a:t>
            </a:r>
            <a:r>
              <a:rPr lang="en-US" sz="1300" b="1" i="1" dirty="0" smtClean="0">
                <a:latin typeface="Arial" pitchFamily="34" charset="0"/>
                <a:cs typeface="Arial" pitchFamily="34" charset="0"/>
              </a:rPr>
              <a:t> Copy  (</a:t>
            </a:r>
            <a:r>
              <a:rPr lang="en-US" sz="1300" b="1" i="1" dirty="0" err="1" smtClean="0">
                <a:latin typeface="Arial" pitchFamily="34" charset="0"/>
                <a:cs typeface="Arial" pitchFamily="34" charset="0"/>
              </a:rPr>
              <a:t>Copiere</a:t>
            </a:r>
            <a:r>
              <a:rPr lang="en-US" sz="1300" b="1" i="1" dirty="0" smtClean="0">
                <a:latin typeface="Arial" pitchFamily="34" charset="0"/>
                <a:cs typeface="Arial" pitchFamily="34" charset="0"/>
              </a:rPr>
              <a:t>) (1) </a:t>
            </a:r>
            <a:r>
              <a:rPr lang="vi-VN" sz="1300" i="1" dirty="0" smtClean="0">
                <a:latin typeface="Arial" pitchFamily="34" charset="0"/>
                <a:cs typeface="Arial" pitchFamily="34" charset="0"/>
              </a:rPr>
              <a:t>pentru copiere sau </a:t>
            </a:r>
            <a:r>
              <a:rPr lang="en-US" sz="1300" i="1" dirty="0" err="1" smtClean="0">
                <a:latin typeface="Arial" pitchFamily="34" charset="0"/>
                <a:cs typeface="Arial" pitchFamily="34" charset="0"/>
              </a:rPr>
              <a:t>butonul</a:t>
            </a:r>
            <a:r>
              <a:rPr lang="en-US" sz="1300" i="1" dirty="0" smtClean="0">
                <a:latin typeface="Arial" pitchFamily="34" charset="0"/>
                <a:cs typeface="Arial" pitchFamily="34" charset="0"/>
              </a:rPr>
              <a:t> </a:t>
            </a:r>
            <a:r>
              <a:rPr lang="en-US" sz="1300" b="1" i="1" dirty="0" smtClean="0">
                <a:latin typeface="Arial" pitchFamily="34" charset="0"/>
                <a:cs typeface="Arial" pitchFamily="34" charset="0"/>
              </a:rPr>
              <a:t>Cut (</a:t>
            </a:r>
            <a:r>
              <a:rPr lang="en-US" sz="1300" b="1" i="1" dirty="0" err="1" smtClean="0">
                <a:latin typeface="Arial" pitchFamily="34" charset="0"/>
                <a:cs typeface="Arial" pitchFamily="34" charset="0"/>
              </a:rPr>
              <a:t>Decupare</a:t>
            </a:r>
            <a:r>
              <a:rPr lang="en-US" sz="1300" b="1" i="1" dirty="0" smtClean="0">
                <a:latin typeface="Arial" pitchFamily="34" charset="0"/>
                <a:cs typeface="Arial" pitchFamily="34" charset="0"/>
              </a:rPr>
              <a:t>)</a:t>
            </a:r>
            <a:r>
              <a:rPr lang="vi-VN" sz="1300" b="1" i="1" dirty="0" smtClean="0">
                <a:latin typeface="Arial" pitchFamily="34" charset="0"/>
                <a:cs typeface="Arial" pitchFamily="34" charset="0"/>
              </a:rPr>
              <a:t> </a:t>
            </a:r>
            <a:r>
              <a:rPr lang="en-US" sz="1300" b="1" i="1" dirty="0" smtClean="0">
                <a:latin typeface="Arial" pitchFamily="34" charset="0"/>
                <a:cs typeface="Arial" pitchFamily="34" charset="0"/>
              </a:rPr>
              <a:t>(2) </a:t>
            </a:r>
            <a:r>
              <a:rPr lang="vi-VN" sz="1300" i="1" dirty="0" smtClean="0">
                <a:latin typeface="Arial" pitchFamily="34" charset="0"/>
                <a:cs typeface="Arial" pitchFamily="34" charset="0"/>
              </a:rPr>
              <a:t>pentru mutare. </a:t>
            </a:r>
            <a:endParaRPr lang="en-US" sz="1300" i="1" dirty="0" smtClean="0">
              <a:latin typeface="Arial" pitchFamily="34" charset="0"/>
              <a:cs typeface="Arial" pitchFamily="34" charset="0"/>
            </a:endParaRPr>
          </a:p>
          <a:p>
            <a:pPr marL="290513" indent="-290513" algn="just">
              <a:buNone/>
            </a:pPr>
            <a:r>
              <a:rPr lang="vi-VN" sz="1300" i="1" dirty="0" smtClean="0">
                <a:latin typeface="Arial" pitchFamily="34" charset="0"/>
                <a:cs typeface="Arial" pitchFamily="34" charset="0"/>
              </a:rPr>
              <a:t>Datele se plasează în Clipboard, de unde se pot prelua </a:t>
            </a:r>
            <a:r>
              <a:rPr lang="en-US" sz="1300" i="1" dirty="0" err="1" smtClean="0">
                <a:latin typeface="Arial" pitchFamily="34" charset="0"/>
                <a:cs typeface="Arial" pitchFamily="34" charset="0"/>
              </a:rPr>
              <a:t>astfel</a:t>
            </a:r>
            <a:r>
              <a:rPr lang="vi-VN" sz="1300" i="1" dirty="0" smtClean="0">
                <a:latin typeface="Arial" pitchFamily="34" charset="0"/>
                <a:cs typeface="Arial" pitchFamily="34" charset="0"/>
              </a:rPr>
              <a:t>: </a:t>
            </a:r>
          </a:p>
          <a:p>
            <a:pPr marL="290513" indent="-290513" algn="just">
              <a:buClrTx/>
            </a:pPr>
            <a:r>
              <a:rPr lang="vi-VN" sz="1300" dirty="0" smtClean="0">
                <a:latin typeface="Arial" pitchFamily="34" charset="0"/>
                <a:cs typeface="Arial" pitchFamily="34" charset="0"/>
              </a:rPr>
              <a:t>Se selectează prima celulă din zona destinaţie </a:t>
            </a:r>
            <a:r>
              <a:rPr lang="vi-VN" sz="1300" b="1" i="1" dirty="0" smtClean="0">
                <a:latin typeface="Arial" pitchFamily="34" charset="0"/>
                <a:cs typeface="Arial" pitchFamily="34" charset="0"/>
              </a:rPr>
              <a:t>→ </a:t>
            </a:r>
            <a:r>
              <a:rPr lang="en-US" sz="1300" b="1" i="1" dirty="0" smtClean="0">
                <a:latin typeface="Arial" pitchFamily="34" charset="0"/>
                <a:cs typeface="Arial" pitchFamily="34" charset="0"/>
              </a:rPr>
              <a:t>Fila Home (</a:t>
            </a:r>
            <a:r>
              <a:rPr lang="en-US" sz="1300" b="1" i="1" dirty="0" err="1" smtClean="0">
                <a:latin typeface="Arial" pitchFamily="34" charset="0"/>
                <a:cs typeface="Arial" pitchFamily="34" charset="0"/>
              </a:rPr>
              <a:t>Pornire</a:t>
            </a:r>
            <a:r>
              <a:rPr lang="en-US" sz="1300" b="1" i="1" dirty="0" smtClean="0">
                <a:latin typeface="Arial" pitchFamily="34" charset="0"/>
                <a:cs typeface="Arial" pitchFamily="34" charset="0"/>
              </a:rPr>
              <a:t>) </a:t>
            </a:r>
            <a:r>
              <a:rPr lang="vi-VN" sz="1300" b="1" i="1" dirty="0" smtClean="0">
                <a:latin typeface="Arial" pitchFamily="34" charset="0"/>
                <a:cs typeface="Arial" pitchFamily="34" charset="0"/>
              </a:rPr>
              <a:t>→ </a:t>
            </a:r>
            <a:r>
              <a:rPr lang="en-US" sz="1300" b="1" i="1" dirty="0" err="1" smtClean="0">
                <a:latin typeface="Arial" pitchFamily="34" charset="0"/>
                <a:cs typeface="Arial" pitchFamily="34" charset="0"/>
              </a:rPr>
              <a:t>grupul</a:t>
            </a:r>
            <a:r>
              <a:rPr lang="en-US" sz="1300" b="1" i="1" dirty="0" smtClean="0">
                <a:latin typeface="Arial" pitchFamily="34" charset="0"/>
                <a:cs typeface="Arial" pitchFamily="34" charset="0"/>
              </a:rPr>
              <a:t> Clipboard</a:t>
            </a:r>
            <a:r>
              <a:rPr lang="vi-VN" sz="1300" b="1" i="1" dirty="0" smtClean="0">
                <a:latin typeface="Arial" pitchFamily="34" charset="0"/>
                <a:cs typeface="Arial" pitchFamily="34" charset="0"/>
              </a:rPr>
              <a:t> → </a:t>
            </a:r>
            <a:r>
              <a:rPr lang="en-US" sz="1300" b="1" i="1" dirty="0" smtClean="0">
                <a:latin typeface="Arial" pitchFamily="34" charset="0"/>
                <a:cs typeface="Arial" pitchFamily="34" charset="0"/>
              </a:rPr>
              <a:t>Paste (4) (</a:t>
            </a:r>
            <a:r>
              <a:rPr lang="vi-VN" sz="1300" b="1" i="1" dirty="0" smtClean="0">
                <a:latin typeface="Arial" pitchFamily="34" charset="0"/>
                <a:cs typeface="Arial" pitchFamily="34" charset="0"/>
              </a:rPr>
              <a:t>Lipire</a:t>
            </a:r>
            <a:r>
              <a:rPr lang="en-US" sz="1300" b="1" i="1" dirty="0" smtClean="0">
                <a:latin typeface="Arial" pitchFamily="34" charset="0"/>
                <a:cs typeface="Arial" pitchFamily="34" charset="0"/>
              </a:rPr>
              <a:t>). </a:t>
            </a:r>
            <a:r>
              <a:rPr lang="vi-VN" sz="1300" dirty="0" smtClean="0">
                <a:latin typeface="Arial" pitchFamily="34" charset="0"/>
                <a:cs typeface="Arial" pitchFamily="34" charset="0"/>
              </a:rPr>
              <a:t>Zona destinaţie poate fi situată în foaia de calcul curentă, într-o altă foaie de calcul a registrului curent sau într-un alt registru. </a:t>
            </a:r>
          </a:p>
          <a:p>
            <a:pPr marL="406400" indent="-406400" algn="just"/>
            <a:endParaRPr lang="vi-VN" sz="1300" b="1" i="1" dirty="0" smtClean="0">
              <a:latin typeface="Arial" pitchFamily="34" charset="0"/>
              <a:cs typeface="Arial" pitchFamily="34" charset="0"/>
            </a:endParaRPr>
          </a:p>
        </p:txBody>
      </p:sp>
      <p:sp>
        <p:nvSpPr>
          <p:cNvPr id="2" name="Title 1"/>
          <p:cNvSpPr>
            <a:spLocks noGrp="1"/>
          </p:cNvSpPr>
          <p:nvPr>
            <p:ph type="title"/>
          </p:nvPr>
        </p:nvSpPr>
        <p:spPr>
          <a:xfrm>
            <a:off x="609600" y="1524000"/>
            <a:ext cx="8305800" cy="487362"/>
          </a:xfrm>
        </p:spPr>
        <p:txBody>
          <a:bodyPr>
            <a:normAutofit/>
          </a:bodyPr>
          <a:lstStyle/>
          <a:p>
            <a:r>
              <a:rPr lang="en-US" sz="1800" b="1" i="1" dirty="0" err="1" smtClean="0">
                <a:solidFill>
                  <a:schemeClr val="accent1"/>
                </a:solidFill>
                <a:latin typeface="Arial" pitchFamily="34" charset="0"/>
                <a:cs typeface="Arial" pitchFamily="34" charset="0"/>
              </a:rPr>
              <a:t>Copierea</a:t>
            </a:r>
            <a:r>
              <a:rPr lang="en-US" sz="1800" b="1" i="1" dirty="0" smtClean="0">
                <a:solidFill>
                  <a:schemeClr val="accent1"/>
                </a:solidFill>
                <a:latin typeface="Arial" pitchFamily="34" charset="0"/>
                <a:cs typeface="Arial" pitchFamily="34" charset="0"/>
              </a:rPr>
              <a:t> /</a:t>
            </a:r>
            <a:r>
              <a:rPr lang="en-US" sz="1800" b="1" i="1" dirty="0" err="1" smtClean="0">
                <a:solidFill>
                  <a:schemeClr val="accent1"/>
                </a:solidFill>
                <a:latin typeface="Arial" pitchFamily="34" charset="0"/>
                <a:cs typeface="Arial" pitchFamily="34" charset="0"/>
              </a:rPr>
              <a:t>mutarea</a:t>
            </a:r>
            <a:endParaRPr lang="en-US" sz="1800" b="1" i="1" dirty="0">
              <a:solidFill>
                <a:schemeClr val="accent1"/>
              </a:solidFill>
              <a:latin typeface="Arial" pitchFamily="34" charset="0"/>
              <a:cs typeface="Arial" pitchFamily="34" charset="0"/>
            </a:endParaRPr>
          </a:p>
        </p:txBody>
      </p:sp>
      <p:grpSp>
        <p:nvGrpSpPr>
          <p:cNvPr id="9" name="Group 8"/>
          <p:cNvGrpSpPr/>
          <p:nvPr/>
        </p:nvGrpSpPr>
        <p:grpSpPr>
          <a:xfrm>
            <a:off x="2362200" y="5181600"/>
            <a:ext cx="1143000" cy="808990"/>
            <a:chOff x="6858000" y="5105400"/>
            <a:chExt cx="1143000" cy="808990"/>
          </a:xfrm>
        </p:grpSpPr>
        <p:pic>
          <p:nvPicPr>
            <p:cNvPr id="4" name="Picture 3" descr="Excel Ribbon Image"/>
            <p:cNvPicPr/>
            <p:nvPr/>
          </p:nvPicPr>
          <p:blipFill>
            <a:blip r:embed="rId2" cstate="print"/>
            <a:srcRect/>
            <a:stretch>
              <a:fillRect/>
            </a:stretch>
          </p:blipFill>
          <p:spPr bwMode="auto">
            <a:xfrm>
              <a:off x="7086600" y="5105400"/>
              <a:ext cx="715010" cy="808990"/>
            </a:xfrm>
            <a:prstGeom prst="rect">
              <a:avLst/>
            </a:prstGeom>
            <a:noFill/>
            <a:ln w="9525">
              <a:noFill/>
              <a:miter lim="800000"/>
              <a:headEnd/>
              <a:tailEnd/>
            </a:ln>
          </p:spPr>
        </p:pic>
        <p:sp>
          <p:nvSpPr>
            <p:cNvPr id="5" name="Oval 4"/>
            <p:cNvSpPr/>
            <p:nvPr/>
          </p:nvSpPr>
          <p:spPr>
            <a:xfrm>
              <a:off x="7772400" y="5334000"/>
              <a:ext cx="2286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6" name="Oval 5"/>
            <p:cNvSpPr/>
            <p:nvPr/>
          </p:nvSpPr>
          <p:spPr>
            <a:xfrm>
              <a:off x="7772400" y="5105400"/>
              <a:ext cx="2286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7" name="Oval 6"/>
            <p:cNvSpPr/>
            <p:nvPr/>
          </p:nvSpPr>
          <p:spPr>
            <a:xfrm>
              <a:off x="7772400" y="5562600"/>
              <a:ext cx="2286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8" name="Oval 7"/>
            <p:cNvSpPr/>
            <p:nvPr/>
          </p:nvSpPr>
          <p:spPr>
            <a:xfrm>
              <a:off x="6858000" y="5181600"/>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grpSp>
      <p:grpSp>
        <p:nvGrpSpPr>
          <p:cNvPr id="14" name="Group 13"/>
          <p:cNvGrpSpPr/>
          <p:nvPr/>
        </p:nvGrpSpPr>
        <p:grpSpPr>
          <a:xfrm>
            <a:off x="4724400" y="4979707"/>
            <a:ext cx="2590800" cy="1234850"/>
            <a:chOff x="4953000" y="5105400"/>
            <a:chExt cx="2209800" cy="914400"/>
          </a:xfrm>
        </p:grpSpPr>
        <p:sp useBgFill="1">
          <p:nvSpPr>
            <p:cNvPr id="12" name="Rounded Rectangle 11"/>
            <p:cNvSpPr/>
            <p:nvPr/>
          </p:nvSpPr>
          <p:spPr>
            <a:xfrm>
              <a:off x="4953000" y="5105400"/>
              <a:ext cx="16002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Short</a:t>
              </a:r>
              <a:endParaRPr lang="en-US" dirty="0"/>
            </a:p>
          </p:txBody>
        </p:sp>
        <p:sp>
          <p:nvSpPr>
            <p:cNvPr id="13" name="TextBox 12"/>
            <p:cNvSpPr txBox="1"/>
            <p:nvPr/>
          </p:nvSpPr>
          <p:spPr>
            <a:xfrm>
              <a:off x="5082988" y="5198477"/>
              <a:ext cx="2079812" cy="752093"/>
            </a:xfrm>
            <a:prstGeom prst="rect">
              <a:avLst/>
            </a:prstGeom>
            <a:noFill/>
          </p:spPr>
          <p:txBody>
            <a:bodyPr wrap="square" rtlCol="0">
              <a:spAutoFit/>
            </a:bodyPr>
            <a:lstStyle/>
            <a:p>
              <a:r>
                <a:rPr lang="en-US" sz="1500" b="1" dirty="0" smtClean="0">
                  <a:solidFill>
                    <a:schemeClr val="accent2">
                      <a:lumMod val="60000"/>
                      <a:lumOff val="40000"/>
                    </a:schemeClr>
                  </a:solidFill>
                </a:rPr>
                <a:t>Shortcut-</a:t>
              </a:r>
              <a:r>
                <a:rPr lang="en-US" sz="1500" b="1" dirty="0" err="1" smtClean="0">
                  <a:solidFill>
                    <a:schemeClr val="accent2">
                      <a:lumMod val="60000"/>
                      <a:lumOff val="40000"/>
                    </a:schemeClr>
                  </a:solidFill>
                </a:rPr>
                <a:t>uri</a:t>
              </a:r>
              <a:endParaRPr lang="en-US" sz="1500" b="1" dirty="0" smtClean="0">
                <a:solidFill>
                  <a:schemeClr val="accent2">
                    <a:lumMod val="60000"/>
                    <a:lumOff val="40000"/>
                  </a:schemeClr>
                </a:solidFill>
              </a:endParaRPr>
            </a:p>
            <a:p>
              <a:r>
                <a:rPr lang="en-US" sz="1500" b="1" dirty="0" smtClean="0"/>
                <a:t>CTRL+C </a:t>
              </a:r>
              <a:r>
                <a:rPr lang="en-US" sz="1500" b="1" i="1" dirty="0" err="1" smtClean="0"/>
                <a:t>Copiere</a:t>
              </a:r>
              <a:endParaRPr lang="en-US" sz="1500" b="1" i="1" dirty="0" smtClean="0"/>
            </a:p>
            <a:p>
              <a:r>
                <a:rPr lang="en-US" sz="1500" b="1" dirty="0" smtClean="0"/>
                <a:t>CTRL+X </a:t>
              </a:r>
              <a:r>
                <a:rPr lang="en-US" sz="1500" b="1" i="1" dirty="0" err="1" smtClean="0"/>
                <a:t>Mutare</a:t>
              </a:r>
              <a:endParaRPr lang="en-US" sz="1500" b="1" i="1" dirty="0" smtClean="0"/>
            </a:p>
            <a:p>
              <a:r>
                <a:rPr lang="en-US" sz="1500" b="1" dirty="0" smtClean="0"/>
                <a:t>CTRL+V </a:t>
              </a:r>
              <a:r>
                <a:rPr lang="en-US" sz="1500" b="1" i="1" dirty="0" err="1" smtClean="0"/>
                <a:t>Lipire</a:t>
              </a:r>
              <a:endParaRPr lang="en-US" sz="1500" b="1" i="1" dirty="0"/>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752600"/>
            <a:ext cx="8534400" cy="4185761"/>
          </a:xfrm>
          <a:prstGeom prst="rect">
            <a:avLst/>
          </a:prstGeom>
        </p:spPr>
        <p:txBody>
          <a:bodyPr wrap="square">
            <a:spAutoFit/>
          </a:bodyPr>
          <a:lstStyle/>
          <a:p>
            <a:pPr marL="290513" indent="-290513" algn="just">
              <a:buFont typeface="Arial" pitchFamily="34" charset="0"/>
              <a:buChar char="•"/>
            </a:pPr>
            <a:r>
              <a:rPr lang="vi-VN" sz="1400" dirty="0" smtClean="0">
                <a:latin typeface="Arial" pitchFamily="34" charset="0"/>
                <a:cs typeface="Arial" pitchFamily="34" charset="0"/>
              </a:rPr>
              <a:t>Se selectează prima celulă din zona destinaţie </a:t>
            </a:r>
            <a:r>
              <a:rPr lang="vi-VN" sz="1400" b="1" i="1" dirty="0" smtClean="0">
                <a:latin typeface="Arial" pitchFamily="34" charset="0"/>
                <a:cs typeface="Arial" pitchFamily="34" charset="0"/>
              </a:rPr>
              <a:t>→ </a:t>
            </a:r>
            <a:r>
              <a:rPr lang="en-US" sz="1400" b="1" i="1" dirty="0" smtClean="0">
                <a:latin typeface="Arial" pitchFamily="34" charset="0"/>
                <a:cs typeface="Arial" pitchFamily="34" charset="0"/>
              </a:rPr>
              <a:t>Fila Home (</a:t>
            </a:r>
            <a:r>
              <a:rPr lang="en-US" sz="1400" b="1" i="1" dirty="0" err="1" smtClean="0">
                <a:latin typeface="Arial" pitchFamily="34" charset="0"/>
                <a:cs typeface="Arial" pitchFamily="34" charset="0"/>
              </a:rPr>
              <a:t>Pornire</a:t>
            </a:r>
            <a:r>
              <a:rPr lang="en-US" sz="1400" b="1" i="1" dirty="0" smtClean="0">
                <a:latin typeface="Arial" pitchFamily="34" charset="0"/>
                <a:cs typeface="Arial" pitchFamily="34" charset="0"/>
              </a:rPr>
              <a:t>) </a:t>
            </a:r>
            <a:r>
              <a:rPr lang="vi-VN" sz="1400" b="1" i="1" dirty="0" smtClean="0">
                <a:latin typeface="Arial" pitchFamily="34" charset="0"/>
                <a:cs typeface="Arial" pitchFamily="34" charset="0"/>
              </a:rPr>
              <a:t>→ </a:t>
            </a:r>
            <a:r>
              <a:rPr lang="en-US" sz="1400" b="1" i="1" dirty="0" err="1" smtClean="0">
                <a:latin typeface="Arial" pitchFamily="34" charset="0"/>
                <a:cs typeface="Arial" pitchFamily="34" charset="0"/>
              </a:rPr>
              <a:t>grupul</a:t>
            </a:r>
            <a:r>
              <a:rPr lang="en-US" sz="1400" b="1" i="1" dirty="0" smtClean="0">
                <a:latin typeface="Arial" pitchFamily="34" charset="0"/>
                <a:cs typeface="Arial" pitchFamily="34" charset="0"/>
              </a:rPr>
              <a:t> Clipboard</a:t>
            </a:r>
            <a:r>
              <a:rPr lang="vi-VN" sz="1400" b="1" i="1" dirty="0" smtClean="0">
                <a:latin typeface="Arial" pitchFamily="34" charset="0"/>
                <a:cs typeface="Arial" pitchFamily="34" charset="0"/>
              </a:rPr>
              <a:t> → Lipire Specială (Paste Special). </a:t>
            </a:r>
            <a:endParaRPr lang="en-US" sz="1400" b="1" i="1" dirty="0" smtClean="0">
              <a:latin typeface="Arial" pitchFamily="34" charset="0"/>
              <a:cs typeface="Arial" pitchFamily="34" charset="0"/>
            </a:endParaRPr>
          </a:p>
          <a:p>
            <a:pPr marL="290513" indent="-290513" algn="just">
              <a:buFont typeface="Arial" pitchFamily="34" charset="0"/>
              <a:buChar char="•"/>
            </a:pPr>
            <a:r>
              <a:rPr lang="vi-VN" sz="1400" i="1" dirty="0" smtClean="0">
                <a:latin typeface="Arial" pitchFamily="34" charset="0"/>
                <a:cs typeface="Arial" pitchFamily="34" charset="0"/>
              </a:rPr>
              <a:t>Din fereastra care va apărea se aleg diverse opţiuni în lipire: </a:t>
            </a:r>
            <a:endParaRPr lang="en-US" sz="1400" i="1" dirty="0" smtClean="0">
              <a:latin typeface="Arial" pitchFamily="34" charset="0"/>
              <a:cs typeface="Arial" pitchFamily="34" charset="0"/>
            </a:endParaRPr>
          </a:p>
          <a:p>
            <a:pPr marL="290513" indent="-15875" algn="just">
              <a:buFont typeface="Wingdings" pitchFamily="2" charset="2"/>
              <a:buChar char="ü"/>
            </a:pPr>
            <a:r>
              <a:rPr lang="vi-VN" sz="1400" b="1" i="1" dirty="0" smtClean="0">
                <a:latin typeface="Arial" pitchFamily="34" charset="0"/>
                <a:cs typeface="Arial" pitchFamily="34" charset="0"/>
              </a:rPr>
              <a:t>Totală (All) – </a:t>
            </a:r>
            <a:r>
              <a:rPr lang="vi-VN" sz="1400" i="1" dirty="0" smtClean="0">
                <a:latin typeface="Arial" pitchFamily="34" charset="0"/>
                <a:cs typeface="Arial" pitchFamily="34" charset="0"/>
              </a:rPr>
              <a:t>lipeşte în întregime conţinutul şi formatările. </a:t>
            </a:r>
          </a:p>
          <a:p>
            <a:pPr marL="290513" indent="0" algn="just">
              <a:buFont typeface="Wingdings" pitchFamily="2" charset="2"/>
              <a:buChar char="ü"/>
            </a:pPr>
            <a:r>
              <a:rPr lang="vi-VN" sz="1400" b="1" i="1" dirty="0" smtClean="0">
                <a:latin typeface="Arial" pitchFamily="34" charset="0"/>
                <a:cs typeface="Arial" pitchFamily="34" charset="0"/>
              </a:rPr>
              <a:t>Formule (Formulas) – </a:t>
            </a:r>
            <a:r>
              <a:rPr lang="vi-VN" sz="1400" i="1" dirty="0" smtClean="0">
                <a:latin typeface="Arial" pitchFamily="34" charset="0"/>
                <a:cs typeface="Arial" pitchFamily="34" charset="0"/>
              </a:rPr>
              <a:t>copiază doar formula, ignorând valorile rezultate obţinute în urma calculului. </a:t>
            </a:r>
          </a:p>
          <a:p>
            <a:pPr marL="290513" indent="0" algn="just">
              <a:buFont typeface="Wingdings" pitchFamily="2" charset="2"/>
              <a:buChar char="ü"/>
            </a:pPr>
            <a:r>
              <a:rPr lang="vi-VN" sz="1400" b="1" i="1" dirty="0" smtClean="0">
                <a:latin typeface="Arial" pitchFamily="34" charset="0"/>
                <a:cs typeface="Arial" pitchFamily="34" charset="0"/>
              </a:rPr>
              <a:t>Valori (Values) – </a:t>
            </a:r>
            <a:r>
              <a:rPr lang="vi-VN" sz="1400" i="1" dirty="0" smtClean="0">
                <a:latin typeface="Arial" pitchFamily="34" charset="0"/>
                <a:cs typeface="Arial" pitchFamily="34" charset="0"/>
              </a:rPr>
              <a:t>copiază doar valoarea ignorând formula de calcul. </a:t>
            </a:r>
          </a:p>
          <a:p>
            <a:pPr marL="290513" indent="0" algn="just">
              <a:buFont typeface="Wingdings" pitchFamily="2" charset="2"/>
              <a:buChar char="ü"/>
            </a:pPr>
            <a:r>
              <a:rPr lang="it-IT" sz="1400" b="1" i="1" dirty="0" smtClean="0">
                <a:latin typeface="Arial" pitchFamily="34" charset="0"/>
                <a:cs typeface="Arial" pitchFamily="34" charset="0"/>
              </a:rPr>
              <a:t>Formate (Formats) – </a:t>
            </a:r>
            <a:r>
              <a:rPr lang="it-IT" sz="1400" i="1" dirty="0" smtClean="0">
                <a:latin typeface="Arial" pitchFamily="34" charset="0"/>
                <a:cs typeface="Arial" pitchFamily="34" charset="0"/>
              </a:rPr>
              <a:t>copiază doar formatările. </a:t>
            </a:r>
          </a:p>
          <a:p>
            <a:pPr marL="290513" indent="0" algn="just">
              <a:buFont typeface="Wingdings" pitchFamily="2" charset="2"/>
              <a:buChar char="ü"/>
            </a:pPr>
            <a:r>
              <a:rPr lang="vi-VN" sz="1400" b="1" i="1" dirty="0" smtClean="0">
                <a:latin typeface="Arial" pitchFamily="34" charset="0"/>
                <a:cs typeface="Arial" pitchFamily="34" charset="0"/>
              </a:rPr>
              <a:t>Operaţii (Operation) – </a:t>
            </a:r>
            <a:r>
              <a:rPr lang="vi-VN" sz="1400" i="1" dirty="0" smtClean="0">
                <a:latin typeface="Arial" pitchFamily="34" charset="0"/>
                <a:cs typeface="Arial" pitchFamily="34" charset="0"/>
              </a:rPr>
              <a:t>se efectuează operaţia aleasă între celulele destinaţie şi celulele sursă, iar rezultatul se plasează în celulele destinaţie. </a:t>
            </a:r>
          </a:p>
          <a:p>
            <a:pPr marL="290513" indent="0" algn="just">
              <a:buFont typeface="Wingdings" pitchFamily="2" charset="2"/>
              <a:buChar char="ü"/>
            </a:pPr>
            <a:r>
              <a:rPr lang="it-IT" sz="1400" b="1" i="1" dirty="0" smtClean="0">
                <a:latin typeface="Arial" pitchFamily="34" charset="0"/>
                <a:cs typeface="Arial" pitchFamily="34" charset="0"/>
              </a:rPr>
              <a:t>Nici una (None) – </a:t>
            </a:r>
            <a:r>
              <a:rPr lang="it-IT" sz="1400" i="1" dirty="0" smtClean="0">
                <a:latin typeface="Arial" pitchFamily="34" charset="0"/>
                <a:cs typeface="Arial" pitchFamily="34" charset="0"/>
              </a:rPr>
              <a:t>nu execută nici o operaţie.</a:t>
            </a:r>
            <a:r>
              <a:rPr lang="it-IT" sz="1400" b="1" i="1" dirty="0" smtClean="0">
                <a:latin typeface="Arial" pitchFamily="34" charset="0"/>
                <a:cs typeface="Arial" pitchFamily="34" charset="0"/>
              </a:rPr>
              <a:t> </a:t>
            </a:r>
          </a:p>
          <a:p>
            <a:pPr marL="290513" indent="0" algn="just">
              <a:buFont typeface="Wingdings" pitchFamily="2" charset="2"/>
              <a:buChar char="ü"/>
            </a:pPr>
            <a:r>
              <a:rPr lang="vi-VN" sz="1400" b="1" i="1" dirty="0" smtClean="0">
                <a:latin typeface="Arial" pitchFamily="34" charset="0"/>
                <a:cs typeface="Arial" pitchFamily="34" charset="0"/>
              </a:rPr>
              <a:t>Adăugare (Add) – </a:t>
            </a:r>
            <a:r>
              <a:rPr lang="vi-VN" sz="1400" i="1" dirty="0" smtClean="0">
                <a:latin typeface="Arial" pitchFamily="34" charset="0"/>
                <a:cs typeface="Arial" pitchFamily="34" charset="0"/>
              </a:rPr>
              <a:t>adunare. </a:t>
            </a:r>
          </a:p>
          <a:p>
            <a:pPr marL="290513" indent="0" algn="just">
              <a:buFont typeface="Wingdings" pitchFamily="2" charset="2"/>
              <a:buChar char="ü"/>
            </a:pPr>
            <a:r>
              <a:rPr lang="vi-VN" sz="1400" b="1" i="1" dirty="0" smtClean="0">
                <a:latin typeface="Arial" pitchFamily="34" charset="0"/>
                <a:cs typeface="Arial" pitchFamily="34" charset="0"/>
              </a:rPr>
              <a:t>Scădere (Substract) – </a:t>
            </a:r>
            <a:r>
              <a:rPr lang="vi-VN" sz="1400" i="1" dirty="0" smtClean="0">
                <a:latin typeface="Arial" pitchFamily="34" charset="0"/>
                <a:cs typeface="Arial" pitchFamily="34" charset="0"/>
              </a:rPr>
              <a:t>scădere. </a:t>
            </a:r>
            <a:endParaRPr lang="en-US" sz="1400" dirty="0" smtClean="0">
              <a:latin typeface="Arial" pitchFamily="34" charset="0"/>
              <a:cs typeface="Arial" pitchFamily="34" charset="0"/>
            </a:endParaRPr>
          </a:p>
          <a:p>
            <a:pPr marL="290513" indent="0" algn="just">
              <a:buFont typeface="Wingdings" pitchFamily="2" charset="2"/>
              <a:buChar char="ü"/>
            </a:pPr>
            <a:r>
              <a:rPr lang="en-US" sz="1400" b="1" i="1" dirty="0" err="1" smtClean="0">
                <a:latin typeface="Arial" pitchFamily="34" charset="0"/>
                <a:cs typeface="Arial" pitchFamily="34" charset="0"/>
              </a:rPr>
              <a:t>Înmulţire</a:t>
            </a:r>
            <a:r>
              <a:rPr lang="en-US" sz="1400" b="1" i="1" dirty="0" smtClean="0">
                <a:latin typeface="Arial" pitchFamily="34" charset="0"/>
                <a:cs typeface="Arial" pitchFamily="34" charset="0"/>
              </a:rPr>
              <a:t> (Multiply) – </a:t>
            </a:r>
            <a:r>
              <a:rPr lang="en-US" sz="1400" i="1" dirty="0" err="1" smtClean="0">
                <a:latin typeface="Arial" pitchFamily="34" charset="0"/>
                <a:cs typeface="Arial" pitchFamily="34" charset="0"/>
              </a:rPr>
              <a:t>înmulţire</a:t>
            </a:r>
            <a:r>
              <a:rPr lang="en-US" sz="1400" i="1" dirty="0" smtClean="0">
                <a:latin typeface="Arial" pitchFamily="34" charset="0"/>
                <a:cs typeface="Arial" pitchFamily="34" charset="0"/>
              </a:rPr>
              <a:t>. </a:t>
            </a:r>
          </a:p>
          <a:p>
            <a:pPr marL="290513" indent="0" algn="just">
              <a:buFont typeface="Wingdings" pitchFamily="2" charset="2"/>
              <a:buChar char="ü"/>
            </a:pPr>
            <a:r>
              <a:rPr lang="vi-VN" sz="1400" dirty="0" smtClean="0">
                <a:latin typeface="Arial" pitchFamily="34" charset="0"/>
                <a:cs typeface="Arial" pitchFamily="34" charset="0"/>
              </a:rPr>
              <a:t> </a:t>
            </a:r>
            <a:r>
              <a:rPr lang="vi-VN" sz="1400" b="1" i="1" dirty="0" smtClean="0">
                <a:latin typeface="Arial" pitchFamily="34" charset="0"/>
                <a:cs typeface="Arial" pitchFamily="34" charset="0"/>
              </a:rPr>
              <a:t>Împărţire (Divide) – </a:t>
            </a:r>
            <a:r>
              <a:rPr lang="vi-VN" sz="1400" i="1" dirty="0" smtClean="0">
                <a:latin typeface="Arial" pitchFamily="34" charset="0"/>
                <a:cs typeface="Arial" pitchFamily="34" charset="0"/>
              </a:rPr>
              <a:t>împărţire. </a:t>
            </a:r>
          </a:p>
          <a:p>
            <a:pPr marL="290513" indent="0" algn="just">
              <a:buFont typeface="Wingdings" pitchFamily="2" charset="2"/>
              <a:buChar char="ü"/>
            </a:pPr>
            <a:r>
              <a:rPr lang="en-US" sz="1400" b="1" i="1" dirty="0" err="1" smtClean="0">
                <a:latin typeface="Arial" pitchFamily="34" charset="0"/>
                <a:cs typeface="Arial" pitchFamily="34" charset="0"/>
              </a:rPr>
              <a:t>Transpunere</a:t>
            </a:r>
            <a:r>
              <a:rPr lang="en-US" sz="1400" b="1" i="1" dirty="0" smtClean="0">
                <a:latin typeface="Arial" pitchFamily="34" charset="0"/>
                <a:cs typeface="Arial" pitchFamily="34" charset="0"/>
              </a:rPr>
              <a:t> (Transpose) – </a:t>
            </a:r>
            <a:r>
              <a:rPr lang="en-US" sz="1400" i="1" dirty="0" err="1" smtClean="0">
                <a:latin typeface="Arial" pitchFamily="34" charset="0"/>
                <a:cs typeface="Arial" pitchFamily="34" charset="0"/>
              </a:rPr>
              <a:t>liniile</a:t>
            </a:r>
            <a:r>
              <a:rPr lang="en-US" sz="1400" i="1" dirty="0" smtClean="0">
                <a:latin typeface="Arial" pitchFamily="34" charset="0"/>
                <a:cs typeface="Arial" pitchFamily="34" charset="0"/>
              </a:rPr>
              <a:t> </a:t>
            </a:r>
            <a:r>
              <a:rPr lang="en-US" sz="1400" i="1" dirty="0" err="1" smtClean="0">
                <a:latin typeface="Arial" pitchFamily="34" charset="0"/>
                <a:cs typeface="Arial" pitchFamily="34" charset="0"/>
              </a:rPr>
              <a:t>sursei</a:t>
            </a:r>
            <a:r>
              <a:rPr lang="en-US" sz="1400" i="1" dirty="0" smtClean="0">
                <a:latin typeface="Arial" pitchFamily="34" charset="0"/>
                <a:cs typeface="Arial" pitchFamily="34" charset="0"/>
              </a:rPr>
              <a:t> </a:t>
            </a:r>
            <a:r>
              <a:rPr lang="en-US" sz="1400" i="1" dirty="0" err="1" smtClean="0">
                <a:latin typeface="Arial" pitchFamily="34" charset="0"/>
                <a:cs typeface="Arial" pitchFamily="34" charset="0"/>
              </a:rPr>
              <a:t>devin</a:t>
            </a:r>
            <a:r>
              <a:rPr lang="en-US" sz="1400" i="1" dirty="0" smtClean="0">
                <a:latin typeface="Arial" pitchFamily="34" charset="0"/>
                <a:cs typeface="Arial" pitchFamily="34" charset="0"/>
              </a:rPr>
              <a:t> </a:t>
            </a:r>
            <a:r>
              <a:rPr lang="en-US" sz="1400" i="1" dirty="0" err="1" smtClean="0">
                <a:latin typeface="Arial" pitchFamily="34" charset="0"/>
                <a:cs typeface="Arial" pitchFamily="34" charset="0"/>
              </a:rPr>
              <a:t>în</a:t>
            </a:r>
            <a:r>
              <a:rPr lang="en-US" sz="1400" i="1" dirty="0" smtClean="0">
                <a:latin typeface="Arial" pitchFamily="34" charset="0"/>
                <a:cs typeface="Arial" pitchFamily="34" charset="0"/>
              </a:rPr>
              <a:t> </a:t>
            </a:r>
            <a:r>
              <a:rPr lang="en-US" sz="1400" i="1" dirty="0" err="1" smtClean="0">
                <a:latin typeface="Arial" pitchFamily="34" charset="0"/>
                <a:cs typeface="Arial" pitchFamily="34" charset="0"/>
              </a:rPr>
              <a:t>destinaţie</a:t>
            </a:r>
            <a:r>
              <a:rPr lang="en-US" sz="1400" i="1" dirty="0" smtClean="0">
                <a:latin typeface="Arial" pitchFamily="34" charset="0"/>
                <a:cs typeface="Arial" pitchFamily="34" charset="0"/>
              </a:rPr>
              <a:t> </a:t>
            </a:r>
            <a:r>
              <a:rPr lang="en-US" sz="1400" i="1" dirty="0" err="1" smtClean="0">
                <a:latin typeface="Arial" pitchFamily="34" charset="0"/>
                <a:cs typeface="Arial" pitchFamily="34" charset="0"/>
              </a:rPr>
              <a:t>coloane</a:t>
            </a:r>
            <a:r>
              <a:rPr lang="en-US" sz="1400" i="1" dirty="0" smtClean="0">
                <a:latin typeface="Arial" pitchFamily="34" charset="0"/>
                <a:cs typeface="Arial" pitchFamily="34" charset="0"/>
              </a:rPr>
              <a:t> </a:t>
            </a:r>
            <a:r>
              <a:rPr lang="en-US" sz="1400" i="1" dirty="0" err="1" smtClean="0">
                <a:latin typeface="Arial" pitchFamily="34" charset="0"/>
                <a:cs typeface="Arial" pitchFamily="34" charset="0"/>
              </a:rPr>
              <a:t>iar</a:t>
            </a:r>
            <a:r>
              <a:rPr lang="en-US" sz="1400" i="1" dirty="0" smtClean="0">
                <a:latin typeface="Arial" pitchFamily="34" charset="0"/>
                <a:cs typeface="Arial" pitchFamily="34" charset="0"/>
              </a:rPr>
              <a:t> </a:t>
            </a:r>
            <a:r>
              <a:rPr lang="en-US" sz="1400" i="1" dirty="0" err="1" smtClean="0">
                <a:latin typeface="Arial" pitchFamily="34" charset="0"/>
                <a:cs typeface="Arial" pitchFamily="34" charset="0"/>
              </a:rPr>
              <a:t>coloanele</a:t>
            </a:r>
            <a:r>
              <a:rPr lang="en-US" sz="1400" i="1" dirty="0" smtClean="0">
                <a:latin typeface="Arial" pitchFamily="34" charset="0"/>
                <a:cs typeface="Arial" pitchFamily="34" charset="0"/>
              </a:rPr>
              <a:t> </a:t>
            </a:r>
            <a:r>
              <a:rPr lang="en-US" sz="1400" i="1" dirty="0" err="1" smtClean="0">
                <a:latin typeface="Arial" pitchFamily="34" charset="0"/>
                <a:cs typeface="Arial" pitchFamily="34" charset="0"/>
              </a:rPr>
              <a:t>devin</a:t>
            </a:r>
            <a:r>
              <a:rPr lang="en-US" sz="1400" i="1" dirty="0" smtClean="0">
                <a:latin typeface="Arial" pitchFamily="34" charset="0"/>
                <a:cs typeface="Arial" pitchFamily="34" charset="0"/>
              </a:rPr>
              <a:t> </a:t>
            </a:r>
            <a:r>
              <a:rPr lang="en-US" sz="1400" i="1" dirty="0" err="1" smtClean="0">
                <a:latin typeface="Arial" pitchFamily="34" charset="0"/>
                <a:cs typeface="Arial" pitchFamily="34" charset="0"/>
              </a:rPr>
              <a:t>linii</a:t>
            </a:r>
            <a:r>
              <a:rPr lang="en-US" sz="1400" b="1" i="1" dirty="0" smtClean="0">
                <a:latin typeface="Arial" pitchFamily="34" charset="0"/>
                <a:cs typeface="Arial" pitchFamily="34" charset="0"/>
              </a:rPr>
              <a:t>. </a:t>
            </a:r>
          </a:p>
          <a:p>
            <a:pPr marL="290513" indent="0" algn="just">
              <a:buFont typeface="Wingdings" pitchFamily="2" charset="2"/>
              <a:buChar char="ü"/>
            </a:pPr>
            <a:r>
              <a:rPr lang="vi-VN" sz="1400" b="1" i="1" dirty="0" smtClean="0">
                <a:latin typeface="Arial" pitchFamily="34" charset="0"/>
                <a:cs typeface="Arial" pitchFamily="34" charset="0"/>
              </a:rPr>
              <a:t>Ignorare celule libere (Skip blanks) – </a:t>
            </a:r>
            <a:r>
              <a:rPr lang="vi-VN" sz="1400" i="1" dirty="0" smtClean="0">
                <a:latin typeface="Arial" pitchFamily="34" charset="0"/>
                <a:cs typeface="Arial" pitchFamily="34" charset="0"/>
              </a:rPr>
              <a:t>celulele sursei care nu au conţinut nu se copiază; </a:t>
            </a:r>
          </a:p>
          <a:p>
            <a:pPr marL="290513" indent="0" algn="just">
              <a:buFont typeface="Wingdings" pitchFamily="2" charset="2"/>
              <a:buChar char="ü"/>
            </a:pPr>
            <a:r>
              <a:rPr lang="vi-VN" sz="1400" b="1" i="1" dirty="0" smtClean="0">
                <a:latin typeface="Arial" pitchFamily="34" charset="0"/>
                <a:cs typeface="Arial" pitchFamily="34" charset="0"/>
              </a:rPr>
              <a:t>Lipire cu legătură (Paste Link) – </a:t>
            </a:r>
            <a:r>
              <a:rPr lang="vi-VN" sz="1400" i="1" dirty="0" smtClean="0">
                <a:latin typeface="Arial" pitchFamily="34" charset="0"/>
                <a:cs typeface="Arial" pitchFamily="34" charset="0"/>
              </a:rPr>
              <a:t>după copiere orice modificare în sursă se va actualiza automat şi în destinaţie. </a:t>
            </a:r>
          </a:p>
          <a:p>
            <a:pPr marL="406400" indent="-406400"/>
            <a:endParaRPr lang="vi-VN" sz="1400" b="1"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00200"/>
            <a:ext cx="8839200" cy="5029200"/>
          </a:xfrm>
        </p:spPr>
        <p:txBody>
          <a:bodyPr numCol="1">
            <a:normAutofit/>
          </a:bodyPr>
          <a:lstStyle/>
          <a:p>
            <a:pPr marL="0" indent="0" algn="just">
              <a:buNone/>
            </a:pPr>
            <a:r>
              <a:rPr lang="vi-VN" sz="1300" dirty="0" smtClean="0">
                <a:latin typeface="Tahoma" pitchFamily="34" charset="0"/>
                <a:cs typeface="Tahoma" pitchFamily="34" charset="0"/>
              </a:rPr>
              <a:t>Seriile - o serie de date poate reprezenta un şir de numere aflate în progresie aritmetică sau geometrică, date calendaristice ordonate după diverse criterii sau serii numerice cu text asociat. </a:t>
            </a:r>
            <a:endParaRPr lang="en-US" sz="1300" dirty="0" smtClean="0">
              <a:latin typeface="Tahoma" pitchFamily="34" charset="0"/>
              <a:cs typeface="Tahoma" pitchFamily="34" charset="0"/>
            </a:endParaRPr>
          </a:p>
          <a:p>
            <a:pPr algn="just">
              <a:buNone/>
            </a:pPr>
            <a:r>
              <a:rPr lang="vi-VN" sz="1300" b="1" dirty="0" smtClean="0">
                <a:latin typeface="Tahoma" pitchFamily="34" charset="0"/>
                <a:cs typeface="Tahoma" pitchFamily="34" charset="0"/>
              </a:rPr>
              <a:t>Completarea automată a celulelor cu serii numerice</a:t>
            </a:r>
            <a:r>
              <a:rPr lang="en-US" sz="1300" b="1" dirty="0" smtClean="0">
                <a:latin typeface="Tahoma" pitchFamily="34" charset="0"/>
                <a:cs typeface="Tahoma" pitchFamily="34" charset="0"/>
              </a:rPr>
              <a:t>/text – </a:t>
            </a:r>
            <a:r>
              <a:rPr lang="en-US" sz="1300" b="1" dirty="0" err="1" smtClean="0">
                <a:latin typeface="Tahoma" pitchFamily="34" charset="0"/>
                <a:cs typeface="Tahoma" pitchFamily="34" charset="0"/>
              </a:rPr>
              <a:t>Metoda</a:t>
            </a:r>
            <a:r>
              <a:rPr lang="en-US" sz="1300" b="1" dirty="0" smtClean="0">
                <a:latin typeface="Tahoma" pitchFamily="34" charset="0"/>
                <a:cs typeface="Tahoma" pitchFamily="34" charset="0"/>
              </a:rPr>
              <a:t> 1</a:t>
            </a:r>
          </a:p>
          <a:p>
            <a:pPr algn="just">
              <a:buClrTx/>
            </a:pPr>
            <a:r>
              <a:rPr lang="en-US" sz="1300" dirty="0" smtClean="0">
                <a:latin typeface="Tahoma" pitchFamily="34" charset="0"/>
                <a:cs typeface="Tahoma" pitchFamily="34" charset="0"/>
              </a:rPr>
              <a:t>s</a:t>
            </a:r>
            <a:r>
              <a:rPr lang="vi-VN" sz="1300" dirty="0" smtClean="0">
                <a:latin typeface="Tahoma" pitchFamily="34" charset="0"/>
                <a:cs typeface="Tahoma" pitchFamily="34" charset="0"/>
              </a:rPr>
              <a:t>e completează în două celule alăturate doi termeni consecutivi ai unei serii de numere în progresie aritmetică </a:t>
            </a:r>
            <a:endParaRPr lang="en-US" sz="1300" dirty="0" smtClean="0">
              <a:latin typeface="Tahoma" pitchFamily="34" charset="0"/>
              <a:cs typeface="Tahoma" pitchFamily="34" charset="0"/>
            </a:endParaRPr>
          </a:p>
          <a:p>
            <a:pPr algn="just">
              <a:buClrTx/>
            </a:pPr>
            <a:r>
              <a:rPr lang="vi-VN" sz="1300" dirty="0" smtClean="0">
                <a:latin typeface="Tahoma" pitchFamily="34" charset="0"/>
                <a:cs typeface="Tahoma" pitchFamily="34" charset="0"/>
              </a:rPr>
              <a:t>se selectează cele două celule (vezi selectarea celulelor) </a:t>
            </a:r>
            <a:endParaRPr lang="en-US" sz="1300" dirty="0" smtClean="0">
              <a:latin typeface="Tahoma" pitchFamily="34" charset="0"/>
              <a:cs typeface="Tahoma" pitchFamily="34" charset="0"/>
            </a:endParaRPr>
          </a:p>
          <a:p>
            <a:pPr algn="just">
              <a:buClrTx/>
            </a:pPr>
            <a:r>
              <a:rPr lang="vi-VN" sz="1300" dirty="0" smtClean="0">
                <a:latin typeface="Tahoma" pitchFamily="34" charset="0"/>
                <a:cs typeface="Tahoma" pitchFamily="34" charset="0"/>
              </a:rPr>
              <a:t>clic pe reperul </a:t>
            </a:r>
            <a:r>
              <a:rPr lang="en-US" sz="1300" b="1" dirty="0" err="1" smtClean="0">
                <a:latin typeface="Tahoma" pitchFamily="34" charset="0"/>
                <a:cs typeface="Tahoma" pitchFamily="34" charset="0"/>
              </a:rPr>
              <a:t>AutoUmplere</a:t>
            </a:r>
            <a:r>
              <a:rPr lang="en-US" sz="1300" b="1" dirty="0" smtClean="0">
                <a:latin typeface="Tahoma" pitchFamily="34" charset="0"/>
                <a:cs typeface="Tahoma" pitchFamily="34" charset="0"/>
              </a:rPr>
              <a:t>(</a:t>
            </a:r>
            <a:r>
              <a:rPr lang="vi-VN" sz="1300" b="1" i="1" dirty="0" smtClean="0">
                <a:latin typeface="Tahoma" pitchFamily="34" charset="0"/>
                <a:cs typeface="Tahoma" pitchFamily="34" charset="0"/>
              </a:rPr>
              <a:t>AutoFill</a:t>
            </a:r>
            <a:r>
              <a:rPr lang="en-US" sz="1300" b="1" i="1" dirty="0" smtClean="0">
                <a:latin typeface="Tahoma" pitchFamily="34" charset="0"/>
                <a:cs typeface="Tahoma" pitchFamily="34" charset="0"/>
              </a:rPr>
              <a:t>) (1)</a:t>
            </a:r>
            <a:r>
              <a:rPr lang="vi-VN" sz="1300" i="1" dirty="0" smtClean="0">
                <a:latin typeface="Tahoma" pitchFamily="34" charset="0"/>
                <a:cs typeface="Tahoma" pitchFamily="34" charset="0"/>
              </a:rPr>
              <a:t>al blocului cu celulele selectate şi se glisează m</a:t>
            </a:r>
            <a:r>
              <a:rPr lang="en-US" sz="1300" i="1" dirty="0" err="1" smtClean="0">
                <a:latin typeface="Tahoma" pitchFamily="34" charset="0"/>
                <a:cs typeface="Tahoma" pitchFamily="34" charset="0"/>
              </a:rPr>
              <a:t>ouse</a:t>
            </a:r>
            <a:r>
              <a:rPr lang="en-US" sz="1300" i="1" dirty="0" smtClean="0">
                <a:latin typeface="Tahoma" pitchFamily="34" charset="0"/>
                <a:cs typeface="Tahoma" pitchFamily="34" charset="0"/>
              </a:rPr>
              <a:t>-</a:t>
            </a:r>
            <a:r>
              <a:rPr lang="vi-VN" sz="1300" i="1" dirty="0" smtClean="0">
                <a:latin typeface="Tahoma" pitchFamily="34" charset="0"/>
                <a:cs typeface="Tahoma" pitchFamily="34" charset="0"/>
              </a:rPr>
              <a:t>ul</a:t>
            </a:r>
            <a:r>
              <a:rPr lang="en-US" sz="1300" i="1" dirty="0" err="1" smtClean="0">
                <a:latin typeface="Tahoma" pitchFamily="34" charset="0"/>
                <a:cs typeface="Tahoma" pitchFamily="34" charset="0"/>
              </a:rPr>
              <a:t>ui</a:t>
            </a:r>
            <a:r>
              <a:rPr lang="en-US" sz="1300" i="1" dirty="0" smtClean="0">
                <a:latin typeface="Tahoma" pitchFamily="34" charset="0"/>
                <a:cs typeface="Tahoma" pitchFamily="34" charset="0"/>
              </a:rPr>
              <a:t> </a:t>
            </a:r>
            <a:r>
              <a:rPr lang="vi-VN" sz="1300" i="1" dirty="0" smtClean="0">
                <a:latin typeface="Tahoma" pitchFamily="34" charset="0"/>
                <a:cs typeface="Tahoma" pitchFamily="34" charset="0"/>
              </a:rPr>
              <a:t>peste celulele ce se doresc umplute. </a:t>
            </a:r>
            <a:endParaRPr lang="en-US" sz="1300" i="1" dirty="0" smtClean="0">
              <a:latin typeface="Tahoma" pitchFamily="34" charset="0"/>
              <a:cs typeface="Tahoma" pitchFamily="34" charset="0"/>
            </a:endParaRPr>
          </a:p>
          <a:p>
            <a:pPr algn="just">
              <a:buClrTx/>
            </a:pPr>
            <a:r>
              <a:rPr lang="en-US" sz="1300" dirty="0" err="1" smtClean="0">
                <a:latin typeface="Tahoma" pitchFamily="34" charset="0"/>
                <a:cs typeface="Tahoma" pitchFamily="34" charset="0"/>
              </a:rPr>
              <a:t>Daca</a:t>
            </a:r>
            <a:r>
              <a:rPr lang="en-US" sz="1300" dirty="0" smtClean="0">
                <a:latin typeface="Tahoma" pitchFamily="34" charset="0"/>
                <a:cs typeface="Tahoma" pitchFamily="34" charset="0"/>
              </a:rPr>
              <a:t> </a:t>
            </a:r>
            <a:r>
              <a:rPr lang="en-US" sz="1300" dirty="0" err="1" smtClean="0">
                <a:latin typeface="Tahoma" pitchFamily="34" charset="0"/>
                <a:cs typeface="Tahoma" pitchFamily="34" charset="0"/>
              </a:rPr>
              <a:t>apasati</a:t>
            </a:r>
            <a:r>
              <a:rPr lang="en-US" sz="1300" dirty="0" smtClean="0">
                <a:latin typeface="Tahoma" pitchFamily="34" charset="0"/>
                <a:cs typeface="Tahoma" pitchFamily="34" charset="0"/>
              </a:rPr>
              <a:t> </a:t>
            </a:r>
            <a:r>
              <a:rPr lang="en-US" sz="1300" dirty="0" err="1" smtClean="0">
                <a:latin typeface="Tahoma" pitchFamily="34" charset="0"/>
                <a:cs typeface="Tahoma" pitchFamily="34" charset="0"/>
              </a:rPr>
              <a:t>pe</a:t>
            </a:r>
            <a:r>
              <a:rPr lang="en-US" sz="1300" dirty="0" smtClean="0">
                <a:latin typeface="Tahoma" pitchFamily="34" charset="0"/>
                <a:cs typeface="Tahoma" pitchFamily="34" charset="0"/>
              </a:rPr>
              <a:t> </a:t>
            </a:r>
            <a:r>
              <a:rPr lang="en-US" sz="1300" dirty="0" err="1" smtClean="0">
                <a:latin typeface="Tahoma" pitchFamily="34" charset="0"/>
                <a:cs typeface="Tahoma" pitchFamily="34" charset="0"/>
              </a:rPr>
              <a:t>reperul</a:t>
            </a:r>
            <a:r>
              <a:rPr lang="en-US" sz="1300" dirty="0" smtClean="0">
                <a:latin typeface="Tahoma" pitchFamily="34" charset="0"/>
                <a:cs typeface="Tahoma" pitchFamily="34" charset="0"/>
              </a:rPr>
              <a:t> </a:t>
            </a:r>
            <a:r>
              <a:rPr lang="en-US" sz="1300" b="1" dirty="0" smtClean="0">
                <a:latin typeface="Tahoma" pitchFamily="34" charset="0"/>
                <a:cs typeface="Tahoma" pitchFamily="34" charset="0"/>
              </a:rPr>
              <a:t>AutoFill</a:t>
            </a:r>
            <a:r>
              <a:rPr lang="en-US" sz="1300" dirty="0" smtClean="0">
                <a:latin typeface="Tahoma" pitchFamily="34" charset="0"/>
                <a:cs typeface="Tahoma" pitchFamily="34" charset="0"/>
              </a:rPr>
              <a:t>, </a:t>
            </a:r>
            <a:r>
              <a:rPr lang="en-US" sz="1300" dirty="0" err="1" smtClean="0">
                <a:latin typeface="Tahoma" pitchFamily="34" charset="0"/>
                <a:cs typeface="Tahoma" pitchFamily="34" charset="0"/>
              </a:rPr>
              <a:t>puteti</a:t>
            </a:r>
            <a:r>
              <a:rPr lang="en-US" sz="1300" dirty="0" smtClean="0">
                <a:latin typeface="Tahoma" pitchFamily="34" charset="0"/>
                <a:cs typeface="Tahoma" pitchFamily="34" charset="0"/>
              </a:rPr>
              <a:t> </a:t>
            </a:r>
            <a:r>
              <a:rPr lang="en-US" sz="1300" dirty="0" err="1" smtClean="0">
                <a:latin typeface="Tahoma" pitchFamily="34" charset="0"/>
                <a:cs typeface="Tahoma" pitchFamily="34" charset="0"/>
              </a:rPr>
              <a:t>sa</a:t>
            </a:r>
            <a:r>
              <a:rPr lang="en-US" sz="1300" dirty="0" smtClean="0">
                <a:latin typeface="Tahoma" pitchFamily="34" charset="0"/>
                <a:cs typeface="Tahoma" pitchFamily="34" charset="0"/>
              </a:rPr>
              <a:t> </a:t>
            </a:r>
            <a:r>
              <a:rPr lang="en-US" sz="1300" dirty="0" err="1" smtClean="0">
                <a:latin typeface="Tahoma" pitchFamily="34" charset="0"/>
                <a:cs typeface="Tahoma" pitchFamily="34" charset="0"/>
              </a:rPr>
              <a:t>alegeti</a:t>
            </a:r>
            <a:r>
              <a:rPr lang="en-US" sz="1300" dirty="0" smtClean="0">
                <a:latin typeface="Tahoma" pitchFamily="34" charset="0"/>
                <a:cs typeface="Tahoma" pitchFamily="34" charset="0"/>
              </a:rPr>
              <a:t> </a:t>
            </a:r>
            <a:r>
              <a:rPr lang="en-US" sz="1300" dirty="0" err="1" smtClean="0">
                <a:latin typeface="Tahoma" pitchFamily="34" charset="0"/>
                <a:cs typeface="Tahoma" pitchFamily="34" charset="0"/>
              </a:rPr>
              <a:t>tipul</a:t>
            </a:r>
            <a:r>
              <a:rPr lang="en-US" sz="1300" dirty="0" smtClean="0">
                <a:latin typeface="Tahoma" pitchFamily="34" charset="0"/>
                <a:cs typeface="Tahoma" pitchFamily="34" charset="0"/>
              </a:rPr>
              <a:t> de </a:t>
            </a:r>
            <a:r>
              <a:rPr lang="en-US" sz="1300" dirty="0" err="1" smtClean="0">
                <a:latin typeface="Tahoma" pitchFamily="34" charset="0"/>
                <a:cs typeface="Tahoma" pitchFamily="34" charset="0"/>
              </a:rPr>
              <a:t>umplere</a:t>
            </a:r>
            <a:r>
              <a:rPr lang="en-US" sz="1300" dirty="0" smtClean="0">
                <a:latin typeface="Tahoma" pitchFamily="34" charset="0"/>
                <a:cs typeface="Tahoma" pitchFamily="34" charset="0"/>
              </a:rPr>
              <a:t>:</a:t>
            </a:r>
          </a:p>
          <a:p>
            <a:pPr algn="just">
              <a:buFont typeface="Wingdings" pitchFamily="2" charset="2"/>
              <a:buChar char="q"/>
            </a:pPr>
            <a:r>
              <a:rPr lang="en-US" sz="1300" dirty="0" err="1" smtClean="0">
                <a:latin typeface="Tahoma" pitchFamily="34" charset="0"/>
                <a:cs typeface="Tahoma" pitchFamily="34" charset="0"/>
              </a:rPr>
              <a:t>serie</a:t>
            </a:r>
            <a:endParaRPr lang="en-US" sz="1300" dirty="0" smtClean="0">
              <a:latin typeface="Tahoma" pitchFamily="34" charset="0"/>
              <a:cs typeface="Tahoma" pitchFamily="34" charset="0"/>
            </a:endParaRPr>
          </a:p>
          <a:p>
            <a:pPr algn="just">
              <a:buFont typeface="Wingdings" pitchFamily="2" charset="2"/>
              <a:buChar char="q"/>
            </a:pPr>
            <a:r>
              <a:rPr lang="en-US" sz="1300" dirty="0" smtClean="0">
                <a:latin typeface="Tahoma" pitchFamily="34" charset="0"/>
                <a:cs typeface="Tahoma" pitchFamily="34" charset="0"/>
              </a:rPr>
              <a:t>format</a:t>
            </a:r>
          </a:p>
          <a:p>
            <a:pPr algn="just">
              <a:buFont typeface="Wingdings" pitchFamily="2" charset="2"/>
              <a:buChar char="q"/>
            </a:pPr>
            <a:r>
              <a:rPr lang="en-US" sz="1300" dirty="0" err="1" smtClean="0">
                <a:latin typeface="Tahoma" pitchFamily="34" charset="0"/>
                <a:cs typeface="Tahoma" pitchFamily="34" charset="0"/>
              </a:rPr>
              <a:t>serie</a:t>
            </a:r>
            <a:r>
              <a:rPr lang="en-US" sz="1300" dirty="0" smtClean="0">
                <a:latin typeface="Tahoma" pitchFamily="34" charset="0"/>
                <a:cs typeface="Tahoma" pitchFamily="34" charset="0"/>
              </a:rPr>
              <a:t> </a:t>
            </a:r>
            <a:r>
              <a:rPr lang="en-US" sz="1300" dirty="0" err="1" smtClean="0">
                <a:latin typeface="Tahoma" pitchFamily="34" charset="0"/>
                <a:cs typeface="Tahoma" pitchFamily="34" charset="0"/>
              </a:rPr>
              <a:t>fara</a:t>
            </a:r>
            <a:r>
              <a:rPr lang="en-US" sz="1300" dirty="0" smtClean="0">
                <a:latin typeface="Tahoma" pitchFamily="34" charset="0"/>
                <a:cs typeface="Tahoma" pitchFamily="34" charset="0"/>
              </a:rPr>
              <a:t> format</a:t>
            </a:r>
            <a:endParaRPr lang="en-US" sz="1300" i="1" dirty="0" smtClean="0">
              <a:latin typeface="Tahoma" pitchFamily="34" charset="0"/>
              <a:cs typeface="Tahoma" pitchFamily="34" charset="0"/>
            </a:endParaRPr>
          </a:p>
          <a:p>
            <a:pPr marL="273050" indent="-98425" algn="just"/>
            <a:endParaRPr lang="en-US" sz="1300" dirty="0" smtClean="0">
              <a:latin typeface="Tahoma" pitchFamily="34" charset="0"/>
              <a:cs typeface="Tahoma" pitchFamily="34" charset="0"/>
            </a:endParaRPr>
          </a:p>
          <a:p>
            <a:pPr algn="just"/>
            <a:endParaRPr lang="en-US" sz="1300" dirty="0" smtClean="0">
              <a:latin typeface="Tahoma" pitchFamily="34" charset="0"/>
              <a:cs typeface="Tahoma" pitchFamily="34" charset="0"/>
            </a:endParaRPr>
          </a:p>
          <a:p>
            <a:pPr algn="just"/>
            <a:endParaRPr lang="en-US" sz="1300" dirty="0">
              <a:latin typeface="Tahoma" pitchFamily="34" charset="0"/>
              <a:cs typeface="Tahoma" pitchFamily="34" charset="0"/>
            </a:endParaRPr>
          </a:p>
        </p:txBody>
      </p:sp>
      <p:sp>
        <p:nvSpPr>
          <p:cNvPr id="2" name="Title 1"/>
          <p:cNvSpPr>
            <a:spLocks noGrp="1"/>
          </p:cNvSpPr>
          <p:nvPr>
            <p:ph type="title"/>
          </p:nvPr>
        </p:nvSpPr>
        <p:spPr>
          <a:xfrm>
            <a:off x="228600" y="1295400"/>
            <a:ext cx="8686800" cy="381000"/>
          </a:xfrm>
        </p:spPr>
        <p:txBody>
          <a:bodyPr>
            <a:normAutofit/>
          </a:bodyPr>
          <a:lstStyle/>
          <a:p>
            <a:pPr algn="just"/>
            <a:r>
              <a:rPr lang="vi-VN" sz="1800" b="1" i="1" dirty="0" smtClean="0">
                <a:solidFill>
                  <a:schemeClr val="accent1"/>
                </a:solidFill>
                <a:latin typeface="Arial" pitchFamily="34" charset="0"/>
                <a:cs typeface="Arial" pitchFamily="34" charset="0"/>
              </a:rPr>
              <a:t>Completarea automată a seriilor de</a:t>
            </a:r>
            <a:r>
              <a:rPr lang="ro-RO" sz="1800" b="1" i="1" dirty="0" smtClean="0">
                <a:solidFill>
                  <a:schemeClr val="accent1"/>
                </a:solidFill>
                <a:latin typeface="Arial" pitchFamily="34" charset="0"/>
                <a:cs typeface="Arial" pitchFamily="34" charset="0"/>
              </a:rPr>
              <a:t> </a:t>
            </a:r>
            <a:r>
              <a:rPr lang="en-US" sz="1800" b="1" i="1" dirty="0" smtClean="0">
                <a:solidFill>
                  <a:schemeClr val="accent1"/>
                </a:solidFill>
                <a:latin typeface="Arial" pitchFamily="34" charset="0"/>
                <a:cs typeface="Arial" pitchFamily="34" charset="0"/>
              </a:rPr>
              <a:t>date. </a:t>
            </a:r>
            <a:r>
              <a:rPr lang="it-IT" sz="1800" b="1" i="1" dirty="0" smtClean="0">
                <a:solidFill>
                  <a:schemeClr val="accent1"/>
                </a:solidFill>
                <a:latin typeface="Arial" pitchFamily="34" charset="0"/>
                <a:cs typeface="Arial" pitchFamily="34" charset="0"/>
              </a:rPr>
              <a:t>Stergerea conţinutului unei celule</a:t>
            </a:r>
            <a:endParaRPr lang="en-US" sz="1800" b="1" i="1" dirty="0" smtClean="0">
              <a:solidFill>
                <a:schemeClr val="accent1"/>
              </a:solidFill>
              <a:latin typeface="Arial" pitchFamily="34" charset="0"/>
              <a:cs typeface="Arial" pitchFamily="34" charset="0"/>
            </a:endParaRPr>
          </a:p>
        </p:txBody>
      </p:sp>
      <p:pic>
        <p:nvPicPr>
          <p:cNvPr id="4099" name="Picture 3"/>
          <p:cNvPicPr>
            <a:picLocks noChangeAspect="1" noChangeArrowheads="1"/>
          </p:cNvPicPr>
          <p:nvPr/>
        </p:nvPicPr>
        <p:blipFill>
          <a:blip r:embed="rId2" cstate="print"/>
          <a:srcRect/>
          <a:stretch>
            <a:fillRect/>
          </a:stretch>
        </p:blipFill>
        <p:spPr bwMode="auto">
          <a:xfrm>
            <a:off x="2819400" y="4114800"/>
            <a:ext cx="962025" cy="1847850"/>
          </a:xfrm>
          <a:prstGeom prst="rect">
            <a:avLst/>
          </a:prstGeom>
          <a:noFill/>
          <a:ln w="9525">
            <a:noFill/>
            <a:miter lim="800000"/>
            <a:headEnd/>
            <a:tailEnd/>
          </a:ln>
          <a:effectLst/>
        </p:spPr>
      </p:pic>
      <p:pic>
        <p:nvPicPr>
          <p:cNvPr id="4100" name="Picture 4"/>
          <p:cNvPicPr>
            <a:picLocks noChangeAspect="1" noChangeArrowheads="1"/>
          </p:cNvPicPr>
          <p:nvPr/>
        </p:nvPicPr>
        <p:blipFill>
          <a:blip r:embed="rId3" cstate="print"/>
          <a:srcRect/>
          <a:stretch>
            <a:fillRect/>
          </a:stretch>
        </p:blipFill>
        <p:spPr bwMode="auto">
          <a:xfrm>
            <a:off x="3886200" y="4419600"/>
            <a:ext cx="647700" cy="1533525"/>
          </a:xfrm>
          <a:prstGeom prst="rect">
            <a:avLst/>
          </a:prstGeom>
          <a:noFill/>
          <a:ln w="9525">
            <a:noFill/>
            <a:miter lim="800000"/>
            <a:headEnd/>
            <a:tailEnd/>
          </a:ln>
          <a:effectLst/>
        </p:spPr>
      </p:pic>
      <p:grpSp>
        <p:nvGrpSpPr>
          <p:cNvPr id="10" name="Group 9"/>
          <p:cNvGrpSpPr/>
          <p:nvPr/>
        </p:nvGrpSpPr>
        <p:grpSpPr>
          <a:xfrm>
            <a:off x="7315200" y="3886200"/>
            <a:ext cx="1295400" cy="1828800"/>
            <a:chOff x="304800" y="4114800"/>
            <a:chExt cx="1295400" cy="1828800"/>
          </a:xfrm>
        </p:grpSpPr>
        <p:pic>
          <p:nvPicPr>
            <p:cNvPr id="4101" name="Picture 5"/>
            <p:cNvPicPr>
              <a:picLocks noChangeAspect="1" noChangeArrowheads="1"/>
            </p:cNvPicPr>
            <p:nvPr/>
          </p:nvPicPr>
          <p:blipFill>
            <a:blip r:embed="rId4" cstate="print"/>
            <a:srcRect t="21875" r="86719" b="53125"/>
            <a:stretch>
              <a:fillRect/>
            </a:stretch>
          </p:blipFill>
          <p:spPr bwMode="auto">
            <a:xfrm>
              <a:off x="304800" y="4114800"/>
              <a:ext cx="1295400" cy="1828800"/>
            </a:xfrm>
            <a:prstGeom prst="rect">
              <a:avLst/>
            </a:prstGeom>
            <a:noFill/>
            <a:ln w="9525">
              <a:solidFill>
                <a:srgbClr val="0070C0"/>
              </a:solidFill>
              <a:miter lim="800000"/>
              <a:headEnd/>
              <a:tailEnd/>
            </a:ln>
            <a:effectLst/>
          </p:spPr>
        </p:pic>
        <p:sp>
          <p:nvSpPr>
            <p:cNvPr id="7" name="Oval 6"/>
            <p:cNvSpPr/>
            <p:nvPr/>
          </p:nvSpPr>
          <p:spPr>
            <a:xfrm>
              <a:off x="1219200" y="5181600"/>
              <a:ext cx="304800" cy="304800"/>
            </a:xfrm>
            <a:prstGeom prst="ellipse">
              <a:avLst/>
            </a:prstGeom>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grpSp>
      <p:pic>
        <p:nvPicPr>
          <p:cNvPr id="13" name="Picture 3"/>
          <p:cNvPicPr>
            <a:picLocks noChangeAspect="1" noChangeArrowheads="1"/>
          </p:cNvPicPr>
          <p:nvPr/>
        </p:nvPicPr>
        <p:blipFill>
          <a:blip r:embed="rId5" cstate="print"/>
          <a:srcRect l="46029" t="65686" r="32353" b="17549"/>
          <a:stretch>
            <a:fillRect/>
          </a:stretch>
        </p:blipFill>
        <p:spPr bwMode="auto">
          <a:xfrm>
            <a:off x="380999" y="4572000"/>
            <a:ext cx="1965157" cy="1143000"/>
          </a:xfrm>
          <a:prstGeom prst="rect">
            <a:avLst/>
          </a:prstGeom>
          <a:noFill/>
          <a:ln w="9525">
            <a:solidFill>
              <a:srgbClr val="00B0F0"/>
            </a:solidFill>
            <a:miter lim="800000"/>
            <a:headEnd/>
            <a:tailEnd/>
          </a:ln>
          <a:effectLst/>
        </p:spPr>
      </p:pic>
      <p:pic>
        <p:nvPicPr>
          <p:cNvPr id="15" name="Picture 4"/>
          <p:cNvPicPr>
            <a:picLocks noChangeAspect="1" noChangeArrowheads="1"/>
          </p:cNvPicPr>
          <p:nvPr/>
        </p:nvPicPr>
        <p:blipFill>
          <a:blip r:embed="rId6" cstate="print"/>
          <a:srcRect/>
          <a:stretch>
            <a:fillRect/>
          </a:stretch>
        </p:blipFill>
        <p:spPr bwMode="auto">
          <a:xfrm>
            <a:off x="4648200" y="4114800"/>
            <a:ext cx="2438400" cy="170242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3505200"/>
            <a:ext cx="5867400" cy="1815882"/>
          </a:xfrm>
          <a:prstGeom prst="rect">
            <a:avLst/>
          </a:prstGeom>
        </p:spPr>
        <p:txBody>
          <a:bodyPr wrap="square">
            <a:spAutoFit/>
          </a:bodyPr>
          <a:lstStyle/>
          <a:p>
            <a:pPr algn="just"/>
            <a:r>
              <a:rPr lang="en-US" sz="1400" b="1" i="1" dirty="0" err="1" smtClean="0">
                <a:solidFill>
                  <a:schemeClr val="accent2">
                    <a:lumMod val="60000"/>
                    <a:lumOff val="40000"/>
                  </a:schemeClr>
                </a:solidFill>
                <a:latin typeface="Arial" pitchFamily="34" charset="0"/>
                <a:cs typeface="Arial" pitchFamily="34" charset="0"/>
              </a:rPr>
              <a:t>Stergerea</a:t>
            </a:r>
            <a:r>
              <a:rPr lang="en-US" sz="1400" b="1" i="1" dirty="0" smtClean="0">
                <a:solidFill>
                  <a:schemeClr val="accent2">
                    <a:lumMod val="60000"/>
                    <a:lumOff val="40000"/>
                  </a:schemeClr>
                </a:solidFill>
                <a:latin typeface="Arial" pitchFamily="34" charset="0"/>
                <a:cs typeface="Arial" pitchFamily="34" charset="0"/>
              </a:rPr>
              <a:t> </a:t>
            </a:r>
            <a:r>
              <a:rPr lang="en-US" sz="1400" b="1" i="1" dirty="0" err="1" smtClean="0">
                <a:solidFill>
                  <a:schemeClr val="accent2">
                    <a:lumMod val="60000"/>
                    <a:lumOff val="40000"/>
                  </a:schemeClr>
                </a:solidFill>
                <a:latin typeface="Arial" pitchFamily="34" charset="0"/>
                <a:cs typeface="Arial" pitchFamily="34" charset="0"/>
              </a:rPr>
              <a:t>continutului</a:t>
            </a:r>
            <a:endParaRPr lang="en-US" sz="1400" b="1" i="1" dirty="0" smtClean="0">
              <a:solidFill>
                <a:schemeClr val="accent2">
                  <a:lumMod val="60000"/>
                  <a:lumOff val="40000"/>
                </a:schemeClr>
              </a:solidFill>
              <a:latin typeface="Arial" pitchFamily="34" charset="0"/>
              <a:cs typeface="Arial" pitchFamily="34" charset="0"/>
            </a:endParaRPr>
          </a:p>
          <a:p>
            <a:pPr algn="just"/>
            <a:endParaRPr lang="en-US" sz="1400" b="1" i="1" dirty="0" smtClean="0">
              <a:solidFill>
                <a:schemeClr val="accent2">
                  <a:lumMod val="60000"/>
                  <a:lumOff val="40000"/>
                </a:schemeClr>
              </a:solidFill>
              <a:latin typeface="Arial" pitchFamily="34" charset="0"/>
              <a:cs typeface="Arial" pitchFamily="34" charset="0"/>
            </a:endParaRPr>
          </a:p>
          <a:p>
            <a:pPr marL="98425" indent="-44450" algn="just">
              <a:buFont typeface="Wingdings" pitchFamily="2" charset="2"/>
              <a:buChar char="§"/>
            </a:pP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celulele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apasati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tasta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Delete</a:t>
            </a:r>
          </a:p>
          <a:p>
            <a:pPr marL="98425" indent="-44450" algn="just">
              <a:buFont typeface="Wingdings" pitchFamily="2" charset="2"/>
              <a:buChar char="§"/>
            </a:pP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dreapta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zona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selectata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Golire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cuprins</a:t>
            </a:r>
            <a:r>
              <a:rPr lang="en-US" sz="1400" b="1" dirty="0" smtClean="0">
                <a:latin typeface="Arial" pitchFamily="34" charset="0"/>
                <a:cs typeface="Arial" pitchFamily="34" charset="0"/>
              </a:rPr>
              <a:t> (Clear Content) </a:t>
            </a:r>
            <a:r>
              <a:rPr lang="en-US" sz="1400" dirty="0" smtClean="0">
                <a:latin typeface="Arial" pitchFamily="34" charset="0"/>
                <a:cs typeface="Arial" pitchFamily="34" charset="0"/>
              </a:rPr>
              <a:t>din </a:t>
            </a:r>
            <a:r>
              <a:rPr lang="en-US" sz="1400" dirty="0" err="1" smtClean="0">
                <a:latin typeface="Arial" pitchFamily="34" charset="0"/>
                <a:cs typeface="Arial" pitchFamily="34" charset="0"/>
              </a:rPr>
              <a:t>meniul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derulant</a:t>
            </a:r>
            <a:endParaRPr lang="en-US" sz="1400" dirty="0" smtClean="0">
              <a:latin typeface="Arial" pitchFamily="34" charset="0"/>
              <a:cs typeface="Arial" pitchFamily="34" charset="0"/>
            </a:endParaRPr>
          </a:p>
          <a:p>
            <a:pPr marL="98425" indent="-44450" algn="just">
              <a:buFont typeface="Wingdings" pitchFamily="2" charset="2"/>
              <a:buChar char="§"/>
            </a:pPr>
            <a:r>
              <a:rPr lang="en-US" sz="1400" dirty="0" err="1" smtClean="0">
                <a:latin typeface="Arial" pitchFamily="34" charset="0"/>
                <a:cs typeface="Arial" pitchFamily="34" charset="0"/>
              </a:rPr>
              <a:t>Daca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apasati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orice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tasta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celula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activa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pierde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continutul</a:t>
            </a:r>
            <a:endParaRPr lang="en-US" sz="1400" dirty="0" smtClean="0">
              <a:latin typeface="Arial" pitchFamily="34" charset="0"/>
              <a:cs typeface="Arial" pitchFamily="34" charset="0"/>
            </a:endParaRPr>
          </a:p>
          <a:p>
            <a:pPr marL="98425" indent="-44450" algn="just">
              <a:buFont typeface="Wingdings" pitchFamily="2" charset="2"/>
              <a:buChar char="§"/>
            </a:pPr>
            <a:r>
              <a:rPr lang="en-US" sz="1400" dirty="0" smtClean="0">
                <a:latin typeface="Arial" pitchFamily="34" charset="0"/>
                <a:cs typeface="Arial" pitchFamily="34" charset="0"/>
              </a:rPr>
              <a:t>In </a:t>
            </a:r>
            <a:r>
              <a:rPr lang="en-US" sz="1400" dirty="0" err="1" smtClean="0">
                <a:latin typeface="Arial" pitchFamily="34" charset="0"/>
                <a:cs typeface="Arial" pitchFamily="34" charset="0"/>
              </a:rPr>
              <a:t>interiorul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unei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celule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tasta</a:t>
            </a:r>
            <a:r>
              <a:rPr lang="en-US" sz="1400" dirty="0" smtClean="0">
                <a:latin typeface="Arial" pitchFamily="34" charset="0"/>
                <a:cs typeface="Arial" pitchFamily="34" charset="0"/>
              </a:rPr>
              <a:t> Backspace </a:t>
            </a:r>
            <a:r>
              <a:rPr lang="en-US" sz="1400" dirty="0" err="1" smtClean="0">
                <a:latin typeface="Arial" pitchFamily="34" charset="0"/>
                <a:cs typeface="Arial" pitchFamily="34" charset="0"/>
              </a:rPr>
              <a:t>sterge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caracterul</a:t>
            </a:r>
            <a:r>
              <a:rPr lang="en-US" sz="1400" dirty="0" smtClean="0">
                <a:latin typeface="Arial" pitchFamily="34" charset="0"/>
                <a:cs typeface="Arial" pitchFamily="34" charset="0"/>
              </a:rPr>
              <a:t> anterior, Delete </a:t>
            </a:r>
            <a:r>
              <a:rPr lang="en-US" sz="1400" dirty="0" err="1" smtClean="0">
                <a:latin typeface="Arial" pitchFamily="34" charset="0"/>
                <a:cs typeface="Arial" pitchFamily="34" charset="0"/>
              </a:rPr>
              <a:t>sterge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caracterul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curent</a:t>
            </a:r>
            <a:r>
              <a:rPr lang="en-US" sz="1400" dirty="0" smtClean="0">
                <a:latin typeface="Arial" pitchFamily="34" charset="0"/>
                <a:cs typeface="Arial" pitchFamily="34" charset="0"/>
              </a:rPr>
              <a:t>.</a:t>
            </a:r>
            <a:endParaRPr lang="en-US" sz="1400" b="1" dirty="0" smtClean="0">
              <a:latin typeface="Arial" pitchFamily="34" charset="0"/>
              <a:cs typeface="Arial" pitchFamily="34" charset="0"/>
            </a:endParaRPr>
          </a:p>
        </p:txBody>
      </p:sp>
      <p:sp>
        <p:nvSpPr>
          <p:cNvPr id="5" name="Rectangle 4"/>
          <p:cNvSpPr/>
          <p:nvPr/>
        </p:nvSpPr>
        <p:spPr>
          <a:xfrm>
            <a:off x="381000" y="1676400"/>
            <a:ext cx="5638800" cy="1384995"/>
          </a:xfrm>
          <a:prstGeom prst="rect">
            <a:avLst/>
          </a:prstGeom>
        </p:spPr>
        <p:txBody>
          <a:bodyPr wrap="square">
            <a:spAutoFit/>
          </a:bodyPr>
          <a:lstStyle/>
          <a:p>
            <a:pPr marL="98425" indent="-44450" algn="just">
              <a:buClr>
                <a:schemeClr val="accent1"/>
              </a:buClr>
            </a:pPr>
            <a:r>
              <a:rPr lang="en-US" sz="1400" b="1" dirty="0" err="1" smtClean="0">
                <a:latin typeface="Arial" pitchFamily="34" charset="0"/>
                <a:cs typeface="Arial" pitchFamily="34" charset="0"/>
              </a:rPr>
              <a:t>Metoda</a:t>
            </a:r>
            <a:r>
              <a:rPr lang="en-US" sz="1400" b="1" dirty="0" smtClean="0">
                <a:latin typeface="Arial" pitchFamily="34" charset="0"/>
                <a:cs typeface="Arial" pitchFamily="34" charset="0"/>
              </a:rPr>
              <a:t> 2</a:t>
            </a:r>
          </a:p>
          <a:p>
            <a:pPr marL="98425" indent="-44450" algn="just">
              <a:buFont typeface="Wingdings" pitchFamily="2" charset="2"/>
              <a:buChar char="§"/>
            </a:pP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o </a:t>
            </a:r>
            <a:r>
              <a:rPr lang="en-US" sz="1400" dirty="0" err="1" smtClean="0">
                <a:latin typeface="Arial" pitchFamily="34" charset="0"/>
                <a:cs typeface="Arial" pitchFamily="34" charset="0"/>
              </a:rPr>
              <a:t>celula</a:t>
            </a:r>
            <a:endParaRPr lang="en-US" sz="1400" dirty="0" smtClean="0">
              <a:latin typeface="Arial" pitchFamily="34" charset="0"/>
              <a:cs typeface="Arial" pitchFamily="34" charset="0"/>
            </a:endParaRPr>
          </a:p>
          <a:p>
            <a:pPr marL="98425" indent="-44450" algn="just">
              <a:buFont typeface="Wingdings" pitchFamily="2" charset="2"/>
              <a:buChar char="§"/>
            </a:pPr>
            <a:r>
              <a:rPr lang="en-US" sz="1400" dirty="0" err="1" smtClean="0">
                <a:latin typeface="Arial" pitchFamily="34" charset="0"/>
                <a:cs typeface="Arial" pitchFamily="34" charset="0"/>
              </a:rPr>
              <a:t>apasati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butonul</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Umplere</a:t>
            </a:r>
            <a:r>
              <a:rPr lang="en-US" sz="1400" b="1" dirty="0" smtClean="0">
                <a:latin typeface="Arial" pitchFamily="34" charset="0"/>
                <a:cs typeface="Arial" pitchFamily="34" charset="0"/>
              </a:rPr>
              <a:t> (Fill)</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grupul</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Editare</a:t>
            </a:r>
            <a:r>
              <a:rPr lang="en-US" sz="1400" b="1" dirty="0" smtClean="0">
                <a:latin typeface="Arial" pitchFamily="34" charset="0"/>
                <a:cs typeface="Arial" pitchFamily="34" charset="0"/>
              </a:rPr>
              <a:t> (Editing)</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Pornire</a:t>
            </a:r>
            <a:r>
              <a:rPr lang="en-US" sz="1400" b="1" dirty="0" smtClean="0">
                <a:latin typeface="Arial" pitchFamily="34" charset="0"/>
                <a:cs typeface="Arial" pitchFamily="34" charset="0"/>
              </a:rPr>
              <a:t> (Home)</a:t>
            </a:r>
          </a:p>
          <a:p>
            <a:pPr marL="98425" indent="-44450" algn="just">
              <a:buFont typeface="Wingdings" pitchFamily="2" charset="2"/>
              <a:buChar char="§"/>
            </a:pP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Serie</a:t>
            </a:r>
            <a:r>
              <a:rPr lang="en-US" sz="1400" b="1" dirty="0" smtClean="0">
                <a:latin typeface="Arial" pitchFamily="34" charset="0"/>
                <a:cs typeface="Arial" pitchFamily="34" charset="0"/>
              </a:rPr>
              <a:t>…</a:t>
            </a:r>
            <a:r>
              <a:rPr lang="en-US" sz="1400" dirty="0" smtClean="0">
                <a:latin typeface="Arial" pitchFamily="34" charset="0"/>
                <a:cs typeface="Arial" pitchFamily="34" charset="0"/>
              </a:rPr>
              <a:t>(</a:t>
            </a:r>
            <a:r>
              <a:rPr lang="en-US" sz="1400" b="1" dirty="0" smtClean="0">
                <a:latin typeface="Arial" pitchFamily="34" charset="0"/>
                <a:cs typeface="Arial" pitchFamily="34" charset="0"/>
              </a:rPr>
              <a:t>Series)</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stabiliti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tipul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seriei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directia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coloana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rand), </a:t>
            </a:r>
            <a:r>
              <a:rPr lang="en-US" sz="1400" dirty="0" err="1" smtClean="0">
                <a:latin typeface="Arial" pitchFamily="34" charset="0"/>
                <a:cs typeface="Arial" pitchFamily="34" charset="0"/>
              </a:rPr>
              <a:t>valoare</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inceput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valoarea</a:t>
            </a:r>
            <a:r>
              <a:rPr lang="en-US" sz="1400" dirty="0" smtClean="0">
                <a:latin typeface="Arial" pitchFamily="34" charset="0"/>
                <a:cs typeface="Arial" pitchFamily="34" charset="0"/>
              </a:rPr>
              <a:t> de final.</a:t>
            </a:r>
          </a:p>
        </p:txBody>
      </p:sp>
      <p:pic>
        <p:nvPicPr>
          <p:cNvPr id="8" name="Picture 2"/>
          <p:cNvPicPr>
            <a:picLocks noChangeAspect="1" noChangeArrowheads="1"/>
          </p:cNvPicPr>
          <p:nvPr/>
        </p:nvPicPr>
        <p:blipFill>
          <a:blip r:embed="rId2" cstate="print"/>
          <a:srcRect l="80000" t="6863" r="588" b="66372"/>
          <a:stretch>
            <a:fillRect/>
          </a:stretch>
        </p:blipFill>
        <p:spPr bwMode="auto">
          <a:xfrm>
            <a:off x="6629400" y="2133600"/>
            <a:ext cx="2286000" cy="2701636"/>
          </a:xfrm>
          <a:prstGeom prst="rect">
            <a:avLst/>
          </a:prstGeom>
          <a:noFill/>
          <a:ln w="9525">
            <a:solidFill>
              <a:srgbClr val="00B0F0"/>
            </a:solid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676400"/>
            <a:ext cx="8382000" cy="4572000"/>
          </a:xfrm>
        </p:spPr>
        <p:txBody>
          <a:bodyPr>
            <a:normAutofit/>
          </a:bodyPr>
          <a:lstStyle/>
          <a:p>
            <a:pPr>
              <a:buClrTx/>
            </a:pPr>
            <a:r>
              <a:rPr lang="ro-RO" sz="1500" dirty="0" smtClean="0">
                <a:latin typeface="Arial" pitchFamily="34" charset="0"/>
                <a:cs typeface="Arial" pitchFamily="34" charset="0"/>
              </a:rPr>
              <a:t>În prima foaie</a:t>
            </a:r>
            <a:r>
              <a:rPr lang="en-US" sz="1500" dirty="0" smtClean="0">
                <a:latin typeface="Arial" pitchFamily="34" charset="0"/>
                <a:cs typeface="Arial" pitchFamily="34" charset="0"/>
              </a:rPr>
              <a:t> a</a:t>
            </a:r>
            <a:r>
              <a:rPr lang="ro-RO" sz="1500" dirty="0" smtClean="0">
                <a:latin typeface="Arial" pitchFamily="34" charset="0"/>
                <a:cs typeface="Arial" pitchFamily="34" charset="0"/>
              </a:rPr>
              <a:t> registru</a:t>
            </a:r>
            <a:r>
              <a:rPr lang="en-US" sz="1500" dirty="0" err="1" smtClean="0">
                <a:latin typeface="Arial" pitchFamily="34" charset="0"/>
                <a:cs typeface="Arial" pitchFamily="34" charset="0"/>
              </a:rPr>
              <a:t>lui</a:t>
            </a:r>
            <a:r>
              <a:rPr lang="en-US" sz="1500" dirty="0" smtClean="0">
                <a:latin typeface="Arial" pitchFamily="34" charset="0"/>
                <a:cs typeface="Arial" pitchFamily="34" charset="0"/>
              </a:rPr>
              <a:t> </a:t>
            </a:r>
            <a:r>
              <a:rPr lang="ro-RO" sz="1500" dirty="0" smtClean="0">
                <a:latin typeface="Arial" pitchFamily="34" charset="0"/>
                <a:cs typeface="Arial" pitchFamily="34" charset="0"/>
              </a:rPr>
              <a:t>de calcul </a:t>
            </a:r>
            <a:r>
              <a:rPr lang="ro-RO" sz="1500" dirty="0" err="1" smtClean="0">
                <a:latin typeface="Arial" pitchFamily="34" charset="0"/>
                <a:cs typeface="Arial" pitchFamily="34" charset="0"/>
              </a:rPr>
              <a:t>Librarie.xlsx</a:t>
            </a:r>
            <a:r>
              <a:rPr lang="ro-RO" sz="1500" dirty="0" smtClean="0">
                <a:latin typeface="Arial" pitchFamily="34" charset="0"/>
                <a:cs typeface="Arial" pitchFamily="34" charset="0"/>
              </a:rPr>
              <a:t> creaţi următorul tabel şi completaţi-l cu 5 inregistrări (folosiţi completarea automată pentru coloana </a:t>
            </a:r>
            <a:r>
              <a:rPr lang="ro-RO" sz="1500" b="1" dirty="0" smtClean="0">
                <a:latin typeface="Arial" pitchFamily="34" charset="0"/>
                <a:cs typeface="Arial" pitchFamily="34" charset="0"/>
              </a:rPr>
              <a:t>Nr.crt.</a:t>
            </a:r>
            <a:r>
              <a:rPr lang="ro-RO" sz="1500" dirty="0" smtClean="0">
                <a:latin typeface="Arial" pitchFamily="34" charset="0"/>
                <a:cs typeface="Arial" pitchFamily="34" charset="0"/>
              </a:rPr>
              <a:t>):</a:t>
            </a:r>
          </a:p>
          <a:p>
            <a:pPr algn="just">
              <a:buClrTx/>
            </a:pPr>
            <a:endParaRPr lang="en-US" sz="1500" dirty="0" smtClean="0">
              <a:latin typeface="Arial" pitchFamily="34" charset="0"/>
              <a:cs typeface="Arial" pitchFamily="34" charset="0"/>
            </a:endParaRPr>
          </a:p>
          <a:p>
            <a:pPr>
              <a:buClrTx/>
            </a:pPr>
            <a:endParaRPr lang="ro-RO" sz="1500" dirty="0" smtClean="0">
              <a:latin typeface="Arial" pitchFamily="34" charset="0"/>
              <a:cs typeface="Arial" pitchFamily="34" charset="0"/>
            </a:endParaRPr>
          </a:p>
          <a:p>
            <a:pPr>
              <a:buClrTx/>
            </a:pPr>
            <a:endParaRPr lang="ro-RO" sz="1500" dirty="0" smtClean="0">
              <a:latin typeface="Arial" pitchFamily="34" charset="0"/>
              <a:cs typeface="Arial" pitchFamily="34" charset="0"/>
            </a:endParaRPr>
          </a:p>
          <a:p>
            <a:pPr>
              <a:buClrTx/>
            </a:pPr>
            <a:endParaRPr lang="ro-RO" sz="1500" dirty="0" smtClean="0">
              <a:latin typeface="Arial" pitchFamily="34" charset="0"/>
              <a:cs typeface="Arial" pitchFamily="34" charset="0"/>
            </a:endParaRPr>
          </a:p>
          <a:p>
            <a:pPr>
              <a:buClrTx/>
            </a:pPr>
            <a:endParaRPr lang="ro-RO" sz="1500" dirty="0" smtClean="0">
              <a:latin typeface="Arial" pitchFamily="34" charset="0"/>
              <a:cs typeface="Arial" pitchFamily="34" charset="0"/>
            </a:endParaRPr>
          </a:p>
          <a:p>
            <a:pPr>
              <a:buClrTx/>
            </a:pPr>
            <a:endParaRPr lang="ro-RO" sz="1500" dirty="0" smtClean="0">
              <a:latin typeface="Arial" pitchFamily="34" charset="0"/>
              <a:cs typeface="Arial" pitchFamily="34" charset="0"/>
            </a:endParaRPr>
          </a:p>
          <a:p>
            <a:pPr>
              <a:buClrTx/>
            </a:pPr>
            <a:endParaRPr lang="ro-RO" sz="1500" dirty="0" smtClean="0">
              <a:latin typeface="Arial" pitchFamily="34" charset="0"/>
              <a:cs typeface="Arial" pitchFamily="34" charset="0"/>
            </a:endParaRPr>
          </a:p>
          <a:p>
            <a:pPr>
              <a:buClrTx/>
            </a:pPr>
            <a:r>
              <a:rPr lang="ro-RO" sz="1500" dirty="0" smtClean="0">
                <a:latin typeface="Arial" pitchFamily="34" charset="0"/>
                <a:cs typeface="Arial" pitchFamily="34" charset="0"/>
              </a:rPr>
              <a:t>Găsiţi în tabel toate apariţiile cuvântului </a:t>
            </a:r>
            <a:r>
              <a:rPr lang="ro-RO" sz="1500" b="1" dirty="0" smtClean="0">
                <a:latin typeface="Arial" pitchFamily="34" charset="0"/>
                <a:cs typeface="Arial" pitchFamily="34" charset="0"/>
              </a:rPr>
              <a:t>Teora</a:t>
            </a:r>
            <a:r>
              <a:rPr lang="ro-RO" sz="1500" dirty="0" smtClean="0">
                <a:latin typeface="Arial" pitchFamily="34" charset="0"/>
                <a:cs typeface="Arial" pitchFamily="34" charset="0"/>
              </a:rPr>
              <a:t> şi înlocuiţi-le cu </a:t>
            </a:r>
            <a:r>
              <a:rPr lang="ro-RO" sz="1500" b="1" dirty="0" smtClean="0">
                <a:latin typeface="Arial" pitchFamily="34" charset="0"/>
                <a:cs typeface="Arial" pitchFamily="34" charset="0"/>
              </a:rPr>
              <a:t>TEORA</a:t>
            </a:r>
            <a:r>
              <a:rPr lang="ro-RO" sz="1500" dirty="0" smtClean="0">
                <a:latin typeface="Arial" pitchFamily="34" charset="0"/>
                <a:cs typeface="Arial" pitchFamily="34" charset="0"/>
              </a:rPr>
              <a:t>.</a:t>
            </a:r>
          </a:p>
          <a:p>
            <a:pPr>
              <a:buClrTx/>
            </a:pPr>
            <a:r>
              <a:rPr lang="ro-RO" sz="1500" dirty="0" smtClean="0">
                <a:latin typeface="Arial" pitchFamily="34" charset="0"/>
                <a:cs typeface="Arial" pitchFamily="34" charset="0"/>
              </a:rPr>
              <a:t>Selectaţi celulele din coloanele Nr. Crt. </a:t>
            </a:r>
            <a:r>
              <a:rPr lang="en-US" sz="1500" dirty="0" smtClean="0">
                <a:latin typeface="Arial" pitchFamily="34" charset="0"/>
                <a:cs typeface="Arial" pitchFamily="34" charset="0"/>
              </a:rPr>
              <a:t>s</a:t>
            </a:r>
            <a:r>
              <a:rPr lang="ro-RO" sz="1500" dirty="0" smtClean="0">
                <a:latin typeface="Arial" pitchFamily="34" charset="0"/>
                <a:cs typeface="Arial" pitchFamily="34" charset="0"/>
              </a:rPr>
              <a:t>i Pretul cărţii</a:t>
            </a:r>
          </a:p>
          <a:p>
            <a:pPr>
              <a:buClrTx/>
            </a:pPr>
            <a:r>
              <a:rPr lang="ro-RO" sz="1500" dirty="0" smtClean="0">
                <a:latin typeface="Arial" pitchFamily="34" charset="0"/>
                <a:cs typeface="Arial" pitchFamily="34" charset="0"/>
              </a:rPr>
              <a:t>Sortaţi alfabetic inregistrările dupa coloana Titlul cărţii</a:t>
            </a:r>
          </a:p>
          <a:p>
            <a:pPr>
              <a:buClrTx/>
            </a:pPr>
            <a:r>
              <a:rPr lang="ro-RO" sz="1500" dirty="0" smtClean="0">
                <a:latin typeface="Arial" pitchFamily="34" charset="0"/>
                <a:cs typeface="Arial" pitchFamily="34" charset="0"/>
              </a:rPr>
              <a:t>Copiaţi coloanele Nr. Crt., Numele autorului in foaia de calcul 2</a:t>
            </a:r>
          </a:p>
          <a:p>
            <a:pPr>
              <a:buClrTx/>
            </a:pPr>
            <a:r>
              <a:rPr lang="ro-RO" sz="1500" dirty="0" smtClean="0">
                <a:latin typeface="Arial" pitchFamily="34" charset="0"/>
                <a:cs typeface="Arial" pitchFamily="34" charset="0"/>
              </a:rPr>
              <a:t>Stergeti ultima inregistrare din tabelul din foaia de calcul 2.</a:t>
            </a:r>
          </a:p>
          <a:p>
            <a:endParaRPr lang="ro-RO" sz="1800" dirty="0">
              <a:latin typeface="Arial" pitchFamily="34" charset="0"/>
              <a:cs typeface="Arial" pitchFamily="34" charset="0"/>
            </a:endParaRPr>
          </a:p>
        </p:txBody>
      </p:sp>
      <p:pic>
        <p:nvPicPr>
          <p:cNvPr id="1026" name="Picture 2"/>
          <p:cNvPicPr>
            <a:picLocks noChangeAspect="1" noChangeArrowheads="1"/>
          </p:cNvPicPr>
          <p:nvPr/>
        </p:nvPicPr>
        <p:blipFill>
          <a:blip r:embed="rId2" cstate="print"/>
          <a:srcRect t="10483" r="27092" b="56151"/>
          <a:stretch>
            <a:fillRect/>
          </a:stretch>
        </p:blipFill>
        <p:spPr bwMode="auto">
          <a:xfrm>
            <a:off x="1371600" y="2362200"/>
            <a:ext cx="5686425" cy="1676400"/>
          </a:xfrm>
          <a:prstGeom prst="rect">
            <a:avLst/>
          </a:prstGeom>
          <a:noFill/>
          <a:ln w="9525">
            <a:solidFill>
              <a:srgbClr val="0070C0"/>
            </a:solidFill>
            <a:miter lim="800000"/>
            <a:headEnd/>
            <a:tailEnd/>
          </a:ln>
        </p:spPr>
      </p:pic>
      <p:sp>
        <p:nvSpPr>
          <p:cNvPr id="5" name="CasetăText 4"/>
          <p:cNvSpPr txBox="1"/>
          <p:nvPr/>
        </p:nvSpPr>
        <p:spPr>
          <a:xfrm>
            <a:off x="685800" y="1219200"/>
            <a:ext cx="2743200" cy="369332"/>
          </a:xfrm>
          <a:prstGeom prst="rect">
            <a:avLst/>
          </a:prstGeom>
          <a:noFill/>
        </p:spPr>
        <p:txBody>
          <a:bodyPr wrap="square" rtlCol="0">
            <a:spAutoFit/>
          </a:bodyPr>
          <a:lstStyle/>
          <a:p>
            <a:r>
              <a:rPr lang="ro-RO" b="1" dirty="0" smtClean="0">
                <a:solidFill>
                  <a:schemeClr val="bg1">
                    <a:lumMod val="50000"/>
                  </a:schemeClr>
                </a:solidFill>
                <a:latin typeface="Arial" pitchFamily="34" charset="0"/>
                <a:cs typeface="Arial" pitchFamily="34" charset="0"/>
              </a:rPr>
              <a:t>Aplicaţii</a:t>
            </a:r>
            <a:endParaRPr lang="ro-RO" dirty="0">
              <a:solidFill>
                <a:schemeClr val="bg1">
                  <a:lumMod val="50000"/>
                </a:schemeClr>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7772400" cy="334962"/>
          </a:xfrm>
        </p:spPr>
        <p:txBody>
          <a:bodyPr>
            <a:normAutofit fontScale="90000"/>
          </a:bodyPr>
          <a:lstStyle/>
          <a:p>
            <a:r>
              <a:rPr lang="en-US" sz="1800" b="1" i="1" dirty="0" err="1" smtClean="0">
                <a:solidFill>
                  <a:schemeClr val="accent2">
                    <a:lumMod val="60000"/>
                    <a:lumOff val="40000"/>
                  </a:schemeClr>
                </a:solidFill>
                <a:latin typeface="Arial" pitchFamily="34" charset="0"/>
                <a:cs typeface="Arial" pitchFamily="34" charset="0"/>
              </a:rPr>
              <a:t>Selectarea</a:t>
            </a:r>
            <a:r>
              <a:rPr lang="en-US"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randurilor</a:t>
            </a:r>
            <a:r>
              <a:rPr lang="en-US"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si</a:t>
            </a:r>
            <a:r>
              <a:rPr lang="en-US"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coloanelor</a:t>
            </a:r>
            <a:r>
              <a:rPr lang="en-US" dirty="0" smtClean="0">
                <a:latin typeface="Arial" pitchFamily="34" charset="0"/>
                <a:cs typeface="Arial" pitchFamily="34" charset="0"/>
              </a:rPr>
              <a:t> </a:t>
            </a:r>
            <a:endParaRPr lang="en-US" dirty="0">
              <a:latin typeface="Arial" pitchFamily="34" charset="0"/>
              <a:cs typeface="Arial" pitchFamily="34" charset="0"/>
            </a:endParaRPr>
          </a:p>
        </p:txBody>
      </p:sp>
      <p:pic>
        <p:nvPicPr>
          <p:cNvPr id="3075" name="Picture 117" descr="Worksheet showing row heading and column heading"/>
          <p:cNvPicPr>
            <a:picLocks noChangeAspect="1" noChangeArrowheads="1"/>
          </p:cNvPicPr>
          <p:nvPr/>
        </p:nvPicPr>
        <p:blipFill>
          <a:blip r:embed="rId2" cstate="print"/>
          <a:srcRect/>
          <a:stretch>
            <a:fillRect/>
          </a:stretch>
        </p:blipFill>
        <p:spPr bwMode="auto">
          <a:xfrm>
            <a:off x="6019800" y="5486400"/>
            <a:ext cx="2115553" cy="1030654"/>
          </a:xfrm>
          <a:prstGeom prst="rect">
            <a:avLst/>
          </a:prstGeom>
          <a:noFill/>
        </p:spPr>
      </p:pic>
      <p:sp>
        <p:nvSpPr>
          <p:cNvPr id="8" name="TextBox 7"/>
          <p:cNvSpPr txBox="1"/>
          <p:nvPr/>
        </p:nvSpPr>
        <p:spPr>
          <a:xfrm>
            <a:off x="304800" y="1219200"/>
            <a:ext cx="4191000" cy="4401205"/>
          </a:xfrm>
          <a:prstGeom prst="rect">
            <a:avLst/>
          </a:prstGeom>
          <a:noFill/>
        </p:spPr>
        <p:txBody>
          <a:bodyPr wrap="square" rtlCol="0">
            <a:spAutoFit/>
          </a:bodyPr>
          <a:lstStyle/>
          <a:p>
            <a:pPr algn="just"/>
            <a:r>
              <a:rPr lang="en-US" sz="1400" b="1" dirty="0" err="1" smtClean="0">
                <a:latin typeface="Arial" pitchFamily="34" charset="0"/>
                <a:cs typeface="Arial" pitchFamily="34" charset="0"/>
              </a:rPr>
              <a:t>Selectarea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unui</a:t>
            </a:r>
            <a:r>
              <a:rPr lang="en-US" sz="1400" b="1" dirty="0" smtClean="0">
                <a:latin typeface="Arial" pitchFamily="34" charset="0"/>
                <a:cs typeface="Arial" pitchFamily="34" charset="0"/>
              </a:rPr>
              <a:t> rand  se </a:t>
            </a:r>
            <a:r>
              <a:rPr lang="en-US" sz="1400" b="1" dirty="0" err="1" smtClean="0">
                <a:latin typeface="Arial" pitchFamily="34" charset="0"/>
                <a:cs typeface="Arial" pitchFamily="34" charset="0"/>
              </a:rPr>
              <a:t>poate</a:t>
            </a:r>
            <a:r>
              <a:rPr lang="en-US" sz="1400" b="1" dirty="0" smtClean="0">
                <a:latin typeface="Arial" pitchFamily="34" charset="0"/>
                <a:cs typeface="Arial" pitchFamily="34" charset="0"/>
              </a:rPr>
              <a:t> face:</a:t>
            </a:r>
          </a:p>
          <a:p>
            <a:pPr marL="342900" indent="-342900" algn="just">
              <a:buFont typeface="+mj-lt"/>
              <a:buAutoNum type="arabicPeriod"/>
            </a:pP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identificatorul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randului</a:t>
            </a:r>
            <a:r>
              <a:rPr lang="en-US" sz="1400" dirty="0" smtClean="0">
                <a:latin typeface="Arial" pitchFamily="34" charset="0"/>
                <a:cs typeface="Arial" pitchFamily="34" charset="0"/>
              </a:rPr>
              <a:t> (1)</a:t>
            </a:r>
          </a:p>
          <a:p>
            <a:pPr algn="just"/>
            <a:r>
              <a:rPr lang="en-US" sz="1400" b="1" dirty="0" err="1" smtClean="0">
                <a:latin typeface="Arial" pitchFamily="34" charset="0"/>
                <a:cs typeface="Arial" pitchFamily="34" charset="0"/>
              </a:rPr>
              <a:t>Selectarea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mai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multor</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randuri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adiacente</a:t>
            </a:r>
            <a:endParaRPr lang="en-US" sz="1400" b="1" dirty="0" smtClean="0">
              <a:latin typeface="Arial" pitchFamily="34" charset="0"/>
              <a:cs typeface="Arial" pitchFamily="34" charset="0"/>
            </a:endParaRPr>
          </a:p>
          <a:p>
            <a:pPr algn="just">
              <a:buFont typeface="Arial" pitchFamily="34" charset="0"/>
              <a:buChar char="•"/>
            </a:pP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primul</a:t>
            </a:r>
            <a:r>
              <a:rPr lang="en-US" sz="1400" dirty="0" smtClean="0">
                <a:latin typeface="Arial" pitchFamily="34" charset="0"/>
                <a:cs typeface="Arial" pitchFamily="34" charset="0"/>
              </a:rPr>
              <a:t> rand din </a:t>
            </a:r>
            <a:r>
              <a:rPr lang="en-US" sz="1400" dirty="0" err="1" smtClean="0">
                <a:latin typeface="Arial" pitchFamily="34" charset="0"/>
                <a:cs typeface="Arial" pitchFamily="34" charset="0"/>
              </a:rPr>
              <a:t>selectie</a:t>
            </a:r>
            <a:endParaRPr lang="en-US" sz="1400" dirty="0" smtClean="0">
              <a:latin typeface="Arial" pitchFamily="34" charset="0"/>
              <a:cs typeface="Arial" pitchFamily="34" charset="0"/>
            </a:endParaRPr>
          </a:p>
          <a:p>
            <a:pPr algn="just">
              <a:buFont typeface="Arial" pitchFamily="34" charset="0"/>
              <a:buChar char="•"/>
            </a:pPr>
            <a:r>
              <a:rPr lang="en-US" sz="1400" dirty="0" err="1" smtClean="0">
                <a:latin typeface="Arial" pitchFamily="34" charset="0"/>
                <a:cs typeface="Arial" pitchFamily="34" charset="0"/>
              </a:rPr>
              <a:t>Tineti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apasat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butonul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stang</a:t>
            </a:r>
            <a:r>
              <a:rPr lang="en-US" sz="1400" dirty="0" smtClean="0">
                <a:latin typeface="Arial" pitchFamily="34" charset="0"/>
                <a:cs typeface="Arial" pitchFamily="34" charset="0"/>
              </a:rPr>
              <a:t> al mouse-</a:t>
            </a:r>
            <a:r>
              <a:rPr lang="en-US" sz="1400" dirty="0" err="1" smtClean="0">
                <a:latin typeface="Arial" pitchFamily="34" charset="0"/>
                <a:cs typeface="Arial" pitchFamily="34" charset="0"/>
              </a:rPr>
              <a:t>ului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glisati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pana</a:t>
            </a:r>
            <a:r>
              <a:rPr lang="en-US" sz="1400" dirty="0" smtClean="0">
                <a:latin typeface="Arial" pitchFamily="34" charset="0"/>
                <a:cs typeface="Arial" pitchFamily="34" charset="0"/>
              </a:rPr>
              <a:t> la </a:t>
            </a:r>
            <a:r>
              <a:rPr lang="en-US" sz="1400" dirty="0" err="1" smtClean="0">
                <a:latin typeface="Arial" pitchFamily="34" charset="0"/>
                <a:cs typeface="Arial" pitchFamily="34" charset="0"/>
              </a:rPr>
              <a:t>ultimul</a:t>
            </a:r>
            <a:r>
              <a:rPr lang="en-US" sz="1400" dirty="0" smtClean="0">
                <a:latin typeface="Arial" pitchFamily="34" charset="0"/>
                <a:cs typeface="Arial" pitchFamily="34" charset="0"/>
              </a:rPr>
              <a:t> rand din </a:t>
            </a:r>
            <a:r>
              <a:rPr lang="en-US" sz="1400" dirty="0" err="1" smtClean="0">
                <a:latin typeface="Arial" pitchFamily="34" charset="0"/>
                <a:cs typeface="Arial" pitchFamily="34" charset="0"/>
              </a:rPr>
              <a:t>selectie</a:t>
            </a:r>
            <a:endParaRPr lang="en-US" sz="1400" dirty="0" smtClean="0">
              <a:latin typeface="Arial" pitchFamily="34" charset="0"/>
              <a:cs typeface="Arial" pitchFamily="34" charset="0"/>
            </a:endParaRPr>
          </a:p>
          <a:p>
            <a:pPr algn="just"/>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p>
          <a:p>
            <a:pPr algn="just">
              <a:buFont typeface="Arial" pitchFamily="34" charset="0"/>
              <a:buChar char="•"/>
            </a:pP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primul</a:t>
            </a:r>
            <a:r>
              <a:rPr lang="en-US" sz="1400" dirty="0" smtClean="0">
                <a:latin typeface="Arial" pitchFamily="34" charset="0"/>
                <a:cs typeface="Arial" pitchFamily="34" charset="0"/>
              </a:rPr>
              <a:t> rand, </a:t>
            </a:r>
            <a:r>
              <a:rPr lang="en-US" sz="1400" dirty="0" err="1" smtClean="0">
                <a:latin typeface="Arial" pitchFamily="34" charset="0"/>
                <a:cs typeface="Arial" pitchFamily="34" charset="0"/>
              </a:rPr>
              <a:t>apasati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tasta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Shift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apoi</a:t>
            </a:r>
            <a:r>
              <a:rPr lang="en-US" sz="1400" dirty="0" smtClean="0">
                <a:latin typeface="Arial" pitchFamily="34" charset="0"/>
                <a:cs typeface="Arial" pitchFamily="34" charset="0"/>
              </a:rPr>
              <a:t> click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ultimul</a:t>
            </a:r>
            <a:r>
              <a:rPr lang="en-US" sz="1400" dirty="0" smtClean="0">
                <a:latin typeface="Arial" pitchFamily="34" charset="0"/>
                <a:cs typeface="Arial" pitchFamily="34" charset="0"/>
              </a:rPr>
              <a:t> rand din </a:t>
            </a:r>
            <a:r>
              <a:rPr lang="en-US" sz="1400" dirty="0" err="1" smtClean="0">
                <a:latin typeface="Arial" pitchFamily="34" charset="0"/>
                <a:cs typeface="Arial" pitchFamily="34" charset="0"/>
              </a:rPr>
              <a:t>selectie</a:t>
            </a:r>
            <a:r>
              <a:rPr lang="en-US" sz="1400" dirty="0" smtClean="0">
                <a:latin typeface="Arial" pitchFamily="34" charset="0"/>
                <a:cs typeface="Arial" pitchFamily="34" charset="0"/>
              </a:rPr>
              <a:t>.</a:t>
            </a:r>
          </a:p>
          <a:p>
            <a:pPr algn="just">
              <a:buFont typeface="Arial" pitchFamily="34" charset="0"/>
              <a:buChar char="•"/>
            </a:pPr>
            <a:endParaRPr lang="en-US" sz="1400" dirty="0" smtClean="0">
              <a:latin typeface="Arial" pitchFamily="34" charset="0"/>
              <a:cs typeface="Arial" pitchFamily="34" charset="0"/>
            </a:endParaRPr>
          </a:p>
          <a:p>
            <a:pPr algn="just"/>
            <a:r>
              <a:rPr lang="en-US" sz="1400" b="1" dirty="0" smtClean="0">
                <a:latin typeface="Arial" pitchFamily="34" charset="0"/>
                <a:cs typeface="Arial" pitchFamily="34" charset="0"/>
              </a:rPr>
              <a:t>Rapid </a:t>
            </a:r>
          </a:p>
          <a:p>
            <a:pPr algn="just"/>
            <a:r>
              <a:rPr lang="en-US" sz="1400" dirty="0" smtClean="0">
                <a:latin typeface="Arial" pitchFamily="34" charset="0"/>
                <a:cs typeface="Arial" pitchFamily="34" charset="0"/>
              </a:rPr>
              <a:t>Click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prima </a:t>
            </a:r>
            <a:r>
              <a:rPr lang="en-US" sz="1400" dirty="0" err="1" smtClean="0">
                <a:latin typeface="Arial" pitchFamily="34" charset="0"/>
                <a:cs typeface="Arial" pitchFamily="34" charset="0"/>
              </a:rPr>
              <a:t>celula</a:t>
            </a:r>
            <a:r>
              <a:rPr lang="en-US" sz="1400" dirty="0" smtClean="0">
                <a:latin typeface="Arial" pitchFamily="34" charset="0"/>
                <a:cs typeface="Arial" pitchFamily="34" charset="0"/>
              </a:rPr>
              <a:t> din rand </a:t>
            </a:r>
            <a:r>
              <a:rPr lang="en-US" sz="1400" dirty="0" err="1" smtClean="0">
                <a:latin typeface="Arial" pitchFamily="34" charset="0"/>
                <a:cs typeface="Arial" pitchFamily="34" charset="0"/>
              </a:rPr>
              <a:t>apoi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CTRL+SHIFT+Sageata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stanga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dreapta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daca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apasati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scurt</a:t>
            </a:r>
            <a:r>
              <a:rPr lang="en-US" sz="1400" dirty="0" smtClean="0">
                <a:latin typeface="Arial" pitchFamily="34" charset="0"/>
                <a:cs typeface="Arial" pitchFamily="34" charset="0"/>
              </a:rPr>
              <a:t> se </a:t>
            </a:r>
            <a:r>
              <a:rPr lang="en-US" sz="1400" dirty="0" err="1" smtClean="0">
                <a:latin typeface="Arial" pitchFamily="34" charset="0"/>
                <a:cs typeface="Arial" pitchFamily="34" charset="0"/>
              </a:rPr>
              <a:t>selecteaza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doar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celulele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editate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apasati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cateva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secunde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se </a:t>
            </a:r>
            <a:r>
              <a:rPr lang="en-US" sz="1400" dirty="0" err="1" smtClean="0">
                <a:latin typeface="Arial" pitchFamily="34" charset="0"/>
                <a:cs typeface="Arial" pitchFamily="34" charset="0"/>
              </a:rPr>
              <a:t>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selecta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intregul</a:t>
            </a:r>
            <a:r>
              <a:rPr lang="en-US" sz="1400" dirty="0" smtClean="0">
                <a:latin typeface="Arial" pitchFamily="34" charset="0"/>
                <a:cs typeface="Arial" pitchFamily="34" charset="0"/>
              </a:rPr>
              <a:t> rand).</a:t>
            </a:r>
          </a:p>
          <a:p>
            <a:pPr algn="just"/>
            <a:r>
              <a:rPr lang="en-US" sz="1400" b="1" dirty="0" err="1" smtClean="0">
                <a:latin typeface="Arial" pitchFamily="34" charset="0"/>
                <a:cs typeface="Arial" pitchFamily="34" charset="0"/>
              </a:rPr>
              <a:t>Selectarea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mai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multor</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randuri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neadiacente</a:t>
            </a:r>
            <a:endParaRPr lang="en-US" sz="1400" b="1" dirty="0" smtClean="0">
              <a:latin typeface="Arial" pitchFamily="34" charset="0"/>
              <a:cs typeface="Arial" pitchFamily="34" charset="0"/>
            </a:endParaRPr>
          </a:p>
          <a:p>
            <a:pPr algn="just">
              <a:buFont typeface="Arial" pitchFamily="34" charset="0"/>
              <a:buChar char="•"/>
            </a:pP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primul</a:t>
            </a:r>
            <a:r>
              <a:rPr lang="en-US" sz="1400" dirty="0" smtClean="0">
                <a:latin typeface="Arial" pitchFamily="34" charset="0"/>
                <a:cs typeface="Arial" pitchFamily="34" charset="0"/>
              </a:rPr>
              <a:t> rand din </a:t>
            </a:r>
            <a:r>
              <a:rPr lang="en-US" sz="1400" dirty="0" err="1" smtClean="0">
                <a:latin typeface="Arial" pitchFamily="34" charset="0"/>
                <a:cs typeface="Arial" pitchFamily="34" charset="0"/>
              </a:rPr>
              <a:t>selectie</a:t>
            </a:r>
            <a:endParaRPr lang="en-US" sz="1400" dirty="0" smtClean="0">
              <a:latin typeface="Arial" pitchFamily="34" charset="0"/>
              <a:cs typeface="Arial" pitchFamily="34" charset="0"/>
            </a:endParaRPr>
          </a:p>
          <a:p>
            <a:pPr algn="just">
              <a:buFont typeface="Arial" pitchFamily="34" charset="0"/>
              <a:buChar char="•"/>
            </a:pPr>
            <a:r>
              <a:rPr lang="en-US" sz="1400" dirty="0" err="1" smtClean="0">
                <a:latin typeface="Arial" pitchFamily="34" charset="0"/>
                <a:cs typeface="Arial" pitchFamily="34" charset="0"/>
              </a:rPr>
              <a:t>Tineti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apasata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tasta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CTRL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apoi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celelalte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randuri</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selectie</a:t>
            </a:r>
            <a:r>
              <a:rPr lang="en-US" sz="1400" dirty="0" smtClean="0">
                <a:latin typeface="Arial" pitchFamily="34" charset="0"/>
                <a:cs typeface="Arial" pitchFamily="34" charset="0"/>
              </a:rPr>
              <a:t>.</a:t>
            </a:r>
          </a:p>
        </p:txBody>
      </p:sp>
      <p:sp>
        <p:nvSpPr>
          <p:cNvPr id="10" name="TextBox 9"/>
          <p:cNvSpPr txBox="1"/>
          <p:nvPr/>
        </p:nvSpPr>
        <p:spPr>
          <a:xfrm>
            <a:off x="4800600" y="1143000"/>
            <a:ext cx="4038600" cy="4401205"/>
          </a:xfrm>
          <a:prstGeom prst="rect">
            <a:avLst/>
          </a:prstGeom>
          <a:noFill/>
        </p:spPr>
        <p:txBody>
          <a:bodyPr wrap="square" rtlCol="0">
            <a:spAutoFit/>
          </a:bodyPr>
          <a:lstStyle/>
          <a:p>
            <a:pPr algn="just"/>
            <a:r>
              <a:rPr lang="en-US" sz="1400" b="1" dirty="0" err="1" smtClean="0">
                <a:latin typeface="Arial" pitchFamily="34" charset="0"/>
                <a:cs typeface="Arial" pitchFamily="34" charset="0"/>
              </a:rPr>
              <a:t>Selectarea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unei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coloane</a:t>
            </a:r>
            <a:r>
              <a:rPr lang="en-US" sz="1400" b="1" dirty="0" smtClean="0">
                <a:latin typeface="Arial" pitchFamily="34" charset="0"/>
                <a:cs typeface="Arial" pitchFamily="34" charset="0"/>
              </a:rPr>
              <a:t> se </a:t>
            </a:r>
            <a:r>
              <a:rPr lang="en-US" sz="1400" b="1" dirty="0" err="1" smtClean="0">
                <a:latin typeface="Arial" pitchFamily="34" charset="0"/>
                <a:cs typeface="Arial" pitchFamily="34" charset="0"/>
              </a:rPr>
              <a:t>poate</a:t>
            </a:r>
            <a:r>
              <a:rPr lang="en-US" sz="1400" b="1" dirty="0" smtClean="0">
                <a:latin typeface="Arial" pitchFamily="34" charset="0"/>
                <a:cs typeface="Arial" pitchFamily="34" charset="0"/>
              </a:rPr>
              <a:t> face:</a:t>
            </a:r>
          </a:p>
          <a:p>
            <a:pPr marL="342900" indent="-342900" algn="just">
              <a:buFont typeface="+mj-lt"/>
              <a:buAutoNum type="arabicPeriod"/>
            </a:pP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identificatorul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coloanei</a:t>
            </a:r>
            <a:r>
              <a:rPr lang="en-US" sz="1400" dirty="0" smtClean="0">
                <a:latin typeface="Arial" pitchFamily="34" charset="0"/>
                <a:cs typeface="Arial" pitchFamily="34" charset="0"/>
              </a:rPr>
              <a:t>(2)</a:t>
            </a:r>
          </a:p>
          <a:p>
            <a:pPr algn="just"/>
            <a:r>
              <a:rPr lang="en-US" sz="1400" b="1" dirty="0" err="1" smtClean="0">
                <a:latin typeface="Arial" pitchFamily="34" charset="0"/>
                <a:cs typeface="Arial" pitchFamily="34" charset="0"/>
              </a:rPr>
              <a:t>Selectarea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mai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multor</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coloane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adiacente</a:t>
            </a:r>
            <a:endParaRPr lang="en-US" sz="1400" b="1" dirty="0" smtClean="0">
              <a:latin typeface="Arial" pitchFamily="34" charset="0"/>
              <a:cs typeface="Arial" pitchFamily="34" charset="0"/>
            </a:endParaRPr>
          </a:p>
          <a:p>
            <a:pPr algn="just">
              <a:buFont typeface="Arial" pitchFamily="34" charset="0"/>
              <a:buChar char="•"/>
            </a:pP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coloana</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selectie</a:t>
            </a:r>
            <a:endParaRPr lang="en-US" sz="1400" dirty="0" smtClean="0">
              <a:latin typeface="Arial" pitchFamily="34" charset="0"/>
              <a:cs typeface="Arial" pitchFamily="34" charset="0"/>
            </a:endParaRPr>
          </a:p>
          <a:p>
            <a:pPr algn="just">
              <a:buFont typeface="Arial" pitchFamily="34" charset="0"/>
              <a:buChar char="•"/>
            </a:pPr>
            <a:r>
              <a:rPr lang="en-US" sz="1400" dirty="0" err="1" smtClean="0">
                <a:latin typeface="Arial" pitchFamily="34" charset="0"/>
                <a:cs typeface="Arial" pitchFamily="34" charset="0"/>
              </a:rPr>
              <a:t>Tineti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apasat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butonul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stang</a:t>
            </a:r>
            <a:r>
              <a:rPr lang="en-US" sz="1400" dirty="0" smtClean="0">
                <a:latin typeface="Arial" pitchFamily="34" charset="0"/>
                <a:cs typeface="Arial" pitchFamily="34" charset="0"/>
              </a:rPr>
              <a:t> al </a:t>
            </a:r>
            <a:r>
              <a:rPr lang="en-US" sz="1400" dirty="0" err="1" smtClean="0">
                <a:latin typeface="Arial" pitchFamily="34" charset="0"/>
                <a:cs typeface="Arial" pitchFamily="34" charset="0"/>
              </a:rPr>
              <a:t>mouseului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glisati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pana</a:t>
            </a:r>
            <a:r>
              <a:rPr lang="en-US" sz="1400" dirty="0" smtClean="0">
                <a:latin typeface="Arial" pitchFamily="34" charset="0"/>
                <a:cs typeface="Arial" pitchFamily="34" charset="0"/>
              </a:rPr>
              <a:t> la </a:t>
            </a:r>
            <a:r>
              <a:rPr lang="en-US" sz="1400" dirty="0" err="1" smtClean="0">
                <a:latin typeface="Arial" pitchFamily="34" charset="0"/>
                <a:cs typeface="Arial" pitchFamily="34" charset="0"/>
              </a:rPr>
              <a:t>ultima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coloana</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selectie</a:t>
            </a:r>
            <a:r>
              <a:rPr lang="en-US" sz="1400" dirty="0" smtClean="0">
                <a:latin typeface="Arial" pitchFamily="34" charset="0"/>
                <a:cs typeface="Arial" pitchFamily="34" charset="0"/>
              </a:rPr>
              <a:t>.</a:t>
            </a:r>
          </a:p>
          <a:p>
            <a:pPr algn="just"/>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p>
          <a:p>
            <a:pPr algn="just">
              <a:buFont typeface="Arial" pitchFamily="34" charset="0"/>
              <a:buChar char="•"/>
            </a:pP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prima </a:t>
            </a:r>
            <a:r>
              <a:rPr lang="en-US" sz="1400" dirty="0" err="1" smtClean="0">
                <a:latin typeface="Arial" pitchFamily="34" charset="0"/>
                <a:cs typeface="Arial" pitchFamily="34" charset="0"/>
              </a:rPr>
              <a:t>coloana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apasati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tasta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Shift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apoi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ultima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coloana</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selectie</a:t>
            </a:r>
            <a:r>
              <a:rPr lang="en-US" sz="1400" dirty="0" smtClean="0">
                <a:latin typeface="Arial" pitchFamily="34" charset="0"/>
                <a:cs typeface="Arial" pitchFamily="34" charset="0"/>
              </a:rPr>
              <a:t>.</a:t>
            </a:r>
          </a:p>
          <a:p>
            <a:pPr algn="just">
              <a:buFont typeface="Arial" pitchFamily="34" charset="0"/>
              <a:buChar char="•"/>
            </a:pPr>
            <a:endParaRPr lang="en-US" sz="1400" dirty="0" smtClean="0">
              <a:latin typeface="Arial" pitchFamily="34" charset="0"/>
              <a:cs typeface="Arial" pitchFamily="34" charset="0"/>
            </a:endParaRPr>
          </a:p>
          <a:p>
            <a:pPr algn="just"/>
            <a:r>
              <a:rPr lang="en-US" sz="1400" b="1" dirty="0" smtClean="0">
                <a:latin typeface="Arial" pitchFamily="34" charset="0"/>
                <a:cs typeface="Arial" pitchFamily="34" charset="0"/>
              </a:rPr>
              <a:t>Rapid </a:t>
            </a:r>
          </a:p>
          <a:p>
            <a:pPr algn="just"/>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prima </a:t>
            </a:r>
            <a:r>
              <a:rPr lang="en-US" sz="1400" dirty="0" err="1" smtClean="0">
                <a:latin typeface="Arial" pitchFamily="34" charset="0"/>
                <a:cs typeface="Arial" pitchFamily="34" charset="0"/>
              </a:rPr>
              <a:t>celula</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coloana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apoi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CTRL+SHIFT+Sageata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sus</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jos</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daca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apasati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scurt</a:t>
            </a:r>
            <a:r>
              <a:rPr lang="en-US" sz="1400" dirty="0" smtClean="0">
                <a:latin typeface="Arial" pitchFamily="34" charset="0"/>
                <a:cs typeface="Arial" pitchFamily="34" charset="0"/>
              </a:rPr>
              <a:t> se </a:t>
            </a:r>
            <a:r>
              <a:rPr lang="en-US" sz="1400" dirty="0" err="1" smtClean="0">
                <a:latin typeface="Arial" pitchFamily="34" charset="0"/>
                <a:cs typeface="Arial" pitchFamily="34" charset="0"/>
              </a:rPr>
              <a:t>selecteaza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doar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celulele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editate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apasati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cateva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secunde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se </a:t>
            </a:r>
            <a:r>
              <a:rPr lang="en-US" sz="1400" dirty="0" err="1" smtClean="0">
                <a:latin typeface="Arial" pitchFamily="34" charset="0"/>
                <a:cs typeface="Arial" pitchFamily="34" charset="0"/>
              </a:rPr>
              <a:t>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selecta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intregul</a:t>
            </a:r>
            <a:r>
              <a:rPr lang="en-US" sz="1400" dirty="0" smtClean="0">
                <a:latin typeface="Arial" pitchFamily="34" charset="0"/>
                <a:cs typeface="Arial" pitchFamily="34" charset="0"/>
              </a:rPr>
              <a:t> rand)</a:t>
            </a:r>
          </a:p>
          <a:p>
            <a:pPr algn="just"/>
            <a:r>
              <a:rPr lang="en-US" sz="1400" b="1" dirty="0" err="1" smtClean="0">
                <a:latin typeface="Arial" pitchFamily="34" charset="0"/>
                <a:cs typeface="Arial" pitchFamily="34" charset="0"/>
              </a:rPr>
              <a:t>Selectarea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mai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multor</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coloane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neadiacente</a:t>
            </a:r>
            <a:endParaRPr lang="en-US" sz="1400" b="1" dirty="0" smtClean="0">
              <a:latin typeface="Arial" pitchFamily="34" charset="0"/>
              <a:cs typeface="Arial" pitchFamily="34" charset="0"/>
            </a:endParaRPr>
          </a:p>
          <a:p>
            <a:pPr algn="just">
              <a:buFont typeface="Arial" pitchFamily="34" charset="0"/>
              <a:buChar char="•"/>
            </a:pP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prima </a:t>
            </a:r>
            <a:r>
              <a:rPr lang="en-US" sz="1400" dirty="0" err="1" smtClean="0">
                <a:latin typeface="Arial" pitchFamily="34" charset="0"/>
                <a:cs typeface="Arial" pitchFamily="34" charset="0"/>
              </a:rPr>
              <a:t>coloana</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selectie</a:t>
            </a:r>
            <a:endParaRPr lang="en-US" sz="1400" dirty="0" smtClean="0">
              <a:latin typeface="Arial" pitchFamily="34" charset="0"/>
              <a:cs typeface="Arial" pitchFamily="34" charset="0"/>
            </a:endParaRPr>
          </a:p>
          <a:p>
            <a:pPr algn="just">
              <a:buFont typeface="Arial" pitchFamily="34" charset="0"/>
              <a:buChar char="•"/>
            </a:pPr>
            <a:r>
              <a:rPr lang="en-US" sz="1400" dirty="0" err="1" smtClean="0">
                <a:latin typeface="Arial" pitchFamily="34" charset="0"/>
                <a:cs typeface="Arial" pitchFamily="34" charset="0"/>
              </a:rPr>
              <a:t>Tineti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apasata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tasta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CTRL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apoi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celelalte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coloane</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selectie</a:t>
            </a:r>
            <a:r>
              <a:rPr lang="en-US" sz="1400" dirty="0" smtClean="0">
                <a:latin typeface="Arial" pitchFamily="34" charset="0"/>
                <a:cs typeface="Arial" pitchFamily="34" charset="0"/>
              </a:rPr>
              <a: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Grp="1" noChangeAspect="1" noChangeArrowheads="1"/>
          </p:cNvPicPr>
          <p:nvPr>
            <p:ph idx="1"/>
          </p:nvPr>
        </p:nvPicPr>
        <p:blipFill>
          <a:blip r:embed="rId2" cstate="print"/>
          <a:srcRect l="72500" t="6667" r="10000" b="78333"/>
          <a:stretch>
            <a:fillRect/>
          </a:stretch>
        </p:blipFill>
        <p:spPr bwMode="auto">
          <a:xfrm>
            <a:off x="7086600" y="457200"/>
            <a:ext cx="1896533" cy="1219200"/>
          </a:xfrm>
          <a:prstGeom prst="rect">
            <a:avLst/>
          </a:prstGeom>
          <a:noFill/>
          <a:ln w="9525">
            <a:solidFill>
              <a:srgbClr val="00B0F0"/>
            </a:solidFill>
            <a:miter lim="800000"/>
            <a:headEnd/>
            <a:tailEnd/>
          </a:ln>
          <a:effectLst/>
        </p:spPr>
      </p:pic>
      <p:sp>
        <p:nvSpPr>
          <p:cNvPr id="2" name="Title 1"/>
          <p:cNvSpPr>
            <a:spLocks noGrp="1"/>
          </p:cNvSpPr>
          <p:nvPr>
            <p:ph type="title"/>
          </p:nvPr>
        </p:nvSpPr>
        <p:spPr>
          <a:xfrm>
            <a:off x="228600" y="457200"/>
            <a:ext cx="7772400" cy="334962"/>
          </a:xfrm>
        </p:spPr>
        <p:txBody>
          <a:bodyPr>
            <a:normAutofit fontScale="90000"/>
          </a:bodyPr>
          <a:lstStyle/>
          <a:p>
            <a:r>
              <a:rPr lang="en-US" sz="1800" b="1" i="1" dirty="0" err="1" smtClean="0">
                <a:solidFill>
                  <a:schemeClr val="accent2">
                    <a:lumMod val="60000"/>
                    <a:lumOff val="40000"/>
                  </a:schemeClr>
                </a:solidFill>
                <a:latin typeface="Arial" pitchFamily="34" charset="0"/>
                <a:cs typeface="Arial" pitchFamily="34" charset="0"/>
              </a:rPr>
              <a:t>Introducerea</a:t>
            </a:r>
            <a:r>
              <a:rPr lang="en-US"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stergerea</a:t>
            </a:r>
            <a:r>
              <a:rPr lang="en-US"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rândurilor</a:t>
            </a:r>
            <a:r>
              <a:rPr lang="en-US" sz="1800" b="1" i="1" dirty="0" smtClean="0">
                <a:solidFill>
                  <a:schemeClr val="accent2">
                    <a:lumMod val="60000"/>
                    <a:lumOff val="40000"/>
                  </a:schemeClr>
                </a:solidFill>
                <a:latin typeface="Arial" pitchFamily="34" charset="0"/>
                <a:cs typeface="Arial" pitchFamily="34" charset="0"/>
              </a:rPr>
              <a:t>, </a:t>
            </a:r>
            <a:r>
              <a:rPr lang="pt-BR" sz="1800" b="1" i="1" dirty="0" smtClean="0">
                <a:solidFill>
                  <a:schemeClr val="accent2">
                    <a:lumMod val="60000"/>
                    <a:lumOff val="40000"/>
                  </a:schemeClr>
                </a:solidFill>
                <a:latin typeface="Arial" pitchFamily="34" charset="0"/>
                <a:cs typeface="Arial" pitchFamily="34" charset="0"/>
              </a:rPr>
              <a:t>coloanelor într-o foaie de calcul</a:t>
            </a:r>
            <a:endParaRPr lang="en-US" sz="1800" b="1" i="1" dirty="0" smtClean="0">
              <a:solidFill>
                <a:schemeClr val="accent2">
                  <a:lumMod val="60000"/>
                  <a:lumOff val="40000"/>
                </a:schemeClr>
              </a:solidFill>
              <a:latin typeface="Arial" pitchFamily="34" charset="0"/>
              <a:cs typeface="Arial" pitchFamily="34" charset="0"/>
            </a:endParaRPr>
          </a:p>
        </p:txBody>
      </p:sp>
      <p:sp>
        <p:nvSpPr>
          <p:cNvPr id="5" name="Rectangle 4"/>
          <p:cNvSpPr/>
          <p:nvPr/>
        </p:nvSpPr>
        <p:spPr>
          <a:xfrm>
            <a:off x="0" y="1447800"/>
            <a:ext cx="8839200" cy="4293483"/>
          </a:xfrm>
          <a:prstGeom prst="rect">
            <a:avLst/>
          </a:prstGeom>
        </p:spPr>
        <p:txBody>
          <a:bodyPr wrap="square">
            <a:spAutoFit/>
          </a:bodyPr>
          <a:lstStyle/>
          <a:p>
            <a:r>
              <a:rPr lang="en-US" sz="1300" b="1" dirty="0" err="1" smtClean="0">
                <a:latin typeface="Arial" pitchFamily="34" charset="0"/>
                <a:cs typeface="Arial" pitchFamily="34" charset="0"/>
              </a:rPr>
              <a:t>Inserarea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randurilor</a:t>
            </a:r>
            <a:endParaRPr lang="en-US" sz="1300" b="1" dirty="0" smtClean="0">
              <a:latin typeface="Arial" pitchFamily="34" charset="0"/>
              <a:cs typeface="Arial" pitchFamily="34" charset="0"/>
            </a:endParaRPr>
          </a:p>
          <a:p>
            <a:pPr marL="342900" indent="-342900">
              <a:buFont typeface="+mj-lt"/>
              <a:buAutoNum type="arabicPeriod"/>
            </a:pPr>
            <a:r>
              <a:rPr lang="en-US" sz="1300" dirty="0" err="1" smtClean="0">
                <a:latin typeface="Arial" pitchFamily="34" charset="0"/>
                <a:cs typeface="Arial" pitchFamily="34" charset="0"/>
              </a:rPr>
              <a:t>Executati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una</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urmatoarele</a:t>
            </a:r>
            <a:r>
              <a:rPr lang="en-US" sz="1300" dirty="0" smtClean="0">
                <a:latin typeface="Arial" pitchFamily="34" charset="0"/>
                <a:cs typeface="Arial" pitchFamily="34" charset="0"/>
              </a:rPr>
              <a:t>: </a:t>
            </a:r>
          </a:p>
          <a:p>
            <a:pPr lvl="1" algn="just">
              <a:buClr>
                <a:schemeClr val="accent1"/>
              </a:buClr>
              <a:buFont typeface="Wingdings" pitchFamily="2" charset="2"/>
              <a:buChar char="Ø"/>
            </a:pP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insera</a:t>
            </a:r>
            <a:r>
              <a:rPr lang="en-US" sz="1300" dirty="0" smtClean="0">
                <a:latin typeface="Arial" pitchFamily="34" charset="0"/>
                <a:cs typeface="Arial" pitchFamily="34" charset="0"/>
              </a:rPr>
              <a:t> o </a:t>
            </a:r>
            <a:r>
              <a:rPr lang="en-US" sz="1300" dirty="0" err="1" smtClean="0">
                <a:latin typeface="Arial" pitchFamily="34" charset="0"/>
                <a:cs typeface="Arial" pitchFamily="34" charset="0"/>
              </a:rPr>
              <a:t>linie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linia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deasupra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careia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doriti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inserati</a:t>
            </a:r>
            <a:endParaRPr lang="en-US" sz="1300" dirty="0" smtClean="0">
              <a:latin typeface="Arial" pitchFamily="34" charset="0"/>
              <a:cs typeface="Arial" pitchFamily="34" charset="0"/>
            </a:endParaRPr>
          </a:p>
          <a:p>
            <a:pPr lvl="1" algn="just">
              <a:buClr>
                <a:schemeClr val="accent1"/>
              </a:buClr>
              <a:buFont typeface="Wingdings" pitchFamily="2" charset="2"/>
              <a:buChar char="Ø"/>
            </a:pP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insera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mai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multe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linii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randurile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deasupra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carora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veti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insera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Numarul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liniilor</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trebuie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coincida</a:t>
            </a:r>
            <a:r>
              <a:rPr lang="en-US" sz="1300" dirty="0" smtClean="0">
                <a:latin typeface="Arial" pitchFamily="34" charset="0"/>
                <a:cs typeface="Arial" pitchFamily="34" charset="0"/>
              </a:rPr>
              <a:t> cu </a:t>
            </a:r>
            <a:r>
              <a:rPr lang="en-US" sz="1300" dirty="0" err="1" smtClean="0">
                <a:latin typeface="Arial" pitchFamily="34" charset="0"/>
                <a:cs typeface="Arial" pitchFamily="34" charset="0"/>
              </a:rPr>
              <a:t>cel</a:t>
            </a:r>
            <a:r>
              <a:rPr lang="en-US" sz="1300" dirty="0" smtClean="0">
                <a:latin typeface="Arial" pitchFamily="34" charset="0"/>
                <a:cs typeface="Arial" pitchFamily="34" charset="0"/>
              </a:rPr>
              <a:t> al </a:t>
            </a:r>
            <a:r>
              <a:rPr lang="en-US" sz="1300" dirty="0" err="1" smtClean="0">
                <a:latin typeface="Arial" pitchFamily="34" charset="0"/>
                <a:cs typeface="Arial" pitchFamily="34" charset="0"/>
              </a:rPr>
              <a:t>liniilor</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inserate</a:t>
            </a:r>
            <a:endParaRPr lang="en-US" sz="1300" dirty="0" smtClean="0">
              <a:latin typeface="Arial" pitchFamily="34" charset="0"/>
              <a:cs typeface="Arial" pitchFamily="34" charset="0"/>
            </a:endParaRPr>
          </a:p>
          <a:p>
            <a:pPr lvl="1" algn="just">
              <a:buClr>
                <a:schemeClr val="accent1"/>
              </a:buClr>
              <a:buFont typeface="Wingdings" pitchFamily="2" charset="2"/>
              <a:buChar char="Ø"/>
            </a:pP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insera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linii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neadiacente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tineti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apasata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tasta</a:t>
            </a:r>
            <a:r>
              <a:rPr lang="en-US" sz="1300" dirty="0" smtClean="0">
                <a:latin typeface="Arial" pitchFamily="34" charset="0"/>
                <a:cs typeface="Arial" pitchFamily="34" charset="0"/>
              </a:rPr>
              <a:t> CTRL in </a:t>
            </a:r>
            <a:r>
              <a:rPr lang="en-US" sz="1300" dirty="0" err="1" smtClean="0">
                <a:latin typeface="Arial" pitchFamily="34" charset="0"/>
                <a:cs typeface="Arial" pitchFamily="34" charset="0"/>
              </a:rPr>
              <a:t>timp</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liniile</a:t>
            </a:r>
            <a:r>
              <a:rPr lang="en-US" sz="1300" dirty="0" smtClean="0">
                <a:latin typeface="Arial" pitchFamily="34" charset="0"/>
                <a:cs typeface="Arial" pitchFamily="34" charset="0"/>
              </a:rPr>
              <a:t> </a:t>
            </a:r>
          </a:p>
          <a:p>
            <a:pPr marL="57150" lvl="1" indent="1588" algn="just">
              <a:buFont typeface="+mj-lt"/>
              <a:buAutoNum type="arabicPeriod" startAt="2"/>
            </a:pPr>
            <a:r>
              <a:rPr lang="en-US" sz="1300" dirty="0" smtClean="0">
                <a:latin typeface="Arial" pitchFamily="34" charset="0"/>
                <a:cs typeface="Arial" pitchFamily="34" charset="0"/>
              </a:rPr>
              <a:t>In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Pornire</a:t>
            </a:r>
            <a:r>
              <a:rPr lang="en-US" sz="1300" b="1" dirty="0" smtClean="0">
                <a:latin typeface="Arial" pitchFamily="34" charset="0"/>
                <a:cs typeface="Arial" pitchFamily="34" charset="0"/>
              </a:rPr>
              <a:t> (Home)</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Celule</a:t>
            </a:r>
            <a:r>
              <a:rPr lang="en-US" sz="1300" b="1" dirty="0" smtClean="0">
                <a:latin typeface="Arial" pitchFamily="34" charset="0"/>
                <a:cs typeface="Arial" pitchFamily="34" charset="0"/>
              </a:rPr>
              <a:t> (Cells)</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Inserare</a:t>
            </a:r>
            <a:r>
              <a:rPr lang="en-US" sz="1300" b="1" dirty="0" smtClean="0">
                <a:latin typeface="Arial" pitchFamily="34" charset="0"/>
                <a:cs typeface="Arial" pitchFamily="34" charset="0"/>
              </a:rPr>
              <a:t>(Insert) </a:t>
            </a:r>
            <a:r>
              <a:rPr lang="en-US" sz="1300" dirty="0" smtClean="0">
                <a:latin typeface="Arial" pitchFamily="34" charset="0"/>
                <a:cs typeface="Arial" pitchFamily="34" charset="0"/>
              </a:rPr>
              <a:t>(</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sageata</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langa</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Insert </a:t>
            </a:r>
            <a:r>
              <a:rPr lang="en-US" sz="1300" dirty="0" err="1" smtClean="0">
                <a:latin typeface="Arial" pitchFamily="34" charset="0"/>
                <a:cs typeface="Arial" pitchFamily="34" charset="0"/>
              </a:rPr>
              <a:t>si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apoi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Inserare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randuri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foaie</a:t>
            </a:r>
            <a:r>
              <a:rPr lang="en-US" sz="1300" b="1" dirty="0" smtClean="0">
                <a:latin typeface="Arial" pitchFamily="34" charset="0"/>
                <a:cs typeface="Arial" pitchFamily="34" charset="0"/>
              </a:rPr>
              <a:t> (Insert Sheet Rows)</a:t>
            </a:r>
            <a:r>
              <a:rPr lang="en-US" sz="1300" dirty="0" smtClean="0">
                <a:latin typeface="Arial" pitchFamily="34" charset="0"/>
                <a:cs typeface="Arial" pitchFamily="34" charset="0"/>
              </a:rPr>
              <a:t>.</a:t>
            </a:r>
          </a:p>
          <a:p>
            <a:pPr marL="57150" lvl="1" indent="1588" algn="just">
              <a:buFont typeface="+mj-lt"/>
              <a:buAutoNum type="arabicPeriod" startAt="2"/>
            </a:pPr>
            <a:endParaRPr lang="en-US" sz="1300" dirty="0" smtClean="0">
              <a:latin typeface="Arial" pitchFamily="34" charset="0"/>
              <a:cs typeface="Arial" pitchFamily="34" charset="0"/>
            </a:endParaRPr>
          </a:p>
          <a:p>
            <a:pPr marL="57150" lvl="1" indent="1588" algn="just"/>
            <a:r>
              <a:rPr lang="en-US" sz="1300" b="1" dirty="0" smtClean="0">
                <a:latin typeface="Arial" pitchFamily="34" charset="0"/>
                <a:cs typeface="Arial" pitchFamily="34" charset="0"/>
              </a:rPr>
              <a:t>Rapid</a:t>
            </a:r>
          </a:p>
          <a:p>
            <a:pPr marL="57150" lvl="1" indent="233363" algn="just">
              <a:buFont typeface="Arial" pitchFamily="34" charset="0"/>
              <a:buChar char="•"/>
            </a:pPr>
            <a:r>
              <a:rPr lang="en-US" sz="1300" dirty="0" err="1" smtClean="0">
                <a:latin typeface="Arial" pitchFamily="34" charset="0"/>
                <a:cs typeface="Arial" pitchFamily="34" charset="0"/>
              </a:rPr>
              <a:t>Dupa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selectie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dreapta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linia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liniile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apoi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Inserare</a:t>
            </a:r>
            <a:r>
              <a:rPr lang="en-US" sz="1300" dirty="0" err="1" smtClean="0">
                <a:latin typeface="Arial" pitchFamily="34" charset="0"/>
                <a:cs typeface="Arial" pitchFamily="34" charset="0"/>
              </a:rPr>
              <a:t>din</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meniul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aparut</a:t>
            </a:r>
            <a:r>
              <a:rPr lang="en-US" sz="1300" dirty="0" smtClean="0">
                <a:latin typeface="Arial" pitchFamily="34" charset="0"/>
                <a:cs typeface="Arial" pitchFamily="34" charset="0"/>
              </a:rPr>
              <a:t>.</a:t>
            </a:r>
          </a:p>
          <a:p>
            <a:pPr marL="57150" lvl="1" indent="233363" algn="just">
              <a:buFont typeface="Arial" pitchFamily="34" charset="0"/>
              <a:buChar char="•"/>
            </a:pPr>
            <a:r>
              <a:rPr lang="en-US" sz="1300" b="1" dirty="0" smtClean="0">
                <a:latin typeface="Arial" pitchFamily="34" charset="0"/>
                <a:cs typeface="Arial" pitchFamily="34" charset="0"/>
              </a:rPr>
              <a:t>CTRL+Y </a:t>
            </a:r>
            <a:r>
              <a:rPr lang="en-US" sz="1300" dirty="0" err="1" smtClean="0">
                <a:latin typeface="Arial" pitchFamily="34" charset="0"/>
                <a:cs typeface="Arial" pitchFamily="34" charset="0"/>
              </a:rPr>
              <a:t>va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insera</a:t>
            </a:r>
            <a:r>
              <a:rPr lang="en-US" sz="1300" dirty="0" smtClean="0">
                <a:latin typeface="Arial" pitchFamily="34" charset="0"/>
                <a:cs typeface="Arial" pitchFamily="34" charset="0"/>
              </a:rPr>
              <a:t> un rand </a:t>
            </a:r>
            <a:r>
              <a:rPr lang="en-US" sz="1300" dirty="0" err="1" smtClean="0">
                <a:latin typeface="Arial" pitchFamily="34" charset="0"/>
                <a:cs typeface="Arial" pitchFamily="34" charset="0"/>
              </a:rPr>
              <a:t>deasupra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celulei</a:t>
            </a:r>
            <a:r>
              <a:rPr lang="en-US" sz="1300" dirty="0" smtClean="0">
                <a:latin typeface="Arial" pitchFamily="34" charset="0"/>
                <a:cs typeface="Arial" pitchFamily="34" charset="0"/>
              </a:rPr>
              <a:t> active.</a:t>
            </a:r>
          </a:p>
          <a:p>
            <a:pPr marL="57150" lvl="1" indent="233363" algn="just"/>
            <a:endParaRPr lang="en-US" sz="1300" b="1" dirty="0" smtClean="0">
              <a:latin typeface="Arial" pitchFamily="34" charset="0"/>
              <a:cs typeface="Arial" pitchFamily="34" charset="0"/>
            </a:endParaRPr>
          </a:p>
          <a:p>
            <a:pPr marL="57150" lvl="1" indent="-57150" algn="just"/>
            <a:r>
              <a:rPr lang="en-US" sz="1300" b="1" dirty="0" err="1" smtClean="0">
                <a:latin typeface="Arial" pitchFamily="34" charset="0"/>
                <a:cs typeface="Arial" pitchFamily="34" charset="0"/>
              </a:rPr>
              <a:t>Stergerea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randurilor</a:t>
            </a:r>
            <a:r>
              <a:rPr lang="en-US" sz="1300" b="1" dirty="0" smtClean="0">
                <a:latin typeface="Arial" pitchFamily="34" charset="0"/>
                <a:cs typeface="Arial" pitchFamily="34" charset="0"/>
              </a:rPr>
              <a:t>:</a:t>
            </a:r>
          </a:p>
          <a:p>
            <a:pPr marL="57150" lvl="1" indent="233363" algn="just">
              <a:buFontTx/>
              <a:buChar char="-"/>
            </a:pP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randul</a:t>
            </a:r>
            <a:r>
              <a:rPr lang="en-US" sz="1300" dirty="0" smtClean="0">
                <a:latin typeface="Arial" pitchFamily="34" charset="0"/>
                <a:cs typeface="Arial" pitchFamily="34" charset="0"/>
              </a:rPr>
              <a:t>/</a:t>
            </a:r>
            <a:r>
              <a:rPr lang="en-US" sz="1300" dirty="0" err="1" smtClean="0">
                <a:latin typeface="Arial" pitchFamily="34" charset="0"/>
                <a:cs typeface="Arial" pitchFamily="34" charset="0"/>
              </a:rPr>
              <a:t>randurile</a:t>
            </a:r>
            <a:r>
              <a:rPr lang="en-US" sz="1300" dirty="0" smtClean="0">
                <a:latin typeface="Arial" pitchFamily="34" charset="0"/>
                <a:cs typeface="Arial" pitchFamily="34" charset="0"/>
              </a:rPr>
              <a:t> care </a:t>
            </a:r>
            <a:r>
              <a:rPr lang="en-US" sz="1300" dirty="0" err="1" smtClean="0">
                <a:latin typeface="Arial" pitchFamily="34" charset="0"/>
                <a:cs typeface="Arial" pitchFamily="34" charset="0"/>
              </a:rPr>
              <a:t>trebuie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sterse</a:t>
            </a:r>
            <a:endParaRPr lang="en-US" sz="1300" dirty="0" smtClean="0">
              <a:latin typeface="Arial" pitchFamily="34" charset="0"/>
              <a:cs typeface="Arial" pitchFamily="34" charset="0"/>
            </a:endParaRPr>
          </a:p>
          <a:p>
            <a:pPr marL="57150" lvl="1" indent="233363" algn="just">
              <a:buFontTx/>
              <a:buChar char="-"/>
            </a:pPr>
            <a:r>
              <a:rPr lang="en-US" sz="1300" dirty="0" smtClean="0">
                <a:latin typeface="Arial" pitchFamily="34" charset="0"/>
                <a:cs typeface="Arial" pitchFamily="34" charset="0"/>
              </a:rPr>
              <a:t>In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Pornire</a:t>
            </a:r>
            <a:r>
              <a:rPr lang="en-US" sz="1300" b="1" dirty="0" smtClean="0">
                <a:latin typeface="Arial" pitchFamily="34" charset="0"/>
                <a:cs typeface="Arial" pitchFamily="34" charset="0"/>
              </a:rPr>
              <a:t> (Home)</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Celule</a:t>
            </a:r>
            <a:r>
              <a:rPr lang="en-US" sz="1300" b="1" dirty="0" smtClean="0">
                <a:latin typeface="Arial" pitchFamily="34" charset="0"/>
                <a:cs typeface="Arial" pitchFamily="34" charset="0"/>
              </a:rPr>
              <a:t> (Cells)</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Stegere</a:t>
            </a:r>
            <a:r>
              <a:rPr lang="en-US" sz="1300" b="1" dirty="0" smtClean="0">
                <a:latin typeface="Arial" pitchFamily="34" charset="0"/>
                <a:cs typeface="Arial" pitchFamily="34" charset="0"/>
              </a:rPr>
              <a:t> (Delete) </a:t>
            </a:r>
            <a:r>
              <a:rPr lang="en-US" sz="1300" dirty="0" smtClean="0">
                <a:latin typeface="Arial" pitchFamily="34" charset="0"/>
                <a:cs typeface="Arial" pitchFamily="34" charset="0"/>
              </a:rPr>
              <a:t>(</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sageata</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langa</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Delete </a:t>
            </a:r>
            <a:r>
              <a:rPr lang="en-US" sz="1300" dirty="0" err="1" smtClean="0">
                <a:latin typeface="Arial" pitchFamily="34" charset="0"/>
                <a:cs typeface="Arial" pitchFamily="34" charset="0"/>
              </a:rPr>
              <a:t>si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apoi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Stergere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randuri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foaie</a:t>
            </a:r>
            <a:r>
              <a:rPr lang="en-US" sz="1300" b="1" dirty="0" smtClean="0">
                <a:latin typeface="Arial" pitchFamily="34" charset="0"/>
                <a:cs typeface="Arial" pitchFamily="34" charset="0"/>
              </a:rPr>
              <a:t> (Delete Sheet Rows).</a:t>
            </a:r>
          </a:p>
          <a:p>
            <a:pPr marL="57150" lvl="1" indent="233363" algn="just"/>
            <a:endParaRPr lang="en-US" sz="1300" b="1" dirty="0" smtClean="0">
              <a:latin typeface="Arial" pitchFamily="34" charset="0"/>
              <a:cs typeface="Arial" pitchFamily="34" charset="0"/>
            </a:endParaRPr>
          </a:p>
          <a:p>
            <a:pPr marL="57150" lvl="1" indent="-57150" algn="just"/>
            <a:r>
              <a:rPr lang="en-US" sz="1300" b="1" dirty="0" smtClean="0">
                <a:latin typeface="Arial" pitchFamily="34" charset="0"/>
                <a:cs typeface="Arial" pitchFamily="34" charset="0"/>
              </a:rPr>
              <a:t>Rapid </a:t>
            </a:r>
          </a:p>
          <a:p>
            <a:pPr marL="57150" lvl="1" indent="233363" algn="just"/>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dreapta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selectie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apoi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Delete</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meniul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aparut</a:t>
            </a:r>
            <a:r>
              <a:rPr lang="en-US" sz="1300" dirty="0" smtClean="0">
                <a:latin typeface="Arial" pitchFamily="34" charset="0"/>
                <a:cs typeface="Arial" pitchFamily="34" charset="0"/>
              </a:rPr>
              <a:t>.</a:t>
            </a:r>
          </a:p>
          <a:p>
            <a:pPr marL="57150" lvl="1" indent="233363" algn="just">
              <a:buFontTx/>
              <a:buChar char="-"/>
            </a:pPr>
            <a:endParaRPr lang="en-US" sz="13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066800"/>
            <a:ext cx="8305800" cy="4093428"/>
          </a:xfrm>
          <a:prstGeom prst="rect">
            <a:avLst/>
          </a:prstGeom>
        </p:spPr>
        <p:txBody>
          <a:bodyPr wrap="square">
            <a:spAutoFit/>
          </a:bodyPr>
          <a:lstStyle/>
          <a:p>
            <a:r>
              <a:rPr lang="en-US" sz="1300" b="1" dirty="0" err="1" smtClean="0">
                <a:latin typeface="Arial" pitchFamily="34" charset="0"/>
                <a:cs typeface="Arial" pitchFamily="34" charset="0"/>
              </a:rPr>
              <a:t>Inserarea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coloanelor</a:t>
            </a:r>
            <a:endParaRPr lang="en-US" sz="1300" b="1" dirty="0" smtClean="0">
              <a:latin typeface="Arial" pitchFamily="34" charset="0"/>
              <a:cs typeface="Arial" pitchFamily="34" charset="0"/>
            </a:endParaRPr>
          </a:p>
          <a:p>
            <a:pPr marL="342900" indent="-342900">
              <a:buFont typeface="+mj-lt"/>
              <a:buAutoNum type="arabicPeriod"/>
            </a:pPr>
            <a:r>
              <a:rPr lang="en-US" sz="1300" dirty="0" err="1" smtClean="0">
                <a:latin typeface="Arial" pitchFamily="34" charset="0"/>
                <a:cs typeface="Arial" pitchFamily="34" charset="0"/>
              </a:rPr>
              <a:t>Executati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una</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urmatoarele</a:t>
            </a:r>
            <a:r>
              <a:rPr lang="en-US" sz="1300" dirty="0" smtClean="0">
                <a:latin typeface="Arial" pitchFamily="34" charset="0"/>
                <a:cs typeface="Arial" pitchFamily="34" charset="0"/>
              </a:rPr>
              <a:t>: </a:t>
            </a:r>
          </a:p>
          <a:p>
            <a:pPr marL="231775" lvl="1" algn="just">
              <a:buClr>
                <a:schemeClr val="accent1"/>
              </a:buClr>
              <a:buFont typeface="Wingdings" pitchFamily="2" charset="2"/>
              <a:buChar char="Ø"/>
            </a:pP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insera</a:t>
            </a:r>
            <a:r>
              <a:rPr lang="en-US" sz="1300" dirty="0" smtClean="0">
                <a:latin typeface="Arial" pitchFamily="34" charset="0"/>
                <a:cs typeface="Arial" pitchFamily="34" charset="0"/>
              </a:rPr>
              <a:t> o </a:t>
            </a:r>
            <a:r>
              <a:rPr lang="en-US" sz="1300" dirty="0" err="1" smtClean="0">
                <a:latin typeface="Arial" pitchFamily="34" charset="0"/>
                <a:cs typeface="Arial" pitchFamily="34" charset="0"/>
              </a:rPr>
              <a:t>coloana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coloana</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fata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careia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doriti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inserati</a:t>
            </a:r>
            <a:r>
              <a:rPr lang="en-US" sz="1300" dirty="0" smtClean="0">
                <a:latin typeface="Arial" pitchFamily="34" charset="0"/>
                <a:cs typeface="Arial" pitchFamily="34" charset="0"/>
              </a:rPr>
              <a:t> </a:t>
            </a:r>
          </a:p>
          <a:p>
            <a:pPr marL="231775" lvl="1" algn="just">
              <a:buClr>
                <a:schemeClr val="accent1"/>
              </a:buClr>
              <a:buFont typeface="Wingdings" pitchFamily="2" charset="2"/>
              <a:buChar char="Ø"/>
            </a:pP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insera</a:t>
            </a:r>
            <a:r>
              <a:rPr lang="en-US" sz="1300" dirty="0" smtClean="0">
                <a:latin typeface="Arial" pitchFamily="34" charset="0"/>
                <a:cs typeface="Arial" pitchFamily="34" charset="0"/>
              </a:rPr>
              <a:t> ma </a:t>
            </a:r>
            <a:r>
              <a:rPr lang="en-US" sz="1300" dirty="0" err="1" smtClean="0">
                <a:latin typeface="Arial" pitchFamily="34" charset="0"/>
                <a:cs typeface="Arial" pitchFamily="34" charset="0"/>
              </a:rPr>
              <a:t>multe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coloane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coloanele</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fata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carora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veti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insera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Numarul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coloanelor</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trebuie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coincida</a:t>
            </a:r>
            <a:r>
              <a:rPr lang="en-US" sz="1300" dirty="0" smtClean="0">
                <a:latin typeface="Arial" pitchFamily="34" charset="0"/>
                <a:cs typeface="Arial" pitchFamily="34" charset="0"/>
              </a:rPr>
              <a:t> cu </a:t>
            </a:r>
            <a:r>
              <a:rPr lang="en-US" sz="1300" dirty="0" err="1" smtClean="0">
                <a:latin typeface="Arial" pitchFamily="34" charset="0"/>
                <a:cs typeface="Arial" pitchFamily="34" charset="0"/>
              </a:rPr>
              <a:t>cel</a:t>
            </a:r>
            <a:r>
              <a:rPr lang="en-US" sz="1300" dirty="0" smtClean="0">
                <a:latin typeface="Arial" pitchFamily="34" charset="0"/>
                <a:cs typeface="Arial" pitchFamily="34" charset="0"/>
              </a:rPr>
              <a:t> al </a:t>
            </a:r>
            <a:r>
              <a:rPr lang="en-US" sz="1300" dirty="0" err="1" smtClean="0">
                <a:latin typeface="Arial" pitchFamily="34" charset="0"/>
                <a:cs typeface="Arial" pitchFamily="34" charset="0"/>
              </a:rPr>
              <a:t>coloanelor</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inserate</a:t>
            </a:r>
            <a:endParaRPr lang="en-US" sz="1300" dirty="0" smtClean="0">
              <a:latin typeface="Arial" pitchFamily="34" charset="0"/>
              <a:cs typeface="Arial" pitchFamily="34" charset="0"/>
            </a:endParaRPr>
          </a:p>
          <a:p>
            <a:pPr marL="231775" lvl="1" algn="just">
              <a:buClr>
                <a:schemeClr val="accent1"/>
              </a:buClr>
              <a:buFont typeface="Wingdings" pitchFamily="2" charset="2"/>
              <a:buChar char="Ø"/>
            </a:pP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insera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coloane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neadiacente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tineti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apasata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tasta</a:t>
            </a:r>
            <a:r>
              <a:rPr lang="en-US" sz="1300" dirty="0" smtClean="0">
                <a:latin typeface="Arial" pitchFamily="34" charset="0"/>
                <a:cs typeface="Arial" pitchFamily="34" charset="0"/>
              </a:rPr>
              <a:t> CTRL in </a:t>
            </a:r>
            <a:r>
              <a:rPr lang="en-US" sz="1300" dirty="0" err="1" smtClean="0">
                <a:latin typeface="Arial" pitchFamily="34" charset="0"/>
                <a:cs typeface="Arial" pitchFamily="34" charset="0"/>
              </a:rPr>
              <a:t>timp</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coloanele</a:t>
            </a:r>
            <a:r>
              <a:rPr lang="en-US" sz="1300" dirty="0" smtClean="0">
                <a:latin typeface="Arial" pitchFamily="34" charset="0"/>
                <a:cs typeface="Arial" pitchFamily="34" charset="0"/>
              </a:rPr>
              <a:t>.</a:t>
            </a:r>
          </a:p>
          <a:p>
            <a:pPr marL="57150" lvl="1" indent="1588" algn="just">
              <a:buFont typeface="+mj-lt"/>
              <a:buAutoNum type="arabicPeriod" startAt="2"/>
            </a:pPr>
            <a:r>
              <a:rPr lang="en-US" sz="1300" dirty="0" smtClean="0">
                <a:latin typeface="Arial" pitchFamily="34" charset="0"/>
                <a:cs typeface="Arial" pitchFamily="34" charset="0"/>
              </a:rPr>
              <a:t>In </a:t>
            </a:r>
            <a:r>
              <a:rPr lang="en-US" sz="1300" dirty="0" err="1" smtClean="0">
                <a:latin typeface="Arial" pitchFamily="34" charset="0"/>
                <a:cs typeface="Arial" pitchFamily="34" charset="0"/>
              </a:rPr>
              <a:t>Pornire</a:t>
            </a:r>
            <a:r>
              <a:rPr lang="en-US" sz="1300" dirty="0" smtClean="0">
                <a:latin typeface="Arial" pitchFamily="34" charset="0"/>
                <a:cs typeface="Arial" pitchFamily="34" charset="0"/>
              </a:rPr>
              <a:t>(H</a:t>
            </a:r>
            <a:r>
              <a:rPr lang="en-US" sz="1300" b="1" dirty="0" smtClean="0">
                <a:latin typeface="Arial" pitchFamily="34" charset="0"/>
                <a:cs typeface="Arial" pitchFamily="34" charset="0"/>
              </a:rPr>
              <a:t>ome)</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Celule</a:t>
            </a:r>
            <a:r>
              <a:rPr lang="en-US" sz="1300" dirty="0" smtClean="0">
                <a:latin typeface="Arial" pitchFamily="34" charset="0"/>
                <a:cs typeface="Arial" pitchFamily="34" charset="0"/>
              </a:rPr>
              <a:t>(</a:t>
            </a:r>
            <a:r>
              <a:rPr lang="en-US" sz="1300" b="1" dirty="0" smtClean="0">
                <a:latin typeface="Arial" pitchFamily="34" charset="0"/>
                <a:cs typeface="Arial" pitchFamily="34" charset="0"/>
              </a:rPr>
              <a:t>Cells)</a:t>
            </a:r>
            <a:r>
              <a:rPr lang="en-US" sz="1300" dirty="0" smtClean="0">
                <a:latin typeface="Arial" pitchFamily="34" charset="0"/>
                <a:cs typeface="Arial" pitchFamily="34" charset="0"/>
              </a:rPr>
              <a:t>, click </a:t>
            </a:r>
            <a:r>
              <a:rPr lang="en-US" sz="1300" dirty="0" err="1" smtClean="0">
                <a:latin typeface="Arial" pitchFamily="34" charset="0"/>
                <a:cs typeface="Arial" pitchFamily="34" charset="0"/>
              </a:rPr>
              <a:t>Inserare</a:t>
            </a:r>
            <a:r>
              <a:rPr lang="en-US" sz="1300" dirty="0" smtClean="0">
                <a:latin typeface="Arial" pitchFamily="34" charset="0"/>
                <a:cs typeface="Arial" pitchFamily="34" charset="0"/>
              </a:rPr>
              <a:t>(</a:t>
            </a:r>
            <a:r>
              <a:rPr lang="en-US" sz="1300" b="1" dirty="0" smtClean="0">
                <a:latin typeface="Arial" pitchFamily="34" charset="0"/>
                <a:cs typeface="Arial" pitchFamily="34" charset="0"/>
              </a:rPr>
              <a:t>Insert)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click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sageata</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langa</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Insert </a:t>
            </a:r>
            <a:r>
              <a:rPr lang="en-US" sz="1300" dirty="0" err="1" smtClean="0">
                <a:latin typeface="Arial" pitchFamily="34" charset="0"/>
                <a:cs typeface="Arial" pitchFamily="34" charset="0"/>
              </a:rPr>
              <a:t>si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apoi</a:t>
            </a:r>
            <a:r>
              <a:rPr lang="en-US" sz="1300" dirty="0" smtClean="0">
                <a:latin typeface="Arial" pitchFamily="34" charset="0"/>
                <a:cs typeface="Arial" pitchFamily="34" charset="0"/>
              </a:rPr>
              <a:t> click </a:t>
            </a:r>
            <a:r>
              <a:rPr lang="en-US" sz="1300" dirty="0" err="1" smtClean="0">
                <a:latin typeface="Arial" pitchFamily="34" charset="0"/>
                <a:cs typeface="Arial" pitchFamily="34" charset="0"/>
              </a:rPr>
              <a:t>Inserare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coloane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foaie</a:t>
            </a:r>
            <a:r>
              <a:rPr lang="en-US" sz="1300" dirty="0" smtClean="0">
                <a:latin typeface="Arial" pitchFamily="34" charset="0"/>
                <a:cs typeface="Arial" pitchFamily="34" charset="0"/>
              </a:rPr>
              <a:t>(</a:t>
            </a:r>
            <a:r>
              <a:rPr lang="en-US" sz="1300" b="1" dirty="0" smtClean="0">
                <a:latin typeface="Arial" pitchFamily="34" charset="0"/>
                <a:cs typeface="Arial" pitchFamily="34" charset="0"/>
              </a:rPr>
              <a:t>Insert Sheet Columns)</a:t>
            </a:r>
            <a:r>
              <a:rPr lang="en-US" sz="1300" dirty="0" smtClean="0">
                <a:latin typeface="Arial" pitchFamily="34" charset="0"/>
                <a:cs typeface="Arial" pitchFamily="34" charset="0"/>
              </a:rPr>
              <a:t>.</a:t>
            </a:r>
          </a:p>
          <a:p>
            <a:pPr marL="57150" lvl="1" indent="1588" algn="just">
              <a:buFont typeface="+mj-lt"/>
              <a:buAutoNum type="arabicPeriod" startAt="2"/>
            </a:pPr>
            <a:endParaRPr lang="en-US" sz="1300" dirty="0" smtClean="0">
              <a:latin typeface="Arial" pitchFamily="34" charset="0"/>
              <a:cs typeface="Arial" pitchFamily="34" charset="0"/>
            </a:endParaRPr>
          </a:p>
          <a:p>
            <a:pPr marL="57150" lvl="1" indent="1588" algn="just"/>
            <a:r>
              <a:rPr lang="en-US" sz="1300" b="1" dirty="0" smtClean="0">
                <a:latin typeface="Arial" pitchFamily="34" charset="0"/>
                <a:cs typeface="Arial" pitchFamily="34" charset="0"/>
              </a:rPr>
              <a:t>Rapid</a:t>
            </a:r>
          </a:p>
          <a:p>
            <a:pPr marL="57150" lvl="1" indent="233363" algn="just">
              <a:buFont typeface="Arial" pitchFamily="34" charset="0"/>
              <a:buChar char="•"/>
            </a:pPr>
            <a:r>
              <a:rPr lang="en-US" sz="1300" dirty="0" err="1" smtClean="0">
                <a:latin typeface="Arial" pitchFamily="34" charset="0"/>
                <a:cs typeface="Arial" pitchFamily="34" charset="0"/>
              </a:rPr>
              <a:t>Dupa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selectie</a:t>
            </a:r>
            <a:r>
              <a:rPr lang="en-US" sz="1300" dirty="0" smtClean="0">
                <a:latin typeface="Arial" pitchFamily="34" charset="0"/>
                <a:cs typeface="Arial" pitchFamily="34" charset="0"/>
              </a:rPr>
              <a:t> click </a:t>
            </a:r>
            <a:r>
              <a:rPr lang="en-US" sz="1300" dirty="0" err="1" smtClean="0">
                <a:latin typeface="Arial" pitchFamily="34" charset="0"/>
                <a:cs typeface="Arial" pitchFamily="34" charset="0"/>
              </a:rPr>
              <a:t>dreapta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linia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liniile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apoi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Insert</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meniul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aparut</a:t>
            </a:r>
            <a:r>
              <a:rPr lang="en-US" sz="1300" dirty="0" smtClean="0">
                <a:latin typeface="Arial" pitchFamily="34" charset="0"/>
                <a:cs typeface="Arial" pitchFamily="34" charset="0"/>
              </a:rPr>
              <a:t>.</a:t>
            </a:r>
          </a:p>
          <a:p>
            <a:pPr marL="57150" lvl="1" indent="233363" algn="just">
              <a:buFont typeface="Arial" pitchFamily="34" charset="0"/>
              <a:buChar char="•"/>
            </a:pPr>
            <a:r>
              <a:rPr lang="en-US" sz="1300" b="1" dirty="0" smtClean="0">
                <a:latin typeface="Arial" pitchFamily="34" charset="0"/>
                <a:cs typeface="Arial" pitchFamily="34" charset="0"/>
              </a:rPr>
              <a:t>CTRL+Y </a:t>
            </a:r>
            <a:r>
              <a:rPr lang="en-US" sz="1300" dirty="0" err="1" smtClean="0">
                <a:latin typeface="Arial" pitchFamily="34" charset="0"/>
                <a:cs typeface="Arial" pitchFamily="34" charset="0"/>
              </a:rPr>
              <a:t>va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insera</a:t>
            </a:r>
            <a:r>
              <a:rPr lang="en-US" sz="1300" dirty="0" smtClean="0">
                <a:latin typeface="Arial" pitchFamily="34" charset="0"/>
                <a:cs typeface="Arial" pitchFamily="34" charset="0"/>
              </a:rPr>
              <a:t> o </a:t>
            </a:r>
            <a:r>
              <a:rPr lang="en-US" sz="1300" dirty="0" err="1" smtClean="0">
                <a:latin typeface="Arial" pitchFamily="34" charset="0"/>
                <a:cs typeface="Arial" pitchFamily="34" charset="0"/>
              </a:rPr>
              <a:t>coloana</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fata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celei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selectate</a:t>
            </a:r>
            <a:endParaRPr lang="en-US" sz="1300" dirty="0" smtClean="0">
              <a:latin typeface="Arial" pitchFamily="34" charset="0"/>
              <a:cs typeface="Arial" pitchFamily="34" charset="0"/>
            </a:endParaRPr>
          </a:p>
          <a:p>
            <a:pPr marL="57150" lvl="1" indent="233363" algn="just">
              <a:buFont typeface="Arial" pitchFamily="34" charset="0"/>
              <a:buChar char="•"/>
            </a:pPr>
            <a:endParaRPr lang="en-US" sz="1300" dirty="0" smtClean="0">
              <a:latin typeface="Arial" pitchFamily="34" charset="0"/>
              <a:cs typeface="Arial" pitchFamily="34" charset="0"/>
            </a:endParaRPr>
          </a:p>
          <a:p>
            <a:pPr marL="57150" lvl="1" indent="-57150" algn="just"/>
            <a:r>
              <a:rPr lang="en-US" sz="1300" b="1" dirty="0" err="1" smtClean="0">
                <a:latin typeface="Arial" pitchFamily="34" charset="0"/>
                <a:cs typeface="Arial" pitchFamily="34" charset="0"/>
              </a:rPr>
              <a:t>Stergerea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coloanelor</a:t>
            </a:r>
            <a:r>
              <a:rPr lang="en-US" sz="1300" b="1" dirty="0" smtClean="0">
                <a:latin typeface="Arial" pitchFamily="34" charset="0"/>
                <a:cs typeface="Arial" pitchFamily="34" charset="0"/>
              </a:rPr>
              <a:t>:</a:t>
            </a:r>
          </a:p>
          <a:p>
            <a:pPr marL="57150" lvl="1" indent="233363" algn="just">
              <a:buFontTx/>
              <a:buChar char="-"/>
            </a:pP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coloana</a:t>
            </a:r>
            <a:r>
              <a:rPr lang="en-US" sz="1300" dirty="0" smtClean="0">
                <a:latin typeface="Arial" pitchFamily="34" charset="0"/>
                <a:cs typeface="Arial" pitchFamily="34" charset="0"/>
              </a:rPr>
              <a:t>/</a:t>
            </a:r>
            <a:r>
              <a:rPr lang="en-US" sz="1300" dirty="0" err="1" smtClean="0">
                <a:latin typeface="Arial" pitchFamily="34" charset="0"/>
                <a:cs typeface="Arial" pitchFamily="34" charset="0"/>
              </a:rPr>
              <a:t>coloanele</a:t>
            </a:r>
            <a:r>
              <a:rPr lang="en-US" sz="1300" dirty="0" smtClean="0">
                <a:latin typeface="Arial" pitchFamily="34" charset="0"/>
                <a:cs typeface="Arial" pitchFamily="34" charset="0"/>
              </a:rPr>
              <a:t> care </a:t>
            </a:r>
            <a:r>
              <a:rPr lang="en-US" sz="1300" dirty="0" err="1" smtClean="0">
                <a:latin typeface="Arial" pitchFamily="34" charset="0"/>
                <a:cs typeface="Arial" pitchFamily="34" charset="0"/>
              </a:rPr>
              <a:t>trebuie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sterse</a:t>
            </a:r>
            <a:endParaRPr lang="en-US" sz="1300" dirty="0" smtClean="0">
              <a:latin typeface="Arial" pitchFamily="34" charset="0"/>
              <a:cs typeface="Arial" pitchFamily="34" charset="0"/>
            </a:endParaRPr>
          </a:p>
          <a:p>
            <a:pPr marL="57150" lvl="1" indent="233363" algn="just">
              <a:buFontTx/>
              <a:buChar char="-"/>
            </a:pPr>
            <a:r>
              <a:rPr lang="en-US" sz="1300" dirty="0" smtClean="0">
                <a:latin typeface="Arial" pitchFamily="34" charset="0"/>
                <a:cs typeface="Arial" pitchFamily="34" charset="0"/>
              </a:rPr>
              <a:t>In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Pornire</a:t>
            </a:r>
            <a:r>
              <a:rPr lang="en-US" sz="1300" dirty="0" smtClean="0">
                <a:latin typeface="Arial" pitchFamily="34" charset="0"/>
                <a:cs typeface="Arial" pitchFamily="34" charset="0"/>
              </a:rPr>
              <a:t>(H</a:t>
            </a:r>
            <a:r>
              <a:rPr lang="en-US" sz="1300" b="1" dirty="0" smtClean="0">
                <a:latin typeface="Arial" pitchFamily="34" charset="0"/>
                <a:cs typeface="Arial" pitchFamily="34" charset="0"/>
              </a:rPr>
              <a:t>ome)</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Celule</a:t>
            </a:r>
            <a:r>
              <a:rPr lang="en-US" sz="1300" dirty="0" smtClean="0">
                <a:latin typeface="Arial" pitchFamily="34" charset="0"/>
                <a:cs typeface="Arial" pitchFamily="34" charset="0"/>
              </a:rPr>
              <a:t>(</a:t>
            </a:r>
            <a:r>
              <a:rPr lang="en-US" sz="1300" b="1" dirty="0" smtClean="0">
                <a:latin typeface="Arial" pitchFamily="34" charset="0"/>
                <a:cs typeface="Arial" pitchFamily="34" charset="0"/>
              </a:rPr>
              <a:t>Cells)</a:t>
            </a:r>
            <a:r>
              <a:rPr lang="en-US" sz="1300" dirty="0" smtClean="0">
                <a:latin typeface="Arial" pitchFamily="34" charset="0"/>
                <a:cs typeface="Arial" pitchFamily="34" charset="0"/>
              </a:rPr>
              <a:t>, click </a:t>
            </a:r>
            <a:r>
              <a:rPr lang="en-US" sz="1300" dirty="0" err="1" smtClean="0">
                <a:latin typeface="Arial" pitchFamily="34" charset="0"/>
                <a:cs typeface="Arial" pitchFamily="34" charset="0"/>
              </a:rPr>
              <a:t>Stegere</a:t>
            </a:r>
            <a:r>
              <a:rPr lang="en-US" sz="1300" dirty="0" smtClean="0">
                <a:latin typeface="Arial" pitchFamily="34" charset="0"/>
                <a:cs typeface="Arial" pitchFamily="34" charset="0"/>
              </a:rPr>
              <a:t>(</a:t>
            </a:r>
            <a:r>
              <a:rPr lang="en-US" sz="1300" b="1" dirty="0" smtClean="0">
                <a:latin typeface="Arial" pitchFamily="34" charset="0"/>
                <a:cs typeface="Arial" pitchFamily="34" charset="0"/>
              </a:rPr>
              <a:t>Delete)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click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sageata</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langa</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Delete </a:t>
            </a:r>
            <a:r>
              <a:rPr lang="en-US" sz="1300" dirty="0" err="1" smtClean="0">
                <a:latin typeface="Arial" pitchFamily="34" charset="0"/>
                <a:cs typeface="Arial" pitchFamily="34" charset="0"/>
              </a:rPr>
              <a:t>si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apoi</a:t>
            </a:r>
            <a:r>
              <a:rPr lang="en-US" sz="1300" dirty="0" smtClean="0">
                <a:latin typeface="Arial" pitchFamily="34" charset="0"/>
                <a:cs typeface="Arial" pitchFamily="34" charset="0"/>
              </a:rPr>
              <a:t> click </a:t>
            </a:r>
            <a:r>
              <a:rPr lang="en-US" sz="1300" dirty="0" err="1" smtClean="0">
                <a:latin typeface="Arial" pitchFamily="34" charset="0"/>
                <a:cs typeface="Arial" pitchFamily="34" charset="0"/>
              </a:rPr>
              <a:t>Stergere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coloane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foaie</a:t>
            </a:r>
            <a:r>
              <a:rPr lang="en-US" sz="1300" dirty="0" smtClean="0">
                <a:latin typeface="Arial" pitchFamily="34" charset="0"/>
                <a:cs typeface="Arial" pitchFamily="34" charset="0"/>
              </a:rPr>
              <a:t>(</a:t>
            </a:r>
            <a:r>
              <a:rPr lang="en-US" sz="1300" b="1" dirty="0" smtClean="0">
                <a:latin typeface="Arial" pitchFamily="34" charset="0"/>
                <a:cs typeface="Arial" pitchFamily="34" charset="0"/>
              </a:rPr>
              <a:t>Delete Sheet Columns</a:t>
            </a:r>
            <a:r>
              <a:rPr lang="en-US" sz="1300" dirty="0" smtClean="0">
                <a:latin typeface="Arial" pitchFamily="34" charset="0"/>
                <a:cs typeface="Arial" pitchFamily="34" charset="0"/>
              </a:rPr>
              <a:t>)</a:t>
            </a:r>
          </a:p>
          <a:p>
            <a:pPr marL="57150" lvl="1" indent="233363" algn="just">
              <a:buFontTx/>
              <a:buChar char="-"/>
            </a:pPr>
            <a:endParaRPr lang="en-US" sz="1300" dirty="0" smtClean="0">
              <a:latin typeface="Arial" pitchFamily="34" charset="0"/>
              <a:cs typeface="Arial" pitchFamily="34" charset="0"/>
            </a:endParaRPr>
          </a:p>
          <a:p>
            <a:pPr marL="57150" lvl="1" indent="-57150" algn="just"/>
            <a:r>
              <a:rPr lang="en-US" sz="1300" b="1" dirty="0" smtClean="0">
                <a:latin typeface="Arial" pitchFamily="34" charset="0"/>
                <a:cs typeface="Arial" pitchFamily="34" charset="0"/>
              </a:rPr>
              <a:t>Rapid </a:t>
            </a:r>
          </a:p>
          <a:p>
            <a:pPr marL="57150" lvl="1" indent="233363" algn="just"/>
            <a:r>
              <a:rPr lang="en-US" sz="1300" dirty="0" smtClean="0">
                <a:latin typeface="Arial" pitchFamily="34" charset="0"/>
                <a:cs typeface="Arial" pitchFamily="34" charset="0"/>
              </a:rPr>
              <a:t>Click </a:t>
            </a:r>
            <a:r>
              <a:rPr lang="en-US" sz="1300" dirty="0" err="1" smtClean="0">
                <a:latin typeface="Arial" pitchFamily="34" charset="0"/>
                <a:cs typeface="Arial" pitchFamily="34" charset="0"/>
              </a:rPr>
              <a:t>dreapta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selectie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apoi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Delete</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meniul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aparut</a:t>
            </a:r>
            <a:endParaRPr lang="en-US" sz="1300" dirty="0" smtClean="0">
              <a:latin typeface="Arial" pitchFamily="34" charset="0"/>
              <a:cs typeface="Arial" pitchFamily="34" charset="0"/>
            </a:endParaRPr>
          </a:p>
        </p:txBody>
      </p:sp>
      <p:pic>
        <p:nvPicPr>
          <p:cNvPr id="6" name="Picture 2"/>
          <p:cNvPicPr>
            <a:picLocks noGrp="1" noChangeAspect="1" noChangeArrowheads="1"/>
          </p:cNvPicPr>
          <p:nvPr>
            <p:ph idx="1"/>
          </p:nvPr>
        </p:nvPicPr>
        <p:blipFill>
          <a:blip r:embed="rId2" cstate="print"/>
          <a:srcRect l="72500" t="6667" r="10000" b="75000"/>
          <a:stretch>
            <a:fillRect/>
          </a:stretch>
        </p:blipFill>
        <p:spPr bwMode="auto">
          <a:xfrm>
            <a:off x="7010400" y="381000"/>
            <a:ext cx="1939636" cy="1524000"/>
          </a:xfrm>
          <a:prstGeom prst="rect">
            <a:avLst/>
          </a:prstGeom>
          <a:noFill/>
          <a:ln w="9525">
            <a:solidFill>
              <a:srgbClr val="00B0F0"/>
            </a:solidFill>
            <a:miter lim="800000"/>
            <a:headEnd/>
            <a:tailEnd/>
          </a:ln>
          <a:effectLst/>
        </p:spPr>
      </p:pic>
      <p:sp>
        <p:nvSpPr>
          <p:cNvPr id="5" name="Title 1"/>
          <p:cNvSpPr>
            <a:spLocks noGrp="1"/>
          </p:cNvSpPr>
          <p:nvPr>
            <p:ph type="title"/>
          </p:nvPr>
        </p:nvSpPr>
        <p:spPr>
          <a:xfrm>
            <a:off x="381000" y="304800"/>
            <a:ext cx="7772400" cy="334962"/>
          </a:xfrm>
        </p:spPr>
        <p:txBody>
          <a:bodyPr>
            <a:normAutofit fontScale="90000"/>
          </a:bodyPr>
          <a:lstStyle/>
          <a:p>
            <a:r>
              <a:rPr lang="en-US" sz="1800" b="1" i="1" dirty="0" err="1" smtClean="0">
                <a:solidFill>
                  <a:schemeClr val="accent2">
                    <a:lumMod val="60000"/>
                    <a:lumOff val="40000"/>
                  </a:schemeClr>
                </a:solidFill>
                <a:latin typeface="Arial" pitchFamily="34" charset="0"/>
                <a:cs typeface="Arial" pitchFamily="34" charset="0"/>
              </a:rPr>
              <a:t>Introducerea</a:t>
            </a:r>
            <a:r>
              <a:rPr lang="en-US"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stergerea</a:t>
            </a:r>
            <a:r>
              <a:rPr lang="en-US"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rândurilor</a:t>
            </a:r>
            <a:r>
              <a:rPr lang="en-US" sz="1800" b="1" i="1" dirty="0" smtClean="0">
                <a:solidFill>
                  <a:schemeClr val="accent2">
                    <a:lumMod val="60000"/>
                    <a:lumOff val="40000"/>
                  </a:schemeClr>
                </a:solidFill>
                <a:latin typeface="Arial" pitchFamily="34" charset="0"/>
                <a:cs typeface="Arial" pitchFamily="34" charset="0"/>
              </a:rPr>
              <a:t>, </a:t>
            </a:r>
            <a:r>
              <a:rPr lang="pt-BR" sz="1800" b="1" i="1" dirty="0" smtClean="0">
                <a:solidFill>
                  <a:schemeClr val="accent2">
                    <a:lumMod val="60000"/>
                    <a:lumOff val="40000"/>
                  </a:schemeClr>
                </a:solidFill>
                <a:latin typeface="Arial" pitchFamily="34" charset="0"/>
                <a:cs typeface="Arial" pitchFamily="34" charset="0"/>
              </a:rPr>
              <a:t>coloanelor într-o foaie de calcul</a:t>
            </a:r>
            <a:endParaRPr lang="en-US" sz="1800" b="1" i="1" dirty="0" smtClean="0">
              <a:solidFill>
                <a:schemeClr val="accent2">
                  <a:lumMod val="60000"/>
                  <a:lumOff val="40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Grp="1" noChangeAspect="1" noChangeArrowheads="1"/>
          </p:cNvPicPr>
          <p:nvPr>
            <p:ph idx="1"/>
          </p:nvPr>
        </p:nvPicPr>
        <p:blipFill>
          <a:blip r:embed="rId2" cstate="print"/>
          <a:srcRect l="72721" t="6667" r="3750" b="36667"/>
          <a:stretch>
            <a:fillRect/>
          </a:stretch>
        </p:blipFill>
        <p:spPr bwMode="auto">
          <a:xfrm>
            <a:off x="7162800" y="1447800"/>
            <a:ext cx="1828800" cy="3303270"/>
          </a:xfrm>
          <a:prstGeom prst="rect">
            <a:avLst/>
          </a:prstGeom>
          <a:noFill/>
          <a:ln w="9525">
            <a:solidFill>
              <a:srgbClr val="0070C0"/>
            </a:solidFill>
            <a:miter lim="800000"/>
            <a:headEnd/>
            <a:tailEnd/>
          </a:ln>
          <a:effectLst/>
        </p:spPr>
      </p:pic>
      <p:sp>
        <p:nvSpPr>
          <p:cNvPr id="2" name="Title 1"/>
          <p:cNvSpPr>
            <a:spLocks noGrp="1"/>
          </p:cNvSpPr>
          <p:nvPr>
            <p:ph type="title"/>
          </p:nvPr>
        </p:nvSpPr>
        <p:spPr>
          <a:xfrm>
            <a:off x="381000" y="381000"/>
            <a:ext cx="8458200" cy="685800"/>
          </a:xfrm>
        </p:spPr>
        <p:txBody>
          <a:bodyPr>
            <a:normAutofit/>
          </a:bodyPr>
          <a:lstStyle/>
          <a:p>
            <a:r>
              <a:rPr lang="en-US" sz="1600" b="1" i="1" dirty="0" err="1" smtClean="0">
                <a:solidFill>
                  <a:schemeClr val="accent1"/>
                </a:solidFill>
                <a:latin typeface="Arial" pitchFamily="34" charset="0"/>
                <a:cs typeface="Arial" pitchFamily="34" charset="0"/>
              </a:rPr>
              <a:t>Modificarea</a:t>
            </a:r>
            <a:r>
              <a:rPr lang="en-US" sz="1600" b="1" i="1" dirty="0" smtClean="0">
                <a:solidFill>
                  <a:schemeClr val="accent1"/>
                </a:solidFill>
                <a:latin typeface="Arial" pitchFamily="34" charset="0"/>
                <a:cs typeface="Arial" pitchFamily="34" charset="0"/>
              </a:rPr>
              <a:t> </a:t>
            </a:r>
            <a:r>
              <a:rPr lang="en-US" sz="1600" b="1" i="1" dirty="0" err="1" smtClean="0">
                <a:solidFill>
                  <a:schemeClr val="accent1"/>
                </a:solidFill>
                <a:latin typeface="Arial" pitchFamily="34" charset="0"/>
                <a:cs typeface="Arial" pitchFamily="34" charset="0"/>
              </a:rPr>
              <a:t>dimensiunii</a:t>
            </a:r>
            <a:r>
              <a:rPr lang="en-US" sz="1600" b="1" i="1" dirty="0" smtClean="0">
                <a:solidFill>
                  <a:schemeClr val="accent1"/>
                </a:solidFill>
                <a:latin typeface="Arial" pitchFamily="34" charset="0"/>
                <a:cs typeface="Arial" pitchFamily="34" charset="0"/>
              </a:rPr>
              <a:t> </a:t>
            </a:r>
            <a:r>
              <a:rPr lang="en-US" sz="1600" b="1" i="1" dirty="0" err="1" smtClean="0">
                <a:solidFill>
                  <a:schemeClr val="accent1"/>
                </a:solidFill>
                <a:latin typeface="Arial" pitchFamily="34" charset="0"/>
                <a:cs typeface="Arial" pitchFamily="34" charset="0"/>
              </a:rPr>
              <a:t>rândurilor</a:t>
            </a:r>
            <a:r>
              <a:rPr lang="en-US" sz="1600" b="1" i="1" dirty="0" smtClean="0">
                <a:solidFill>
                  <a:schemeClr val="accent1"/>
                </a:solidFill>
                <a:latin typeface="Arial" pitchFamily="34" charset="0"/>
                <a:cs typeface="Arial" pitchFamily="34" charset="0"/>
              </a:rPr>
              <a:t>, </a:t>
            </a:r>
            <a:r>
              <a:rPr lang="en-US" sz="1600" b="1" i="1" dirty="0" err="1" smtClean="0">
                <a:solidFill>
                  <a:schemeClr val="accent1"/>
                </a:solidFill>
                <a:latin typeface="Arial" pitchFamily="34" charset="0"/>
                <a:cs typeface="Arial" pitchFamily="34" charset="0"/>
              </a:rPr>
              <a:t>coloanelor</a:t>
            </a:r>
            <a:r>
              <a:rPr lang="en-US" sz="1600" b="1" i="1" dirty="0" smtClean="0">
                <a:solidFill>
                  <a:schemeClr val="accent1"/>
                </a:solidFill>
                <a:latin typeface="Arial" pitchFamily="34" charset="0"/>
                <a:cs typeface="Arial" pitchFamily="34" charset="0"/>
              </a:rPr>
              <a:t/>
            </a:r>
            <a:br>
              <a:rPr lang="en-US" sz="1600" b="1" i="1" dirty="0" smtClean="0">
                <a:solidFill>
                  <a:schemeClr val="accent1"/>
                </a:solidFill>
                <a:latin typeface="Arial" pitchFamily="34" charset="0"/>
                <a:cs typeface="Arial" pitchFamily="34" charset="0"/>
              </a:rPr>
            </a:br>
            <a:endParaRPr lang="en-US" sz="1600" b="1" i="1" dirty="0">
              <a:solidFill>
                <a:schemeClr val="accent1"/>
              </a:solidFill>
              <a:latin typeface="Arial" pitchFamily="34" charset="0"/>
              <a:cs typeface="Arial" pitchFamily="34" charset="0"/>
            </a:endParaRPr>
          </a:p>
        </p:txBody>
      </p:sp>
      <p:sp>
        <p:nvSpPr>
          <p:cNvPr id="4" name="TextBox 3"/>
          <p:cNvSpPr txBox="1"/>
          <p:nvPr/>
        </p:nvSpPr>
        <p:spPr>
          <a:xfrm>
            <a:off x="304800" y="838200"/>
            <a:ext cx="6858000" cy="3323987"/>
          </a:xfrm>
          <a:prstGeom prst="rect">
            <a:avLst/>
          </a:prstGeom>
          <a:noFill/>
        </p:spPr>
        <p:txBody>
          <a:bodyPr wrap="square" rtlCol="0">
            <a:spAutoFit/>
          </a:bodyPr>
          <a:lstStyle/>
          <a:p>
            <a:pPr algn="just"/>
            <a:r>
              <a:rPr lang="en-US" sz="1400" b="1" i="1" dirty="0" err="1" smtClean="0">
                <a:latin typeface="Arial" pitchFamily="34" charset="0"/>
                <a:cs typeface="Arial" pitchFamily="34" charset="0"/>
              </a:rPr>
              <a:t>Modificarea</a:t>
            </a:r>
            <a:r>
              <a:rPr lang="en-US" sz="1400" b="1" i="1" dirty="0" smtClean="0">
                <a:latin typeface="Arial" pitchFamily="34" charset="0"/>
                <a:cs typeface="Arial" pitchFamily="34" charset="0"/>
              </a:rPr>
              <a:t> </a:t>
            </a:r>
            <a:r>
              <a:rPr lang="en-US" sz="1400" b="1" i="1" dirty="0" err="1" smtClean="0">
                <a:latin typeface="Arial" pitchFamily="34" charset="0"/>
                <a:cs typeface="Arial" pitchFamily="34" charset="0"/>
              </a:rPr>
              <a:t>dimensiunii</a:t>
            </a:r>
            <a:r>
              <a:rPr lang="en-US" sz="1400" b="1" i="1" dirty="0" smtClean="0">
                <a:latin typeface="Arial" pitchFamily="34" charset="0"/>
                <a:cs typeface="Arial" pitchFamily="34" charset="0"/>
              </a:rPr>
              <a:t> </a:t>
            </a:r>
            <a:r>
              <a:rPr lang="en-US" sz="1400" b="1" i="1" dirty="0" err="1" smtClean="0">
                <a:latin typeface="Arial" pitchFamily="34" charset="0"/>
                <a:cs typeface="Arial" pitchFamily="34" charset="0"/>
              </a:rPr>
              <a:t>coloanei</a:t>
            </a:r>
            <a:endParaRPr lang="en-US" sz="1400" b="1" i="1" dirty="0" smtClean="0">
              <a:latin typeface="Arial" pitchFamily="34" charset="0"/>
              <a:cs typeface="Arial" pitchFamily="34" charset="0"/>
            </a:endParaRPr>
          </a:p>
          <a:p>
            <a:pPr algn="just">
              <a:buClr>
                <a:schemeClr val="accent1"/>
              </a:buClr>
              <a:buFont typeface="Wingdings" pitchFamily="2" charset="2"/>
              <a:buChar char="Ø"/>
            </a:pP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coloana</a:t>
            </a:r>
            <a:endParaRPr lang="en-US" sz="1400" dirty="0" smtClean="0">
              <a:latin typeface="Arial" pitchFamily="34" charset="0"/>
              <a:cs typeface="Arial" pitchFamily="34" charset="0"/>
            </a:endParaRPr>
          </a:p>
          <a:p>
            <a:pPr algn="just">
              <a:buClr>
                <a:schemeClr val="accent1"/>
              </a:buClr>
              <a:buFont typeface="Wingdings" pitchFamily="2" charset="2"/>
              <a:buChar char="Ø"/>
            </a:pPr>
            <a:r>
              <a:rPr lang="vi-VN" sz="1400" dirty="0" smtClean="0">
                <a:latin typeface="Arial" pitchFamily="34" charset="0"/>
                <a:cs typeface="Arial" pitchFamily="34" charset="0"/>
              </a:rPr>
              <a:t>în grupul </a:t>
            </a:r>
            <a:r>
              <a:rPr lang="vi-VN" sz="1400" b="1" dirty="0" smtClean="0">
                <a:latin typeface="Arial" pitchFamily="34" charset="0"/>
                <a:cs typeface="Arial" pitchFamily="34" charset="0"/>
              </a:rPr>
              <a:t>Celule, </a:t>
            </a:r>
            <a:r>
              <a:rPr lang="vi-VN" sz="1400" dirty="0" smtClean="0">
                <a:latin typeface="Arial" pitchFamily="34" charset="0"/>
                <a:cs typeface="Arial" pitchFamily="34" charset="0"/>
              </a:rPr>
              <a:t>faceți clic pe săgeata din </a:t>
            </a:r>
            <a:r>
              <a:rPr lang="vi-VN" sz="1400" b="1" dirty="0" smtClean="0">
                <a:latin typeface="Arial" pitchFamily="34" charset="0"/>
                <a:cs typeface="Arial" pitchFamily="34" charset="0"/>
              </a:rPr>
              <a:t>Format</a:t>
            </a:r>
            <a:endParaRPr lang="en-US" sz="1400" b="1" dirty="0" smtClean="0">
              <a:latin typeface="Arial" pitchFamily="34" charset="0"/>
              <a:cs typeface="Arial" pitchFamily="34" charset="0"/>
            </a:endParaRPr>
          </a:p>
          <a:p>
            <a:pPr algn="just">
              <a:buClr>
                <a:schemeClr val="accent1"/>
              </a:buClr>
              <a:buFont typeface="Wingdings" pitchFamily="2" charset="2"/>
              <a:buChar char="Ø"/>
            </a:pPr>
            <a:r>
              <a:rPr lang="vi-VN" sz="1400" dirty="0" smtClean="0">
                <a:latin typeface="Arial" pitchFamily="34" charset="0"/>
                <a:cs typeface="Arial" pitchFamily="34" charset="0"/>
              </a:rPr>
              <a:t>apoi, în lista</a:t>
            </a:r>
            <a:r>
              <a:rPr lang="en-US" sz="1400" dirty="0" smtClean="0">
                <a:latin typeface="Arial" pitchFamily="34" charset="0"/>
                <a:cs typeface="Arial" pitchFamily="34" charset="0"/>
              </a:rPr>
              <a:t> </a:t>
            </a:r>
            <a:r>
              <a:rPr lang="vi-VN" sz="1400" dirty="0" smtClean="0">
                <a:latin typeface="Arial" pitchFamily="34" charset="0"/>
                <a:cs typeface="Arial" pitchFamily="34" charset="0"/>
              </a:rPr>
              <a:t>care apare, faceți clic pe </a:t>
            </a:r>
            <a:r>
              <a:rPr lang="vi-VN" sz="1400" b="1" dirty="0" smtClean="0">
                <a:latin typeface="Arial" pitchFamily="34" charset="0"/>
                <a:cs typeface="Arial" pitchFamily="34" charset="0"/>
              </a:rPr>
              <a:t>Potrivire automată lățime coloană</a:t>
            </a:r>
            <a:r>
              <a:rPr lang="en-US" sz="1400" b="1" dirty="0" smtClean="0">
                <a:latin typeface="Arial" pitchFamily="34" charset="0"/>
                <a:cs typeface="Arial" pitchFamily="34" charset="0"/>
              </a:rPr>
              <a:t> </a:t>
            </a:r>
            <a:r>
              <a:rPr lang="en-US" sz="1400" dirty="0" smtClean="0">
                <a:latin typeface="Arial" pitchFamily="34" charset="0"/>
                <a:cs typeface="Arial" pitchFamily="34" charset="0"/>
              </a:rPr>
              <a:t>(se </a:t>
            </a:r>
            <a:r>
              <a:rPr lang="en-US" sz="1400" dirty="0" err="1" smtClean="0">
                <a:latin typeface="Arial" pitchFamily="34" charset="0"/>
                <a:cs typeface="Arial" pitchFamily="34" charset="0"/>
              </a:rPr>
              <a:t>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lati</a:t>
            </a:r>
            <a:r>
              <a:rPr lang="en-US" sz="1400" dirty="0" smtClean="0">
                <a:latin typeface="Arial" pitchFamily="34" charset="0"/>
                <a:cs typeface="Arial" pitchFamily="34" charset="0"/>
              </a:rPr>
              <a:t> automat </a:t>
            </a:r>
            <a:r>
              <a:rPr lang="en-US" sz="1400" dirty="0" err="1" smtClean="0">
                <a:latin typeface="Arial" pitchFamily="34" charset="0"/>
                <a:cs typeface="Arial" pitchFamily="34" charset="0"/>
              </a:rPr>
              <a:t>coloana</a:t>
            </a:r>
            <a:r>
              <a:rPr lang="en-US" sz="1400" dirty="0" smtClean="0">
                <a:latin typeface="Arial" pitchFamily="34" charset="0"/>
                <a:cs typeface="Arial" pitchFamily="34" charset="0"/>
              </a:rPr>
              <a:t> la </a:t>
            </a:r>
            <a:r>
              <a:rPr lang="en-US" sz="1400" dirty="0" err="1" smtClean="0">
                <a:latin typeface="Arial" pitchFamily="34" charset="0"/>
                <a:cs typeface="Arial" pitchFamily="34" charset="0"/>
              </a:rPr>
              <a:t>dimensiunea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mai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mari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celule</a:t>
            </a:r>
            <a:r>
              <a:rPr lang="en-US" sz="1400" dirty="0" smtClean="0">
                <a:latin typeface="Arial" pitchFamily="34" charset="0"/>
                <a:cs typeface="Arial" pitchFamily="34" charset="0"/>
              </a:rPr>
              <a:t>)</a:t>
            </a:r>
          </a:p>
          <a:p>
            <a:pPr algn="just">
              <a:buClr>
                <a:schemeClr val="accent1"/>
              </a:buClr>
            </a:pPr>
            <a:endParaRPr lang="vi-VN" sz="1400" dirty="0" smtClean="0">
              <a:latin typeface="Arial" pitchFamily="34" charset="0"/>
              <a:cs typeface="Arial" pitchFamily="34" charset="0"/>
            </a:endParaRPr>
          </a:p>
          <a:p>
            <a:pPr algn="just"/>
            <a:r>
              <a:rPr lang="vi-VN" sz="1400" dirty="0" smtClean="0">
                <a:latin typeface="Arial" pitchFamily="34" charset="0"/>
                <a:cs typeface="Arial" pitchFamily="34" charset="0"/>
              </a:rPr>
              <a:t>În lista </a:t>
            </a:r>
            <a:r>
              <a:rPr lang="vi-VN" sz="1400" b="1" dirty="0" smtClean="0">
                <a:latin typeface="Arial" pitchFamily="34" charset="0"/>
                <a:cs typeface="Arial" pitchFamily="34" charset="0"/>
              </a:rPr>
              <a:t>Format </a:t>
            </a:r>
            <a:r>
              <a:rPr lang="vi-VN" sz="1400" dirty="0" smtClean="0">
                <a:latin typeface="Arial" pitchFamily="34" charset="0"/>
                <a:cs typeface="Arial" pitchFamily="34" charset="0"/>
              </a:rPr>
              <a:t>se află toate comenzile de ajustare a înălțimii rândurilor și a lățimii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coloanelor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precum</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și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cele</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ascundere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și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afișare</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rândurilor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coloanelor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și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foilor</a:t>
            </a:r>
            <a:r>
              <a:rPr lang="en-US" sz="1400" dirty="0" smtClean="0">
                <a:latin typeface="Arial" pitchFamily="34" charset="0"/>
                <a:cs typeface="Arial" pitchFamily="34" charset="0"/>
              </a:rPr>
              <a:t>.</a:t>
            </a:r>
          </a:p>
          <a:p>
            <a:pPr algn="just"/>
            <a:endParaRPr lang="it-IT" sz="1400" b="1" dirty="0" smtClean="0">
              <a:latin typeface="Arial" pitchFamily="34" charset="0"/>
              <a:cs typeface="Arial" pitchFamily="34" charset="0"/>
            </a:endParaRPr>
          </a:p>
          <a:p>
            <a:pPr algn="just"/>
            <a:r>
              <a:rPr lang="it-IT" sz="1400" b="1" dirty="0" smtClean="0">
                <a:latin typeface="Arial" pitchFamily="34" charset="0"/>
                <a:cs typeface="Arial" pitchFamily="34" charset="0"/>
              </a:rPr>
              <a:t>Rapid</a:t>
            </a:r>
          </a:p>
          <a:p>
            <a:pPr algn="just">
              <a:buClr>
                <a:schemeClr val="accent1"/>
              </a:buClr>
              <a:buFont typeface="Wingdings" pitchFamily="2" charset="2"/>
              <a:buChar char="Ø"/>
            </a:pPr>
            <a:r>
              <a:rPr lang="it-IT" sz="1400" dirty="0" smtClean="0">
                <a:latin typeface="Arial" pitchFamily="34" charset="0"/>
                <a:cs typeface="Arial" pitchFamily="34" charset="0"/>
              </a:rPr>
              <a:t>pozitionati cursorul mouse-ului in antetul de coloana, pe linia de separatie din dreapta coloanei pe care doriti sa o mariti (cursorul se transforma intr-o sageata dubla). Glisati mouse-ul. Daca executati dublu clic coloana se va lati automat la dimensiunea celei mai mari celule.</a:t>
            </a:r>
          </a:p>
          <a:p>
            <a:pPr algn="just"/>
            <a:endParaRPr lang="it-IT" sz="1400" b="1" dirty="0" smtClean="0">
              <a:latin typeface="Arial" pitchFamily="34" charset="0"/>
              <a:cs typeface="Arial" pitchFamily="34" charset="0"/>
            </a:endParaRPr>
          </a:p>
        </p:txBody>
      </p:sp>
      <p:sp>
        <p:nvSpPr>
          <p:cNvPr id="6" name="TextBox 5"/>
          <p:cNvSpPr txBox="1"/>
          <p:nvPr/>
        </p:nvSpPr>
        <p:spPr>
          <a:xfrm>
            <a:off x="2743200" y="4648200"/>
            <a:ext cx="5638800" cy="1815882"/>
          </a:xfrm>
          <a:prstGeom prst="rect">
            <a:avLst/>
          </a:prstGeom>
          <a:noFill/>
        </p:spPr>
        <p:txBody>
          <a:bodyPr wrap="square" rtlCol="0">
            <a:spAutoFit/>
          </a:bodyPr>
          <a:lstStyle/>
          <a:p>
            <a:pPr algn="just"/>
            <a:r>
              <a:rPr lang="it-IT" sz="1400" b="1" dirty="0" smtClean="0">
                <a:latin typeface="Arial" pitchFamily="34" charset="0"/>
                <a:cs typeface="Arial" pitchFamily="34" charset="0"/>
              </a:rPr>
              <a:t>Din meniul contextual</a:t>
            </a:r>
          </a:p>
          <a:p>
            <a:pPr algn="just"/>
            <a:endParaRPr lang="it-IT" sz="1400" b="1" dirty="0" smtClean="0">
              <a:latin typeface="Arial" pitchFamily="34" charset="0"/>
              <a:cs typeface="Arial" pitchFamily="34" charset="0"/>
            </a:endParaRPr>
          </a:p>
          <a:p>
            <a:pPr algn="just">
              <a:buClr>
                <a:schemeClr val="accent1"/>
              </a:buClr>
              <a:buFont typeface="Wingdings" pitchFamily="2" charset="2"/>
              <a:buChar char="Ø"/>
            </a:pPr>
            <a:r>
              <a:rPr lang="it-IT" sz="1400" dirty="0" smtClean="0">
                <a:latin typeface="Arial" pitchFamily="34" charset="0"/>
                <a:cs typeface="Arial" pitchFamily="34" charset="0"/>
              </a:rPr>
              <a:t>Selectati coloana</a:t>
            </a:r>
          </a:p>
          <a:p>
            <a:pPr algn="just">
              <a:buClr>
                <a:schemeClr val="accent1"/>
              </a:buClr>
              <a:buFont typeface="Wingdings" pitchFamily="2" charset="2"/>
              <a:buChar char="Ø"/>
            </a:pPr>
            <a:r>
              <a:rPr lang="it-IT" sz="1400" dirty="0" smtClean="0">
                <a:latin typeface="Arial" pitchFamily="34" charset="0"/>
                <a:cs typeface="Arial" pitchFamily="34" charset="0"/>
              </a:rPr>
              <a:t>Clic dreapta pe selectie</a:t>
            </a:r>
          </a:p>
          <a:p>
            <a:pPr algn="just">
              <a:buClr>
                <a:schemeClr val="accent1"/>
              </a:buClr>
              <a:buFont typeface="Wingdings" pitchFamily="2" charset="2"/>
              <a:buChar char="Ø"/>
            </a:pPr>
            <a:r>
              <a:rPr lang="it-IT" sz="1400" dirty="0" smtClean="0">
                <a:latin typeface="Arial" pitchFamily="34" charset="0"/>
                <a:cs typeface="Arial" pitchFamily="34" charset="0"/>
              </a:rPr>
              <a:t>Alegeti din meniul aparut </a:t>
            </a:r>
            <a:r>
              <a:rPr lang="it-IT" sz="1400" b="1" dirty="0" smtClean="0">
                <a:latin typeface="Arial" pitchFamily="34" charset="0"/>
                <a:cs typeface="Arial" pitchFamily="34" charset="0"/>
              </a:rPr>
              <a:t>Latime coloana (Column Width)</a:t>
            </a:r>
          </a:p>
          <a:p>
            <a:pPr algn="just"/>
            <a:endParaRPr lang="en-US" sz="1400" dirty="0" smtClean="0">
              <a:latin typeface="Arial" pitchFamily="34" charset="0"/>
              <a:cs typeface="Arial" pitchFamily="34" charset="0"/>
            </a:endParaRPr>
          </a:p>
          <a:p>
            <a:pPr algn="just"/>
            <a:r>
              <a:rPr lang="en-US" sz="1400" b="1" dirty="0" smtClean="0">
                <a:solidFill>
                  <a:schemeClr val="accent2">
                    <a:lumMod val="60000"/>
                    <a:lumOff val="40000"/>
                  </a:schemeClr>
                </a:solidFill>
                <a:latin typeface="Arial" pitchFamily="34" charset="0"/>
                <a:cs typeface="Arial" pitchFamily="34" charset="0"/>
              </a:rPr>
              <a:t>Similar se </a:t>
            </a:r>
            <a:r>
              <a:rPr lang="en-US" sz="1400" b="1" dirty="0" err="1" smtClean="0">
                <a:solidFill>
                  <a:schemeClr val="accent2">
                    <a:lumMod val="60000"/>
                    <a:lumOff val="40000"/>
                  </a:schemeClr>
                </a:solidFill>
                <a:latin typeface="Arial" pitchFamily="34" charset="0"/>
                <a:cs typeface="Arial" pitchFamily="34" charset="0"/>
              </a:rPr>
              <a:t>executa</a:t>
            </a:r>
            <a:r>
              <a:rPr lang="en-US" sz="1400" b="1" dirty="0" smtClean="0">
                <a:solidFill>
                  <a:schemeClr val="accent2">
                    <a:lumMod val="60000"/>
                    <a:lumOff val="40000"/>
                  </a:schemeClr>
                </a:solidFill>
                <a:latin typeface="Arial" pitchFamily="34" charset="0"/>
                <a:cs typeface="Arial" pitchFamily="34" charset="0"/>
              </a:rPr>
              <a:t> </a:t>
            </a:r>
            <a:r>
              <a:rPr lang="en-US" sz="1400" b="1" dirty="0" err="1" smtClean="0">
                <a:solidFill>
                  <a:schemeClr val="accent2">
                    <a:lumMod val="60000"/>
                    <a:lumOff val="40000"/>
                  </a:schemeClr>
                </a:solidFill>
                <a:latin typeface="Arial" pitchFamily="34" charset="0"/>
                <a:cs typeface="Arial" pitchFamily="34" charset="0"/>
              </a:rPr>
              <a:t>si</a:t>
            </a:r>
            <a:r>
              <a:rPr lang="en-US" sz="1400" b="1" dirty="0" smtClean="0">
                <a:solidFill>
                  <a:schemeClr val="accent2">
                    <a:lumMod val="60000"/>
                    <a:lumOff val="40000"/>
                  </a:schemeClr>
                </a:solidFill>
                <a:latin typeface="Arial" pitchFamily="34" charset="0"/>
                <a:cs typeface="Arial" pitchFamily="34" charset="0"/>
              </a:rPr>
              <a:t> </a:t>
            </a:r>
            <a:r>
              <a:rPr lang="en-US" sz="1400" b="1" dirty="0" err="1" smtClean="0">
                <a:solidFill>
                  <a:schemeClr val="accent2">
                    <a:lumMod val="60000"/>
                    <a:lumOff val="40000"/>
                  </a:schemeClr>
                </a:solidFill>
                <a:latin typeface="Arial" pitchFamily="34" charset="0"/>
                <a:cs typeface="Arial" pitchFamily="34" charset="0"/>
              </a:rPr>
              <a:t>pentru</a:t>
            </a:r>
            <a:r>
              <a:rPr lang="en-US" sz="1400" b="1" dirty="0" smtClean="0">
                <a:solidFill>
                  <a:schemeClr val="accent2">
                    <a:lumMod val="60000"/>
                    <a:lumOff val="40000"/>
                  </a:schemeClr>
                </a:solidFill>
                <a:latin typeface="Arial" pitchFamily="34" charset="0"/>
                <a:cs typeface="Arial" pitchFamily="34" charset="0"/>
              </a:rPr>
              <a:t> </a:t>
            </a:r>
            <a:r>
              <a:rPr lang="en-US" sz="1400" b="1" dirty="0" err="1" smtClean="0">
                <a:solidFill>
                  <a:schemeClr val="accent2">
                    <a:lumMod val="60000"/>
                    <a:lumOff val="40000"/>
                  </a:schemeClr>
                </a:solidFill>
                <a:latin typeface="Arial" pitchFamily="34" charset="0"/>
                <a:cs typeface="Arial" pitchFamily="34" charset="0"/>
              </a:rPr>
              <a:t>randuri</a:t>
            </a:r>
            <a:r>
              <a:rPr lang="en-US" sz="1400" b="1" dirty="0" smtClean="0">
                <a:solidFill>
                  <a:schemeClr val="accent2">
                    <a:lumMod val="60000"/>
                    <a:lumOff val="40000"/>
                  </a:schemeClr>
                </a:solidFill>
                <a:latin typeface="Arial" pitchFamily="34" charset="0"/>
                <a:cs typeface="Arial" pitchFamily="34" charset="0"/>
              </a:rPr>
              <a:t>.</a:t>
            </a:r>
          </a:p>
          <a:p>
            <a:endParaRPr lang="en-US" sz="1400" dirty="0">
              <a:latin typeface="Arial" pitchFamily="34" charset="0"/>
              <a:cs typeface="Arial" pitchFamily="34" charset="0"/>
            </a:endParaRPr>
          </a:p>
        </p:txBody>
      </p:sp>
      <p:pic>
        <p:nvPicPr>
          <p:cNvPr id="8" name="Picture 3"/>
          <p:cNvPicPr>
            <a:picLocks noChangeAspect="1" noChangeArrowheads="1"/>
          </p:cNvPicPr>
          <p:nvPr/>
        </p:nvPicPr>
        <p:blipFill>
          <a:blip r:embed="rId3" cstate="print"/>
          <a:srcRect l="51544" t="24216" r="23750" b="43235"/>
          <a:stretch>
            <a:fillRect/>
          </a:stretch>
        </p:blipFill>
        <p:spPr bwMode="auto">
          <a:xfrm>
            <a:off x="533400" y="4038600"/>
            <a:ext cx="1506071" cy="1488141"/>
          </a:xfrm>
          <a:prstGeom prst="rect">
            <a:avLst/>
          </a:prstGeom>
          <a:noFill/>
          <a:ln w="9525">
            <a:solidFill>
              <a:srgbClr val="0070C0"/>
            </a:solid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600200"/>
            <a:ext cx="6019800" cy="4648200"/>
          </a:xfrm>
        </p:spPr>
        <p:txBody>
          <a:bodyPr>
            <a:normAutofit lnSpcReduction="10000"/>
          </a:bodyPr>
          <a:lstStyle/>
          <a:p>
            <a:pPr marL="58738" lvl="1" indent="0" algn="just">
              <a:buNone/>
            </a:pPr>
            <a:r>
              <a:rPr lang="en-US" sz="1400" dirty="0" err="1" smtClean="0">
                <a:latin typeface="Arial" pitchFamily="34" charset="0"/>
                <a:cs typeface="Arial" pitchFamily="34" charset="0"/>
              </a:rPr>
              <a:t>Pastrarea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unei</a:t>
            </a:r>
            <a:r>
              <a:rPr lang="en-US" sz="1400" dirty="0" smtClean="0">
                <a:latin typeface="Arial" pitchFamily="34" charset="0"/>
                <a:cs typeface="Arial" pitchFamily="34" charset="0"/>
              </a:rPr>
              <a:t> zone (rand/</a:t>
            </a:r>
            <a:r>
              <a:rPr lang="en-US" sz="1400" dirty="0" err="1" smtClean="0">
                <a:latin typeface="Arial" pitchFamily="34" charset="0"/>
                <a:cs typeface="Arial" pitchFamily="34" charset="0"/>
              </a:rPr>
              <a:t>coloana</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foaia</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calcul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vizibila</a:t>
            </a:r>
            <a:r>
              <a:rPr lang="en-US" sz="1400" dirty="0" smtClean="0">
                <a:latin typeface="Arial" pitchFamily="34" charset="0"/>
                <a:cs typeface="Arial" pitchFamily="34" charset="0"/>
              </a:rPr>
              <a:t> in </a:t>
            </a:r>
            <a:r>
              <a:rPr lang="en-US" sz="1400" dirty="0" err="1" smtClean="0">
                <a:latin typeface="Arial" pitchFamily="34" charset="0"/>
                <a:cs typeface="Arial" pitchFamily="34" charset="0"/>
              </a:rPr>
              <a:t>timp</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a:t>
            </a:r>
            <a:r>
              <a:rPr lang="en-US" sz="1400" dirty="0" smtClean="0">
                <a:latin typeface="Arial" pitchFamily="34" charset="0"/>
                <a:cs typeface="Arial" pitchFamily="34" charset="0"/>
              </a:rPr>
              <a:t>  se </a:t>
            </a:r>
            <a:r>
              <a:rPr lang="en-US" sz="1400" dirty="0" err="1" smtClean="0">
                <a:latin typeface="Arial" pitchFamily="34" charset="0"/>
                <a:cs typeface="Arial" pitchFamily="34" charset="0"/>
              </a:rPr>
              <a:t>deruleaza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catre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zona</a:t>
            </a:r>
            <a:r>
              <a:rPr lang="en-US" sz="1400" dirty="0" smtClean="0">
                <a:latin typeface="Arial" pitchFamily="34" charset="0"/>
                <a:cs typeface="Arial" pitchFamily="34" charset="0"/>
              </a:rPr>
              <a:t> se face </a:t>
            </a:r>
            <a:r>
              <a:rPr lang="en-US" sz="1400" dirty="0" err="1" smtClean="0">
                <a:latin typeface="Arial" pitchFamily="34" charset="0"/>
                <a:cs typeface="Arial" pitchFamily="34" charset="0"/>
              </a:rPr>
              <a:t>prin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optiunea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Inghetare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panouri</a:t>
            </a:r>
            <a:r>
              <a:rPr lang="en-US" sz="1400" b="1" dirty="0" smtClean="0">
                <a:latin typeface="Arial" pitchFamily="34" charset="0"/>
                <a:cs typeface="Arial" pitchFamily="34" charset="0"/>
              </a:rPr>
              <a:t> (Freeze Panes) </a:t>
            </a:r>
            <a:r>
              <a:rPr lang="en-US" sz="1400" dirty="0" smtClean="0">
                <a:latin typeface="Arial" pitchFamily="34" charset="0"/>
                <a:cs typeface="Arial" pitchFamily="34" charset="0"/>
              </a:rPr>
              <a:t>(din </a:t>
            </a:r>
            <a:r>
              <a:rPr lang="en-US" sz="1400" dirty="0" err="1" smtClean="0">
                <a:latin typeface="Arial" pitchFamily="34" charset="0"/>
                <a:cs typeface="Arial" pitchFamily="34" charset="0"/>
              </a:rPr>
              <a:t>meniul</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Vizualizare</a:t>
            </a:r>
            <a:r>
              <a:rPr lang="en-US" sz="1400" dirty="0" smtClean="0">
                <a:latin typeface="Arial" pitchFamily="34" charset="0"/>
                <a:cs typeface="Arial" pitchFamily="34" charset="0"/>
              </a:rPr>
              <a:t>)</a:t>
            </a:r>
          </a:p>
          <a:p>
            <a:pPr marL="58738" lvl="1" indent="0" algn="just">
              <a:buNone/>
            </a:pPr>
            <a:r>
              <a:rPr lang="en-US" sz="1400" dirty="0" err="1" smtClean="0">
                <a:latin typeface="Arial" pitchFamily="34" charset="0"/>
                <a:cs typeface="Arial" pitchFamily="34" charset="0"/>
              </a:rPr>
              <a:t>Executati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urmatoarele</a:t>
            </a:r>
            <a:r>
              <a:rPr lang="en-US" sz="1400" dirty="0" smtClean="0">
                <a:latin typeface="Arial" pitchFamily="34" charset="0"/>
                <a:cs typeface="Arial" pitchFamily="34" charset="0"/>
              </a:rPr>
              <a:t>:</a:t>
            </a:r>
          </a:p>
          <a:p>
            <a:pPr marL="401638" lvl="1" indent="-342900" algn="just">
              <a:buNone/>
            </a:pPr>
            <a:r>
              <a:rPr lang="en-US" sz="1400" dirty="0" smtClean="0">
                <a:latin typeface="Arial" pitchFamily="34" charset="0"/>
                <a:cs typeface="Arial" pitchFamily="34" charset="0"/>
              </a:rPr>
              <a:t>1.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ingheta</a:t>
            </a:r>
            <a:r>
              <a:rPr lang="en-US" sz="1400" dirty="0" smtClean="0">
                <a:latin typeface="Arial" pitchFamily="34" charset="0"/>
                <a:cs typeface="Arial" pitchFamily="34" charset="0"/>
              </a:rPr>
              <a:t> un rand </a:t>
            </a: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randul</a:t>
            </a:r>
            <a:r>
              <a:rPr lang="en-US" sz="1400" dirty="0" smtClean="0">
                <a:latin typeface="Arial" pitchFamily="34" charset="0"/>
                <a:cs typeface="Arial" pitchFamily="34" charset="0"/>
              </a:rPr>
              <a:t> de sub </a:t>
            </a:r>
            <a:r>
              <a:rPr lang="en-US" sz="1400" dirty="0" err="1" smtClean="0">
                <a:latin typeface="Arial" pitchFamily="34" charset="0"/>
                <a:cs typeface="Arial" pitchFamily="34" charset="0"/>
              </a:rPr>
              <a:t>zona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care </a:t>
            </a:r>
            <a:r>
              <a:rPr lang="en-US" sz="1400" dirty="0" err="1" smtClean="0">
                <a:latin typeface="Arial" pitchFamily="34" charset="0"/>
                <a:cs typeface="Arial" pitchFamily="34" charset="0"/>
              </a:rPr>
              <a:t>doriti</a:t>
            </a:r>
            <a:r>
              <a:rPr lang="en-US" sz="1400" dirty="0" smtClean="0">
                <a:latin typeface="Arial" pitchFamily="34" charset="0"/>
                <a:cs typeface="Arial" pitchFamily="34" charset="0"/>
              </a:rPr>
              <a:t> s-o </a:t>
            </a:r>
            <a:r>
              <a:rPr lang="en-US" sz="1400" dirty="0" err="1" smtClean="0">
                <a:latin typeface="Arial" pitchFamily="34" charset="0"/>
                <a:cs typeface="Arial" pitchFamily="34" charset="0"/>
              </a:rPr>
              <a:t>pastrati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vizibila</a:t>
            </a:r>
            <a:r>
              <a:rPr lang="en-US" sz="1400" dirty="0" smtClean="0">
                <a:latin typeface="Arial" pitchFamily="34" charset="0"/>
                <a:cs typeface="Arial" pitchFamily="34" charset="0"/>
              </a:rPr>
              <a:t>.</a:t>
            </a:r>
          </a:p>
          <a:p>
            <a:pPr marL="401638" lvl="1" indent="-342900" algn="just">
              <a:buNone/>
            </a:pP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bloca</a:t>
            </a:r>
            <a:r>
              <a:rPr lang="en-US" sz="1400" dirty="0" smtClean="0">
                <a:latin typeface="Arial" pitchFamily="34" charset="0"/>
                <a:cs typeface="Arial" pitchFamily="34" charset="0"/>
              </a:rPr>
              <a:t> o </a:t>
            </a:r>
            <a:r>
              <a:rPr lang="en-US" sz="1400" dirty="0" err="1" smtClean="0">
                <a:latin typeface="Arial" pitchFamily="34" charset="0"/>
                <a:cs typeface="Arial" pitchFamily="34" charset="0"/>
              </a:rPr>
              <a:t>coloana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coloana</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dreapta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care </a:t>
            </a:r>
            <a:r>
              <a:rPr lang="en-US" sz="1400" dirty="0" err="1" smtClean="0">
                <a:latin typeface="Arial" pitchFamily="34" charset="0"/>
                <a:cs typeface="Arial" pitchFamily="34" charset="0"/>
              </a:rPr>
              <a:t>doriti</a:t>
            </a:r>
            <a:r>
              <a:rPr lang="en-US" sz="1400" dirty="0" smtClean="0">
                <a:latin typeface="Arial" pitchFamily="34" charset="0"/>
                <a:cs typeface="Arial" pitchFamily="34" charset="0"/>
              </a:rPr>
              <a:t> s-o </a:t>
            </a:r>
            <a:r>
              <a:rPr lang="en-US" sz="1400" dirty="0" err="1" smtClean="0">
                <a:latin typeface="Arial" pitchFamily="34" charset="0"/>
                <a:cs typeface="Arial" pitchFamily="34" charset="0"/>
              </a:rPr>
              <a:t>pastrati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vizibila</a:t>
            </a:r>
            <a:r>
              <a:rPr lang="en-US" sz="1400" dirty="0" smtClean="0">
                <a:latin typeface="Arial" pitchFamily="34" charset="0"/>
                <a:cs typeface="Arial" pitchFamily="34" charset="0"/>
              </a:rPr>
              <a:t>.</a:t>
            </a:r>
          </a:p>
          <a:p>
            <a:pPr marL="401638" lvl="1" indent="-342900" algn="just">
              <a:buNone/>
            </a:pP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bloca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o </a:t>
            </a:r>
            <a:r>
              <a:rPr lang="en-US" sz="1400" dirty="0" err="1" smtClean="0">
                <a:latin typeface="Arial" pitchFamily="34" charset="0"/>
                <a:cs typeface="Arial" pitchFamily="34" charset="0"/>
              </a:rPr>
              <a:t>coloana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un rand </a:t>
            </a: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celula</a:t>
            </a:r>
            <a:r>
              <a:rPr lang="en-US" sz="1400" dirty="0" smtClean="0">
                <a:latin typeface="Arial" pitchFamily="34" charset="0"/>
                <a:cs typeface="Arial" pitchFamily="34" charset="0"/>
              </a:rPr>
              <a:t> de sub line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la </a:t>
            </a:r>
            <a:r>
              <a:rPr lang="en-US" sz="1400" dirty="0" err="1" smtClean="0">
                <a:latin typeface="Arial" pitchFamily="34" charset="0"/>
                <a:cs typeface="Arial" pitchFamily="34" charset="0"/>
              </a:rPr>
              <a:t>dreapta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coloanei</a:t>
            </a:r>
            <a:r>
              <a:rPr lang="en-US" sz="1400" dirty="0" smtClean="0">
                <a:latin typeface="Arial" pitchFamily="34" charset="0"/>
                <a:cs typeface="Arial" pitchFamily="34" charset="0"/>
              </a:rPr>
              <a:t> (ex. </a:t>
            </a:r>
            <a:r>
              <a:rPr lang="en-US" sz="1400" dirty="0" err="1" smtClean="0">
                <a:latin typeface="Arial" pitchFamily="34" charset="0"/>
                <a:cs typeface="Arial" pitchFamily="34" charset="0"/>
              </a:rPr>
              <a:t>Randul</a:t>
            </a:r>
            <a:r>
              <a:rPr lang="en-US" sz="1400" dirty="0" smtClean="0">
                <a:latin typeface="Arial" pitchFamily="34" charset="0"/>
                <a:cs typeface="Arial" pitchFamily="34" charset="0"/>
              </a:rPr>
              <a:t> 1, </a:t>
            </a:r>
            <a:r>
              <a:rPr lang="en-US" sz="1400" dirty="0" err="1" smtClean="0">
                <a:latin typeface="Arial" pitchFamily="34" charset="0"/>
                <a:cs typeface="Arial" pitchFamily="34" charset="0"/>
              </a:rPr>
              <a:t>coloana</a:t>
            </a:r>
            <a:r>
              <a:rPr lang="en-US" sz="1400" dirty="0" smtClean="0">
                <a:latin typeface="Arial" pitchFamily="34" charset="0"/>
                <a:cs typeface="Arial" pitchFamily="34" charset="0"/>
              </a:rPr>
              <a:t> 1 </a:t>
            </a: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celula</a:t>
            </a:r>
            <a:r>
              <a:rPr lang="en-US" sz="1400" dirty="0" smtClean="0">
                <a:latin typeface="Arial" pitchFamily="34" charset="0"/>
                <a:cs typeface="Arial" pitchFamily="34" charset="0"/>
              </a:rPr>
              <a:t> B2).</a:t>
            </a:r>
          </a:p>
          <a:p>
            <a:pPr marL="401638" lvl="1" indent="-342900" algn="just">
              <a:buNone/>
            </a:pPr>
            <a:endParaRPr lang="en-US" sz="1400" dirty="0" smtClean="0">
              <a:latin typeface="Arial" pitchFamily="34" charset="0"/>
              <a:cs typeface="Arial" pitchFamily="34" charset="0"/>
            </a:endParaRPr>
          </a:p>
          <a:p>
            <a:pPr marL="401638" lvl="1" indent="-342900" algn="just">
              <a:buNone/>
            </a:pPr>
            <a:r>
              <a:rPr lang="en-US" sz="1400" dirty="0" smtClean="0">
                <a:latin typeface="Arial" pitchFamily="34" charset="0"/>
                <a:cs typeface="Arial" pitchFamily="34" charset="0"/>
              </a:rPr>
              <a:t>2. In </a:t>
            </a:r>
            <a:r>
              <a:rPr lang="en-US" sz="1400" dirty="0" err="1" smtClean="0">
                <a:latin typeface="Arial" pitchFamily="34" charset="0"/>
                <a:cs typeface="Arial" pitchFamily="34" charset="0"/>
              </a:rPr>
              <a:t>meniul</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View (</a:t>
            </a:r>
            <a:r>
              <a:rPr lang="en-US" sz="1400" b="1" dirty="0" err="1" smtClean="0">
                <a:latin typeface="Arial" pitchFamily="34" charset="0"/>
                <a:cs typeface="Arial" pitchFamily="34" charset="0"/>
              </a:rPr>
              <a:t>Vizualizare</a:t>
            </a:r>
            <a:r>
              <a:rPr lang="en-US" sz="1400" b="1" dirty="0" smtClean="0">
                <a:latin typeface="Arial" pitchFamily="34" charset="0"/>
                <a:cs typeface="Arial" pitchFamily="34" charset="0"/>
              </a:rPr>
              <a:t>), </a:t>
            </a:r>
            <a:r>
              <a:rPr lang="en-US" sz="1400" dirty="0" err="1" smtClean="0">
                <a:latin typeface="Arial" pitchFamily="34" charset="0"/>
                <a:cs typeface="Arial" pitchFamily="34" charset="0"/>
              </a:rPr>
              <a:t>grupul</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Fereastra</a:t>
            </a:r>
            <a:r>
              <a:rPr lang="en-US" sz="1400" b="1" dirty="0" smtClean="0">
                <a:latin typeface="Arial" pitchFamily="34" charset="0"/>
                <a:cs typeface="Arial" pitchFamily="34" charset="0"/>
              </a:rPr>
              <a:t> (Window)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a:t>
            </a:r>
          </a:p>
          <a:p>
            <a:pPr marL="401638" lvl="1" indent="-342900" algn="just">
              <a:buFontTx/>
              <a:buChar char="-"/>
            </a:pPr>
            <a:r>
              <a:rPr lang="en-US" sz="1400" b="1" dirty="0" err="1" smtClean="0">
                <a:latin typeface="Arial" pitchFamily="34" charset="0"/>
                <a:cs typeface="Arial" pitchFamily="34" charset="0"/>
              </a:rPr>
              <a:t>Blocare</a:t>
            </a:r>
            <a:r>
              <a:rPr lang="en-US" sz="1400" b="1" dirty="0" smtClean="0">
                <a:latin typeface="Arial" pitchFamily="34" charset="0"/>
                <a:cs typeface="Arial" pitchFamily="34" charset="0"/>
              </a:rPr>
              <a:t> rand de </a:t>
            </a:r>
            <a:r>
              <a:rPr lang="en-US" sz="1400" b="1" dirty="0" err="1" smtClean="0">
                <a:latin typeface="Arial" pitchFamily="34" charset="0"/>
                <a:cs typeface="Arial" pitchFamily="34" charset="0"/>
              </a:rPr>
              <a:t>sus</a:t>
            </a:r>
            <a:r>
              <a:rPr lang="en-US" sz="1400" b="1" dirty="0" smtClean="0">
                <a:latin typeface="Arial" pitchFamily="34" charset="0"/>
                <a:cs typeface="Arial" pitchFamily="34" charset="0"/>
              </a:rPr>
              <a:t>( Freeze Top Row)</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bloca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randul</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randurile</a:t>
            </a:r>
            <a:endParaRPr lang="en-US" sz="1400" dirty="0" smtClean="0">
              <a:latin typeface="Arial" pitchFamily="34" charset="0"/>
              <a:cs typeface="Arial" pitchFamily="34" charset="0"/>
            </a:endParaRPr>
          </a:p>
          <a:p>
            <a:pPr marL="401638" lvl="1" indent="-342900" algn="just">
              <a:buFontTx/>
              <a:buChar char="-"/>
            </a:pPr>
            <a:r>
              <a:rPr lang="en-US" sz="1400" b="1" dirty="0" err="1" smtClean="0">
                <a:latin typeface="Arial" pitchFamily="34" charset="0"/>
                <a:cs typeface="Arial" pitchFamily="34" charset="0"/>
              </a:rPr>
              <a:t>Inghetare</a:t>
            </a:r>
            <a:r>
              <a:rPr lang="en-US" sz="1400" b="1" dirty="0" smtClean="0">
                <a:latin typeface="Arial" pitchFamily="34" charset="0"/>
                <a:cs typeface="Arial" pitchFamily="34" charset="0"/>
              </a:rPr>
              <a:t> prima </a:t>
            </a:r>
            <a:r>
              <a:rPr lang="en-US" sz="1400" b="1" dirty="0" err="1" smtClean="0">
                <a:latin typeface="Arial" pitchFamily="34" charset="0"/>
                <a:cs typeface="Arial" pitchFamily="34" charset="0"/>
              </a:rPr>
              <a:t>coloana</a:t>
            </a:r>
            <a:r>
              <a:rPr lang="en-US" sz="1400" b="1" dirty="0" smtClean="0">
                <a:latin typeface="Arial" pitchFamily="34" charset="0"/>
                <a:cs typeface="Arial" pitchFamily="34" charset="0"/>
              </a:rPr>
              <a:t> (Freeze First Column)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bloca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coloana</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coloanele</a:t>
            </a:r>
            <a:endParaRPr lang="en-US" sz="1400" dirty="0" smtClean="0">
              <a:latin typeface="Arial" pitchFamily="34" charset="0"/>
              <a:cs typeface="Arial" pitchFamily="34" charset="0"/>
            </a:endParaRPr>
          </a:p>
          <a:p>
            <a:pPr marL="401638" lvl="1" indent="-342900" algn="just">
              <a:buFontTx/>
              <a:buChar char="-"/>
            </a:pPr>
            <a:r>
              <a:rPr lang="en-US" sz="1400" b="1" dirty="0" err="1" smtClean="0">
                <a:latin typeface="Arial" pitchFamily="34" charset="0"/>
                <a:cs typeface="Arial" pitchFamily="34" charset="0"/>
              </a:rPr>
              <a:t>Inghetare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panouri</a:t>
            </a:r>
            <a:r>
              <a:rPr lang="en-US" sz="1400" b="1" dirty="0" smtClean="0">
                <a:latin typeface="Arial" pitchFamily="34" charset="0"/>
                <a:cs typeface="Arial" pitchFamily="34" charset="0"/>
              </a:rPr>
              <a:t>(Freeze Panes)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bloca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randuri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coloane</a:t>
            </a:r>
            <a:endParaRPr lang="en-US" sz="1400" dirty="0" smtClean="0">
              <a:latin typeface="Arial" pitchFamily="34" charset="0"/>
              <a:cs typeface="Arial" pitchFamily="34" charset="0"/>
            </a:endParaRPr>
          </a:p>
          <a:p>
            <a:pPr marL="92075" lvl="1" indent="-33338" algn="just">
              <a:buNone/>
            </a:pP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debloca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optiunea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Anulare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inghetare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panouri</a:t>
            </a:r>
            <a:r>
              <a:rPr lang="en-US" sz="1400" b="1" dirty="0" smtClean="0">
                <a:latin typeface="Arial" pitchFamily="34" charset="0"/>
                <a:cs typeface="Arial" pitchFamily="34" charset="0"/>
              </a:rPr>
              <a:t> (Unfreeze Panes).</a:t>
            </a:r>
            <a:endParaRPr lang="en-US" sz="1400" b="1" dirty="0">
              <a:latin typeface="Arial" pitchFamily="34" charset="0"/>
              <a:cs typeface="Arial" pitchFamily="34" charset="0"/>
            </a:endParaRPr>
          </a:p>
        </p:txBody>
      </p:sp>
      <p:sp>
        <p:nvSpPr>
          <p:cNvPr id="2" name="Title 1"/>
          <p:cNvSpPr>
            <a:spLocks noGrp="1"/>
          </p:cNvSpPr>
          <p:nvPr>
            <p:ph type="title"/>
          </p:nvPr>
        </p:nvSpPr>
        <p:spPr>
          <a:xfrm>
            <a:off x="381000" y="1143000"/>
            <a:ext cx="8763000" cy="487362"/>
          </a:xfrm>
        </p:spPr>
        <p:txBody>
          <a:bodyPr>
            <a:normAutofit/>
          </a:bodyPr>
          <a:lstStyle/>
          <a:p>
            <a:r>
              <a:rPr lang="it-IT" sz="1800" b="1" i="1" dirty="0" smtClean="0">
                <a:solidFill>
                  <a:schemeClr val="accent1"/>
                </a:solidFill>
                <a:latin typeface="Arial" pitchFamily="34" charset="0"/>
                <a:cs typeface="Arial" pitchFamily="34" charset="0"/>
              </a:rPr>
              <a:t>Înghetarea si dezghetarea rândurilor si coloanelor (functia Freeze Panes)</a:t>
            </a:r>
            <a:endParaRPr lang="en-US" sz="1800" dirty="0">
              <a:latin typeface="Arial" pitchFamily="34" charset="0"/>
              <a:cs typeface="Arial" pitchFamily="34" charset="0"/>
            </a:endParaRPr>
          </a:p>
        </p:txBody>
      </p:sp>
      <p:pic>
        <p:nvPicPr>
          <p:cNvPr id="1028" name="Picture 4"/>
          <p:cNvPicPr>
            <a:picLocks noChangeAspect="1" noChangeArrowheads="1"/>
          </p:cNvPicPr>
          <p:nvPr/>
        </p:nvPicPr>
        <p:blipFill>
          <a:blip r:embed="rId3" cstate="print"/>
          <a:srcRect t="18733" r="78906" b="57547"/>
          <a:stretch>
            <a:fillRect/>
          </a:stretch>
        </p:blipFill>
        <p:spPr bwMode="auto">
          <a:xfrm>
            <a:off x="6629400" y="3657600"/>
            <a:ext cx="2150918" cy="1752600"/>
          </a:xfrm>
          <a:prstGeom prst="rect">
            <a:avLst/>
          </a:prstGeom>
          <a:noFill/>
          <a:ln w="9525">
            <a:solidFill>
              <a:srgbClr val="0070C0"/>
            </a:solidFill>
            <a:miter lim="800000"/>
            <a:headEnd/>
            <a:tailEnd/>
          </a:ln>
          <a:effectLst/>
        </p:spPr>
      </p:pic>
      <p:pic>
        <p:nvPicPr>
          <p:cNvPr id="7" name="Picture 2"/>
          <p:cNvPicPr>
            <a:picLocks noChangeAspect="1" noChangeArrowheads="1"/>
          </p:cNvPicPr>
          <p:nvPr/>
        </p:nvPicPr>
        <p:blipFill>
          <a:blip r:embed="rId4" cstate="print"/>
          <a:srcRect l="53750" t="6667" r="8529" b="65490"/>
          <a:stretch>
            <a:fillRect/>
          </a:stretch>
        </p:blipFill>
        <p:spPr bwMode="auto">
          <a:xfrm>
            <a:off x="6257365" y="1819835"/>
            <a:ext cx="2752860" cy="1524000"/>
          </a:xfrm>
          <a:prstGeom prst="rect">
            <a:avLst/>
          </a:prstGeom>
          <a:noFill/>
          <a:ln w="9525">
            <a:solidFill>
              <a:srgbClr val="0070C0"/>
            </a:solid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Grp="1" noChangeAspect="1" noChangeArrowheads="1"/>
          </p:cNvPicPr>
          <p:nvPr>
            <p:ph idx="1"/>
          </p:nvPr>
        </p:nvPicPr>
        <p:blipFill>
          <a:blip r:embed="rId2" cstate="print"/>
          <a:srcRect l="50000" t="28333" r="5000" b="18333"/>
          <a:stretch>
            <a:fillRect/>
          </a:stretch>
        </p:blipFill>
        <p:spPr bwMode="auto">
          <a:xfrm>
            <a:off x="6248400" y="1219200"/>
            <a:ext cx="2743200" cy="2438400"/>
          </a:xfrm>
          <a:prstGeom prst="rect">
            <a:avLst/>
          </a:prstGeom>
          <a:noFill/>
          <a:ln w="9525">
            <a:solidFill>
              <a:srgbClr val="00B0F0"/>
            </a:solidFill>
            <a:miter lim="800000"/>
            <a:headEnd/>
            <a:tailEnd/>
          </a:ln>
          <a:effectLst/>
        </p:spPr>
      </p:pic>
      <p:sp>
        <p:nvSpPr>
          <p:cNvPr id="2" name="Title 1"/>
          <p:cNvSpPr>
            <a:spLocks noGrp="1"/>
          </p:cNvSpPr>
          <p:nvPr>
            <p:ph type="title"/>
          </p:nvPr>
        </p:nvSpPr>
        <p:spPr>
          <a:xfrm>
            <a:off x="533400" y="2667000"/>
            <a:ext cx="4191000" cy="533400"/>
          </a:xfrm>
        </p:spPr>
        <p:txBody>
          <a:bodyPr>
            <a:normAutofit/>
          </a:bodyPr>
          <a:lstStyle/>
          <a:p>
            <a:r>
              <a:rPr lang="en-US" sz="1600" b="1" i="1" dirty="0" err="1" smtClean="0">
                <a:solidFill>
                  <a:schemeClr val="accent2">
                    <a:lumMod val="60000"/>
                    <a:lumOff val="40000"/>
                  </a:schemeClr>
                </a:solidFill>
                <a:latin typeface="Arial" pitchFamily="34" charset="0"/>
                <a:cs typeface="Arial" pitchFamily="34" charset="0"/>
              </a:rPr>
              <a:t>Comutarea</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intre</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registre</a:t>
            </a:r>
            <a:endParaRPr lang="en-US" sz="1600" i="1" dirty="0">
              <a:solidFill>
                <a:schemeClr val="accent2">
                  <a:lumMod val="60000"/>
                  <a:lumOff val="40000"/>
                </a:schemeClr>
              </a:solidFill>
            </a:endParaRPr>
          </a:p>
        </p:txBody>
      </p:sp>
      <p:sp>
        <p:nvSpPr>
          <p:cNvPr id="4" name="Rectangle 3"/>
          <p:cNvSpPr/>
          <p:nvPr/>
        </p:nvSpPr>
        <p:spPr>
          <a:xfrm>
            <a:off x="533400" y="3276600"/>
            <a:ext cx="5638800" cy="1169551"/>
          </a:xfrm>
          <a:prstGeom prst="rect">
            <a:avLst/>
          </a:prstGeom>
        </p:spPr>
        <p:txBody>
          <a:bodyPr wrap="square">
            <a:spAutoFit/>
          </a:bodyPr>
          <a:lstStyle/>
          <a:p>
            <a:pPr algn="just">
              <a:buFont typeface="Wingdings" pitchFamily="2" charset="2"/>
              <a:buChar char="ü"/>
            </a:pPr>
            <a:r>
              <a:rPr lang="en-US" sz="1400" dirty="0" smtClean="0">
                <a:latin typeface="Arial" pitchFamily="34" charset="0"/>
                <a:cs typeface="Arial" pitchFamily="34" charset="0"/>
              </a:rPr>
              <a:t>Fila </a:t>
            </a:r>
            <a:r>
              <a:rPr lang="ro-RO" sz="1400" b="1" dirty="0" smtClean="0">
                <a:latin typeface="Arial" pitchFamily="34" charset="0"/>
                <a:cs typeface="Arial" pitchFamily="34" charset="0"/>
              </a:rPr>
              <a:t>Vizualizare</a:t>
            </a:r>
            <a:r>
              <a:rPr lang="en-US" sz="1400" dirty="0" smtClean="0">
                <a:latin typeface="Arial" pitchFamily="34" charset="0"/>
                <a:cs typeface="Arial" pitchFamily="34" charset="0"/>
              </a:rPr>
              <a:t> </a:t>
            </a:r>
            <a:r>
              <a:rPr lang="ro-RO" sz="1400" dirty="0" smtClean="0">
                <a:latin typeface="Arial" pitchFamily="34" charset="0"/>
                <a:cs typeface="Arial" pitchFamily="34" charset="0"/>
              </a:rPr>
              <a:t>(</a:t>
            </a:r>
            <a:r>
              <a:rPr lang="en-US" sz="1400" b="1" dirty="0" smtClean="0">
                <a:latin typeface="Arial" pitchFamily="34" charset="0"/>
                <a:cs typeface="Arial" pitchFamily="34" charset="0"/>
              </a:rPr>
              <a:t>View</a:t>
            </a:r>
            <a:r>
              <a:rPr lang="ro-RO" sz="1400" dirty="0" smtClean="0">
                <a:latin typeface="Arial" pitchFamily="34" charset="0"/>
                <a:cs typeface="Arial" pitchFamily="34" charset="0"/>
              </a:rPr>
              <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Grupul</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Fereastra</a:t>
            </a:r>
            <a:r>
              <a:rPr lang="en-US" sz="1400" dirty="0" smtClean="0">
                <a:latin typeface="Arial" pitchFamily="34" charset="0"/>
                <a:cs typeface="Arial" pitchFamily="34" charset="0"/>
              </a:rPr>
              <a:t> </a:t>
            </a:r>
            <a:r>
              <a:rPr lang="ro-RO" sz="1400" dirty="0" smtClean="0">
                <a:latin typeface="Arial" pitchFamily="34" charset="0"/>
                <a:cs typeface="Arial" pitchFamily="34" charset="0"/>
              </a:rPr>
              <a:t>(</a:t>
            </a:r>
            <a:r>
              <a:rPr lang="en-US" sz="1400" b="1" dirty="0" smtClean="0">
                <a:latin typeface="Arial" pitchFamily="34" charset="0"/>
                <a:cs typeface="Arial" pitchFamily="34" charset="0"/>
              </a:rPr>
              <a:t>Windows</a:t>
            </a:r>
            <a:r>
              <a:rPr lang="ro-RO" sz="1400" dirty="0" smtClean="0">
                <a:latin typeface="Arial" pitchFamily="34" charset="0"/>
                <a:cs typeface="Arial" pitchFamily="34" charset="0"/>
              </a:rPr>
              <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Comanda</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Comutare ferestre</a:t>
            </a:r>
            <a:r>
              <a:rPr lang="en-US" sz="1400" b="1" dirty="0" smtClean="0">
                <a:latin typeface="Arial" pitchFamily="34" charset="0"/>
                <a:cs typeface="Arial" pitchFamily="34" charset="0"/>
              </a:rPr>
              <a:t> </a:t>
            </a:r>
            <a:r>
              <a:rPr lang="ro-RO" sz="1400" dirty="0" smtClean="0">
                <a:latin typeface="Arial" pitchFamily="34" charset="0"/>
                <a:cs typeface="Arial" pitchFamily="34" charset="0"/>
              </a:rPr>
              <a:t>(</a:t>
            </a:r>
            <a:r>
              <a:rPr lang="en-US" sz="1400" b="1" dirty="0" smtClean="0">
                <a:latin typeface="Arial" pitchFamily="34" charset="0"/>
                <a:cs typeface="Arial" pitchFamily="34" charset="0"/>
              </a:rPr>
              <a:t>Switch Window</a:t>
            </a:r>
            <a:r>
              <a:rPr lang="ro-RO" sz="1400" dirty="0" smtClean="0">
                <a:latin typeface="Arial" pitchFamily="34" charset="0"/>
                <a:cs typeface="Arial" pitchFamily="34" charset="0"/>
              </a:rPr>
              <a:t>)</a:t>
            </a:r>
            <a:endParaRPr lang="en-US" sz="1400" dirty="0" smtClean="0">
              <a:latin typeface="Arial" pitchFamily="34" charset="0"/>
              <a:cs typeface="Arial" pitchFamily="34" charset="0"/>
            </a:endParaRPr>
          </a:p>
          <a:p>
            <a:pPr algn="just"/>
            <a:r>
              <a:rPr lang="en-US" sz="1400" dirty="0" err="1" smtClean="0">
                <a:latin typeface="Arial" pitchFamily="34" charset="0"/>
                <a:cs typeface="Arial" pitchFamily="34" charset="0"/>
              </a:rPr>
              <a:t>sau</a:t>
            </a:r>
            <a:endParaRPr lang="ro-RO" sz="1400" dirty="0" smtClean="0">
              <a:latin typeface="Arial" pitchFamily="34" charset="0"/>
              <a:cs typeface="Arial" pitchFamily="34" charset="0"/>
            </a:endParaRPr>
          </a:p>
          <a:p>
            <a:pPr algn="just">
              <a:buFont typeface="Wingdings" pitchFamily="2" charset="2"/>
              <a:buChar char="ü"/>
            </a:pPr>
            <a:r>
              <a:rPr lang="ro-RO" sz="1400" dirty="0" smtClean="0">
                <a:latin typeface="Arial" pitchFamily="34" charset="0"/>
                <a:cs typeface="Arial" pitchFamily="34" charset="0"/>
              </a:rPr>
              <a:t>Combinaţia de taste </a:t>
            </a:r>
            <a:r>
              <a:rPr lang="ro-RO" sz="1400" b="1" dirty="0" smtClean="0">
                <a:latin typeface="Arial" pitchFamily="34" charset="0"/>
                <a:cs typeface="Arial" pitchFamily="34" charset="0"/>
              </a:rPr>
              <a:t>CTRL+</a:t>
            </a:r>
            <a:r>
              <a:rPr lang="en-US" sz="1400" b="1" dirty="0" smtClean="0">
                <a:latin typeface="Arial" pitchFamily="34" charset="0"/>
                <a:cs typeface="Arial" pitchFamily="34" charset="0"/>
              </a:rPr>
              <a:t>TAB</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CTRL+F6</a:t>
            </a:r>
            <a:endParaRPr lang="ro-RO" sz="1400" b="1" dirty="0" smtClean="0">
              <a:latin typeface="Arial" pitchFamily="34" charset="0"/>
              <a:cs typeface="Arial" pitchFamily="34" charset="0"/>
            </a:endParaRPr>
          </a:p>
          <a:p>
            <a:endParaRPr lang="en-US" sz="1400" dirty="0">
              <a:latin typeface="Arial" pitchFamily="34" charset="0"/>
              <a:cs typeface="Arial" pitchFamily="34" charset="0"/>
            </a:endParaRPr>
          </a:p>
        </p:txBody>
      </p:sp>
      <p:grpSp>
        <p:nvGrpSpPr>
          <p:cNvPr id="5" name="Group 4"/>
          <p:cNvGrpSpPr/>
          <p:nvPr/>
        </p:nvGrpSpPr>
        <p:grpSpPr>
          <a:xfrm>
            <a:off x="5257800" y="4343400"/>
            <a:ext cx="3276600" cy="1219200"/>
            <a:chOff x="0" y="3200399"/>
            <a:chExt cx="5105400" cy="3429000"/>
          </a:xfrm>
        </p:grpSpPr>
        <p:sp useBgFill="1">
          <p:nvSpPr>
            <p:cNvPr id="6" name="Rounded Rectangle 5"/>
            <p:cNvSpPr/>
            <p:nvPr/>
          </p:nvSpPr>
          <p:spPr>
            <a:xfrm>
              <a:off x="0" y="3200399"/>
              <a:ext cx="5105400" cy="3429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a:latin typeface="Arial" pitchFamily="34" charset="0"/>
                <a:cs typeface="Arial" pitchFamily="34" charset="0"/>
              </a:endParaRPr>
            </a:p>
          </p:txBody>
        </p:sp>
        <p:sp>
          <p:nvSpPr>
            <p:cNvPr id="7" name="TextBox 6"/>
            <p:cNvSpPr txBox="1"/>
            <p:nvPr/>
          </p:nvSpPr>
          <p:spPr>
            <a:xfrm>
              <a:off x="152399" y="3208102"/>
              <a:ext cx="4953001" cy="3419204"/>
            </a:xfrm>
            <a:prstGeom prst="rect">
              <a:avLst/>
            </a:prstGeom>
            <a:noFill/>
          </p:spPr>
          <p:txBody>
            <a:bodyPr wrap="square" rtlCol="0">
              <a:spAutoFit/>
            </a:bodyPr>
            <a:lstStyle/>
            <a:p>
              <a:pPr algn="just"/>
              <a:r>
                <a:rPr lang="ro-RO" sz="1300" b="1" dirty="0" smtClean="0">
                  <a:solidFill>
                    <a:schemeClr val="accent2">
                      <a:lumMod val="60000"/>
                      <a:lumOff val="40000"/>
                    </a:schemeClr>
                  </a:solidFill>
                  <a:latin typeface="Arial" pitchFamily="34" charset="0"/>
                  <a:cs typeface="Arial" pitchFamily="34" charset="0"/>
                </a:rPr>
                <a:t>Shortcut-uri</a:t>
              </a:r>
            </a:p>
            <a:p>
              <a:pPr algn="just"/>
              <a:r>
                <a:rPr lang="ro-RO" sz="1200" b="1" dirty="0" smtClean="0">
                  <a:solidFill>
                    <a:schemeClr val="accent1">
                      <a:lumMod val="75000"/>
                    </a:schemeClr>
                  </a:solidFill>
                  <a:latin typeface="Arial" pitchFamily="34" charset="0"/>
                  <a:cs typeface="Arial" pitchFamily="34" charset="0"/>
                </a:rPr>
                <a:t>Deschidere</a:t>
              </a:r>
              <a:r>
                <a:rPr lang="en-US" sz="1200" b="1" dirty="0" smtClean="0">
                  <a:solidFill>
                    <a:schemeClr val="accent1">
                      <a:lumMod val="75000"/>
                    </a:schemeClr>
                  </a:solidFill>
                  <a:latin typeface="Arial" pitchFamily="34" charset="0"/>
                  <a:cs typeface="Arial" pitchFamily="34" charset="0"/>
                </a:rPr>
                <a:t> </a:t>
              </a:r>
              <a:r>
                <a:rPr lang="ro-RO" sz="1200" b="1" dirty="0" smtClean="0">
                  <a:solidFill>
                    <a:schemeClr val="accent1">
                      <a:lumMod val="75000"/>
                    </a:schemeClr>
                  </a:solidFill>
                  <a:latin typeface="Arial" pitchFamily="34" charset="0"/>
                  <a:cs typeface="Arial" pitchFamily="34" charset="0"/>
                </a:rPr>
                <a:t>CTRL+O</a:t>
              </a:r>
            </a:p>
            <a:p>
              <a:pPr algn="just"/>
              <a:r>
                <a:rPr lang="ro-RO" sz="1200" b="1" dirty="0" smtClean="0">
                  <a:solidFill>
                    <a:schemeClr val="accent1">
                      <a:lumMod val="75000"/>
                    </a:schemeClr>
                  </a:solidFill>
                  <a:latin typeface="Arial" pitchFamily="34" charset="0"/>
                  <a:cs typeface="Arial" pitchFamily="34" charset="0"/>
                </a:rPr>
                <a:t>Creare registru nou</a:t>
              </a:r>
              <a:r>
                <a:rPr lang="en-US" sz="1200" b="1" dirty="0" smtClean="0">
                  <a:solidFill>
                    <a:schemeClr val="accent1">
                      <a:lumMod val="75000"/>
                    </a:schemeClr>
                  </a:solidFill>
                  <a:latin typeface="Arial" pitchFamily="34" charset="0"/>
                  <a:cs typeface="Arial" pitchFamily="34" charset="0"/>
                </a:rPr>
                <a:t> </a:t>
              </a:r>
              <a:r>
                <a:rPr lang="ro-RO" sz="1200" b="1" dirty="0" smtClean="0">
                  <a:solidFill>
                    <a:schemeClr val="accent1">
                      <a:lumMod val="75000"/>
                    </a:schemeClr>
                  </a:solidFill>
                  <a:latin typeface="Arial" pitchFamily="34" charset="0"/>
                  <a:cs typeface="Arial" pitchFamily="34" charset="0"/>
                </a:rPr>
                <a:t>CTRL+N</a:t>
              </a:r>
            </a:p>
            <a:p>
              <a:pPr algn="just"/>
              <a:r>
                <a:rPr lang="ro-RO" sz="1200" b="1" dirty="0" smtClean="0">
                  <a:solidFill>
                    <a:schemeClr val="accent1">
                      <a:lumMod val="75000"/>
                    </a:schemeClr>
                  </a:solidFill>
                  <a:latin typeface="Arial" pitchFamily="34" charset="0"/>
                  <a:cs typeface="Arial" pitchFamily="34" charset="0"/>
                </a:rPr>
                <a:t>Inchidere registru CTRL+F4</a:t>
              </a:r>
            </a:p>
            <a:p>
              <a:pPr algn="just"/>
              <a:r>
                <a:rPr lang="ro-RO" sz="1200" b="1" dirty="0" smtClean="0">
                  <a:solidFill>
                    <a:schemeClr val="accent1">
                      <a:lumMod val="75000"/>
                    </a:schemeClr>
                  </a:solidFill>
                  <a:latin typeface="Arial" pitchFamily="34" charset="0"/>
                  <a:cs typeface="Arial" pitchFamily="34" charset="0"/>
                </a:rPr>
                <a:t>Comutarea intre </a:t>
              </a:r>
              <a:r>
                <a:rPr lang="en-US" sz="1200" b="1" dirty="0" err="1" smtClean="0">
                  <a:solidFill>
                    <a:schemeClr val="accent1">
                      <a:lumMod val="75000"/>
                    </a:schemeClr>
                  </a:solidFill>
                  <a:latin typeface="Arial" pitchFamily="34" charset="0"/>
                  <a:cs typeface="Arial" pitchFamily="34" charset="0"/>
                </a:rPr>
                <a:t>ferestre</a:t>
              </a:r>
              <a:r>
                <a:rPr lang="ro-RO" sz="1200" b="1" dirty="0" smtClean="0">
                  <a:solidFill>
                    <a:schemeClr val="accent1">
                      <a:lumMod val="75000"/>
                    </a:schemeClr>
                  </a:solidFill>
                  <a:latin typeface="Arial" pitchFamily="34" charset="0"/>
                  <a:cs typeface="Arial" pitchFamily="34" charset="0"/>
                </a:rPr>
                <a:t> ALT+TAB</a:t>
              </a:r>
              <a:endParaRPr lang="en-US" sz="1200" b="1" dirty="0" smtClean="0">
                <a:solidFill>
                  <a:schemeClr val="accent1">
                    <a:lumMod val="75000"/>
                  </a:schemeClr>
                </a:solidFill>
                <a:latin typeface="Arial" pitchFamily="34" charset="0"/>
                <a:cs typeface="Arial" pitchFamily="34" charset="0"/>
              </a:endParaRPr>
            </a:p>
            <a:p>
              <a:pPr algn="just"/>
              <a:r>
                <a:rPr lang="en-US" sz="1200" b="1" dirty="0" err="1" smtClean="0">
                  <a:solidFill>
                    <a:schemeClr val="accent1">
                      <a:lumMod val="75000"/>
                    </a:schemeClr>
                  </a:solidFill>
                  <a:latin typeface="Arial" pitchFamily="34" charset="0"/>
                  <a:cs typeface="Arial" pitchFamily="34" charset="0"/>
                </a:rPr>
                <a:t>Comutarea</a:t>
              </a:r>
              <a:r>
                <a:rPr lang="en-US" sz="1200" b="1" dirty="0" smtClean="0">
                  <a:solidFill>
                    <a:schemeClr val="accent1">
                      <a:lumMod val="75000"/>
                    </a:schemeClr>
                  </a:solidFill>
                  <a:latin typeface="Arial" pitchFamily="34" charset="0"/>
                  <a:cs typeface="Arial" pitchFamily="34" charset="0"/>
                </a:rPr>
                <a:t> </a:t>
              </a:r>
              <a:r>
                <a:rPr lang="en-US" sz="1200" b="1" dirty="0" err="1" smtClean="0">
                  <a:solidFill>
                    <a:schemeClr val="accent1">
                      <a:lumMod val="75000"/>
                    </a:schemeClr>
                  </a:solidFill>
                  <a:latin typeface="Arial" pitchFamily="34" charset="0"/>
                  <a:cs typeface="Arial" pitchFamily="34" charset="0"/>
                </a:rPr>
                <a:t>intre</a:t>
              </a:r>
              <a:r>
                <a:rPr lang="en-US" sz="1200" b="1" dirty="0" smtClean="0">
                  <a:solidFill>
                    <a:schemeClr val="accent1">
                      <a:lumMod val="75000"/>
                    </a:schemeClr>
                  </a:solidFill>
                  <a:latin typeface="Arial" pitchFamily="34" charset="0"/>
                  <a:cs typeface="Arial" pitchFamily="34" charset="0"/>
                </a:rPr>
                <a:t> </a:t>
              </a:r>
              <a:r>
                <a:rPr lang="en-US" sz="1200" b="1" dirty="0" err="1" smtClean="0">
                  <a:solidFill>
                    <a:schemeClr val="accent1">
                      <a:lumMod val="75000"/>
                    </a:schemeClr>
                  </a:solidFill>
                  <a:latin typeface="Arial" pitchFamily="34" charset="0"/>
                  <a:cs typeface="Arial" pitchFamily="34" charset="0"/>
                </a:rPr>
                <a:t>registre</a:t>
              </a:r>
              <a:r>
                <a:rPr lang="en-US" sz="1200" b="1" dirty="0" smtClean="0">
                  <a:solidFill>
                    <a:schemeClr val="accent1">
                      <a:lumMod val="75000"/>
                    </a:schemeClr>
                  </a:solidFill>
                  <a:latin typeface="Arial" pitchFamily="34" charset="0"/>
                  <a:cs typeface="Arial" pitchFamily="34" charset="0"/>
                </a:rPr>
                <a:t> CTRL+TAB</a:t>
              </a:r>
            </a:p>
          </p:txBody>
        </p:sp>
      </p:grpSp>
      <p:sp>
        <p:nvSpPr>
          <p:cNvPr id="9" name="Rectangle 8"/>
          <p:cNvSpPr/>
          <p:nvPr/>
        </p:nvSpPr>
        <p:spPr>
          <a:xfrm>
            <a:off x="304800" y="838200"/>
            <a:ext cx="5638800" cy="1415772"/>
          </a:xfrm>
          <a:prstGeom prst="rect">
            <a:avLst/>
          </a:prstGeom>
        </p:spPr>
        <p:txBody>
          <a:bodyPr wrap="square">
            <a:spAutoFit/>
          </a:bodyPr>
          <a:lstStyle/>
          <a:p>
            <a:pPr marL="342900" indent="-342900" algn="just"/>
            <a:r>
              <a:rPr lang="ro-RO" sz="1400" dirty="0" smtClean="0">
                <a:solidFill>
                  <a:schemeClr val="accent2">
                    <a:lumMod val="60000"/>
                    <a:lumOff val="40000"/>
                  </a:schemeClr>
                </a:solidFill>
                <a:latin typeface="Arial" pitchFamily="34" charset="0"/>
                <a:cs typeface="Arial" pitchFamily="34" charset="0"/>
              </a:rPr>
              <a:t>Crearea unui registru nou se mai poate face</a:t>
            </a:r>
            <a:r>
              <a:rPr lang="en-US" sz="1400" dirty="0" smtClean="0">
                <a:solidFill>
                  <a:schemeClr val="accent2">
                    <a:lumMod val="60000"/>
                    <a:lumOff val="40000"/>
                  </a:schemeClr>
                </a:solidFill>
                <a:latin typeface="Arial" pitchFamily="34" charset="0"/>
                <a:cs typeface="Arial" pitchFamily="34" charset="0"/>
              </a:rPr>
              <a:t> </a:t>
            </a:r>
            <a:r>
              <a:rPr lang="en-US" sz="1400" dirty="0" err="1" smtClean="0">
                <a:solidFill>
                  <a:schemeClr val="accent2">
                    <a:lumMod val="60000"/>
                    <a:lumOff val="40000"/>
                  </a:schemeClr>
                </a:solidFill>
                <a:latin typeface="Arial" pitchFamily="34" charset="0"/>
                <a:cs typeface="Arial" pitchFamily="34" charset="0"/>
              </a:rPr>
              <a:t>prin</a:t>
            </a:r>
            <a:r>
              <a:rPr lang="ro-RO" sz="1400" dirty="0" smtClean="0">
                <a:solidFill>
                  <a:schemeClr val="accent2">
                    <a:lumMod val="60000"/>
                    <a:lumOff val="40000"/>
                  </a:schemeClr>
                </a:solidFill>
                <a:latin typeface="Arial" pitchFamily="34" charset="0"/>
                <a:cs typeface="Arial" pitchFamily="34" charset="0"/>
              </a:rPr>
              <a:t>: </a:t>
            </a:r>
          </a:p>
          <a:p>
            <a:pPr marL="53975" indent="4763" algn="just">
              <a:buFont typeface="Arial" pitchFamily="34" charset="0"/>
              <a:buChar char="•"/>
            </a:pPr>
            <a:r>
              <a:rPr lang="ro-RO" sz="1400" dirty="0" smtClean="0">
                <a:latin typeface="Arial" pitchFamily="34" charset="0"/>
                <a:cs typeface="Arial" pitchFamily="34" charset="0"/>
              </a:rPr>
              <a:t>clic dreapta in locaţia dorita,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Nou</a:t>
            </a:r>
            <a:r>
              <a:rPr lang="ro-RO" sz="1400" dirty="0" smtClean="0">
                <a:latin typeface="Arial" pitchFamily="34" charset="0"/>
                <a:cs typeface="Arial" pitchFamily="34" charset="0"/>
              </a:rPr>
              <a:t> (</a:t>
            </a:r>
            <a:r>
              <a:rPr lang="ro-RO" sz="1400" b="1" dirty="0" smtClean="0">
                <a:latin typeface="Arial" pitchFamily="34" charset="0"/>
                <a:cs typeface="Arial" pitchFamily="34" charset="0"/>
              </a:rPr>
              <a:t>New</a:t>
            </a:r>
            <a:r>
              <a:rPr lang="ro-RO" sz="1400" dirty="0" smtClean="0">
                <a:latin typeface="Arial" pitchFamily="34" charset="0"/>
                <a:cs typeface="Arial" pitchFamily="34" charset="0"/>
              </a:rPr>
              <a:t>)</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apoi</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Foaie de lucru </a:t>
            </a:r>
            <a:r>
              <a:rPr lang="en-US" sz="1400" b="1" dirty="0" smtClean="0">
                <a:latin typeface="Arial" pitchFamily="34" charset="0"/>
                <a:cs typeface="Arial" pitchFamily="34" charset="0"/>
              </a:rPr>
              <a:t>Microsoft Office Excel </a:t>
            </a:r>
          </a:p>
          <a:p>
            <a:pPr marL="53975" indent="4763" algn="just"/>
            <a:endParaRPr lang="en-US" sz="1400" dirty="0" smtClean="0">
              <a:latin typeface="Arial" pitchFamily="34" charset="0"/>
              <a:cs typeface="Arial" pitchFamily="34" charset="0"/>
            </a:endParaRPr>
          </a:p>
          <a:p>
            <a:pPr marL="53975" indent="4763" algn="just"/>
            <a:r>
              <a:rPr lang="en-US" sz="1400" dirty="0" err="1" smtClean="0">
                <a:solidFill>
                  <a:schemeClr val="accent2">
                    <a:lumMod val="60000"/>
                    <a:lumOff val="40000"/>
                  </a:schemeClr>
                </a:solidFill>
                <a:latin typeface="Arial" pitchFamily="34" charset="0"/>
                <a:cs typeface="Arial" pitchFamily="34" charset="0"/>
              </a:rPr>
              <a:t>Deschiderea</a:t>
            </a:r>
            <a:r>
              <a:rPr lang="en-US" sz="1400" dirty="0" smtClean="0">
                <a:solidFill>
                  <a:schemeClr val="accent2">
                    <a:lumMod val="60000"/>
                    <a:lumOff val="40000"/>
                  </a:schemeClr>
                </a:solidFill>
                <a:latin typeface="Arial" pitchFamily="34" charset="0"/>
                <a:cs typeface="Arial" pitchFamily="34" charset="0"/>
              </a:rPr>
              <a:t> </a:t>
            </a:r>
            <a:r>
              <a:rPr lang="en-US" sz="1400" dirty="0" err="1" smtClean="0">
                <a:solidFill>
                  <a:schemeClr val="accent2">
                    <a:lumMod val="60000"/>
                    <a:lumOff val="40000"/>
                  </a:schemeClr>
                </a:solidFill>
                <a:latin typeface="Arial" pitchFamily="34" charset="0"/>
                <a:cs typeface="Arial" pitchFamily="34" charset="0"/>
              </a:rPr>
              <a:t>unui</a:t>
            </a:r>
            <a:r>
              <a:rPr lang="en-US" sz="1400" dirty="0" smtClean="0">
                <a:solidFill>
                  <a:schemeClr val="accent2">
                    <a:lumMod val="60000"/>
                    <a:lumOff val="40000"/>
                  </a:schemeClr>
                </a:solidFill>
                <a:latin typeface="Arial" pitchFamily="34" charset="0"/>
                <a:cs typeface="Arial" pitchFamily="34" charset="0"/>
              </a:rPr>
              <a:t> </a:t>
            </a:r>
            <a:r>
              <a:rPr lang="en-US" sz="1400" dirty="0" err="1" smtClean="0">
                <a:solidFill>
                  <a:schemeClr val="accent2">
                    <a:lumMod val="60000"/>
                    <a:lumOff val="40000"/>
                  </a:schemeClr>
                </a:solidFill>
                <a:latin typeface="Arial" pitchFamily="34" charset="0"/>
                <a:cs typeface="Arial" pitchFamily="34" charset="0"/>
              </a:rPr>
              <a:t>registru</a:t>
            </a:r>
            <a:r>
              <a:rPr lang="en-US" sz="1400" dirty="0" smtClean="0">
                <a:solidFill>
                  <a:schemeClr val="accent2">
                    <a:lumMod val="60000"/>
                    <a:lumOff val="40000"/>
                  </a:schemeClr>
                </a:solidFill>
                <a:latin typeface="Arial" pitchFamily="34" charset="0"/>
                <a:cs typeface="Arial" pitchFamily="34" charset="0"/>
              </a:rPr>
              <a:t> </a:t>
            </a:r>
            <a:r>
              <a:rPr lang="en-US" sz="1400" dirty="0" err="1" smtClean="0">
                <a:solidFill>
                  <a:schemeClr val="accent2">
                    <a:lumMod val="60000"/>
                    <a:lumOff val="40000"/>
                  </a:schemeClr>
                </a:solidFill>
                <a:latin typeface="Arial" pitchFamily="34" charset="0"/>
                <a:cs typeface="Arial" pitchFamily="34" charset="0"/>
              </a:rPr>
              <a:t>deja</a:t>
            </a:r>
            <a:r>
              <a:rPr lang="en-US" sz="1400" dirty="0" smtClean="0">
                <a:solidFill>
                  <a:schemeClr val="accent2">
                    <a:lumMod val="60000"/>
                    <a:lumOff val="40000"/>
                  </a:schemeClr>
                </a:solidFill>
                <a:latin typeface="Arial" pitchFamily="34" charset="0"/>
                <a:cs typeface="Arial" pitchFamily="34" charset="0"/>
              </a:rPr>
              <a:t> </a:t>
            </a:r>
            <a:r>
              <a:rPr lang="en-US" sz="1400" dirty="0" err="1" smtClean="0">
                <a:solidFill>
                  <a:schemeClr val="accent2">
                    <a:lumMod val="60000"/>
                    <a:lumOff val="40000"/>
                  </a:schemeClr>
                </a:solidFill>
                <a:latin typeface="Arial" pitchFamily="34" charset="0"/>
                <a:cs typeface="Arial" pitchFamily="34" charset="0"/>
              </a:rPr>
              <a:t>creat</a:t>
            </a:r>
            <a:r>
              <a:rPr lang="en-US" sz="1400" dirty="0" smtClean="0">
                <a:solidFill>
                  <a:schemeClr val="accent2">
                    <a:lumMod val="60000"/>
                    <a:lumOff val="40000"/>
                  </a:schemeClr>
                </a:solidFill>
                <a:latin typeface="Arial" pitchFamily="34" charset="0"/>
                <a:cs typeface="Arial" pitchFamily="34" charset="0"/>
              </a:rPr>
              <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dublu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iconul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asociat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fisierului</a:t>
            </a:r>
            <a:r>
              <a:rPr lang="en-US" sz="1400" dirty="0" smtClean="0">
                <a:latin typeface="Arial" pitchFamily="34" charset="0"/>
                <a:cs typeface="Arial" pitchFamily="34" charset="0"/>
              </a:rPr>
              <a:t>.</a:t>
            </a:r>
            <a:endParaRPr lang="en-US" sz="1400" dirty="0">
              <a:latin typeface="Arial" pitchFamily="34" charset="0"/>
              <a:cs typeface="Arial" pitchFamily="34" charset="0"/>
            </a:endParaRPr>
          </a:p>
        </p:txBody>
      </p:sp>
      <p:pic>
        <p:nvPicPr>
          <p:cNvPr id="12" name="Picture 4"/>
          <p:cNvPicPr>
            <a:picLocks noChangeAspect="1" noChangeArrowheads="1"/>
          </p:cNvPicPr>
          <p:nvPr/>
        </p:nvPicPr>
        <p:blipFill>
          <a:blip r:embed="rId3" cstate="print"/>
          <a:srcRect l="62500" t="15000" r="13750" b="66667"/>
          <a:stretch>
            <a:fillRect/>
          </a:stretch>
        </p:blipFill>
        <p:spPr bwMode="auto">
          <a:xfrm>
            <a:off x="1600200" y="4495800"/>
            <a:ext cx="2209800" cy="1279358"/>
          </a:xfrm>
          <a:prstGeom prst="rect">
            <a:avLst/>
          </a:prstGeom>
          <a:noFill/>
          <a:ln w="9525">
            <a:solidFill>
              <a:srgbClr val="00B0F0"/>
            </a:solid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066800"/>
            <a:ext cx="4648200" cy="3810000"/>
          </a:xfrm>
        </p:spPr>
        <p:txBody>
          <a:bodyPr numCol="1">
            <a:noAutofit/>
          </a:bodyPr>
          <a:lstStyle/>
          <a:p>
            <a:pPr algn="just">
              <a:buNone/>
            </a:pPr>
            <a:r>
              <a:rPr lang="en-US" sz="1300" b="1" dirty="0" err="1" smtClean="0">
                <a:latin typeface="Arial" pitchFamily="34" charset="0"/>
                <a:cs typeface="Arial" pitchFamily="34" charset="0"/>
              </a:rPr>
              <a:t>Comutarea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intre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foile</a:t>
            </a:r>
            <a:r>
              <a:rPr lang="en-US" sz="1300" b="1" dirty="0" smtClean="0">
                <a:latin typeface="Arial" pitchFamily="34" charset="0"/>
                <a:cs typeface="Arial" pitchFamily="34" charset="0"/>
              </a:rPr>
              <a:t> de </a:t>
            </a:r>
            <a:r>
              <a:rPr lang="en-US" sz="1300" b="1" dirty="0" err="1" smtClean="0">
                <a:latin typeface="Arial" pitchFamily="34" charset="0"/>
                <a:cs typeface="Arial" pitchFamily="34" charset="0"/>
              </a:rPr>
              <a:t>calcul</a:t>
            </a:r>
            <a:endParaRPr lang="en-US" sz="1300" b="1" dirty="0" smtClean="0">
              <a:latin typeface="Arial" pitchFamily="34" charset="0"/>
              <a:cs typeface="Arial" pitchFamily="34" charset="0"/>
            </a:endParaRPr>
          </a:p>
          <a:p>
            <a:pPr algn="just">
              <a:buNone/>
            </a:pPr>
            <a:r>
              <a:rPr lang="en-US" sz="1300" dirty="0" smtClean="0">
                <a:latin typeface="Arial" pitchFamily="34" charset="0"/>
                <a:cs typeface="Arial" pitchFamily="34" charset="0"/>
              </a:rPr>
              <a:t>-cu </a:t>
            </a:r>
            <a:r>
              <a:rPr lang="en-US" sz="1300" dirty="0" err="1" smtClean="0">
                <a:latin typeface="Arial" pitchFamily="34" charset="0"/>
                <a:cs typeface="Arial" pitchFamily="34" charset="0"/>
              </a:rPr>
              <a:t>ajutorul</a:t>
            </a:r>
            <a:r>
              <a:rPr lang="en-US" sz="1300" dirty="0" smtClean="0">
                <a:latin typeface="Arial" pitchFamily="34" charset="0"/>
                <a:cs typeface="Arial" pitchFamily="34" charset="0"/>
              </a:rPr>
              <a:t> mouse-</a:t>
            </a:r>
            <a:r>
              <a:rPr lang="en-US" sz="1300" dirty="0" err="1" smtClean="0">
                <a:latin typeface="Arial" pitchFamily="34" charset="0"/>
                <a:cs typeface="Arial" pitchFamily="34" charset="0"/>
              </a:rPr>
              <a:t>ului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prin</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selectia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directa</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acestora</a:t>
            </a:r>
            <a:endParaRPr lang="en-US" sz="1300" dirty="0" smtClean="0">
              <a:latin typeface="Arial" pitchFamily="34" charset="0"/>
              <a:cs typeface="Arial" pitchFamily="34" charset="0"/>
            </a:endParaRPr>
          </a:p>
          <a:p>
            <a:pPr algn="just">
              <a:buNone/>
            </a:pPr>
            <a:r>
              <a:rPr lang="en-US" sz="1300" dirty="0" smtClean="0">
                <a:latin typeface="Arial" pitchFamily="34" charset="0"/>
                <a:cs typeface="Arial" pitchFamily="34" charset="0"/>
              </a:rPr>
              <a:t>-</a:t>
            </a:r>
            <a:r>
              <a:rPr lang="en-US" sz="1300" dirty="0" err="1" smtClean="0">
                <a:latin typeface="Arial" pitchFamily="34" charset="0"/>
                <a:cs typeface="Arial" pitchFamily="34" charset="0"/>
              </a:rPr>
              <a:t>prin</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apasarea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simultana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CTRL+Pageup</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foaia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anterioara</a:t>
            </a:r>
            <a:r>
              <a:rPr lang="en-US" sz="1300" dirty="0" smtClean="0">
                <a:latin typeface="Arial" pitchFamily="34" charset="0"/>
                <a:cs typeface="Arial" pitchFamily="34" charset="0"/>
              </a:rPr>
              <a:t>), </a:t>
            </a:r>
          </a:p>
          <a:p>
            <a:pPr algn="just">
              <a:buNone/>
            </a:pPr>
            <a:r>
              <a:rPr lang="en-US" sz="1300" dirty="0" err="1" smtClean="0">
                <a:latin typeface="Arial" pitchFamily="34" charset="0"/>
                <a:cs typeface="Arial" pitchFamily="34" charset="0"/>
              </a:rPr>
              <a:t>CTRL+Pagedown</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Foaia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urmatoare</a:t>
            </a:r>
            <a:r>
              <a:rPr lang="en-US" sz="1300" dirty="0" smtClean="0">
                <a:latin typeface="Arial" pitchFamily="34" charset="0"/>
                <a:cs typeface="Arial" pitchFamily="34" charset="0"/>
              </a:rPr>
              <a:t>)</a:t>
            </a:r>
          </a:p>
          <a:p>
            <a:pPr algn="just">
              <a:buNone/>
            </a:pPr>
            <a:endParaRPr lang="en-US" sz="1300" dirty="0" smtClean="0">
              <a:latin typeface="Arial" pitchFamily="34" charset="0"/>
              <a:cs typeface="Arial" pitchFamily="34" charset="0"/>
            </a:endParaRPr>
          </a:p>
          <a:p>
            <a:pPr algn="just">
              <a:buNone/>
            </a:pPr>
            <a:r>
              <a:rPr lang="en-US" sz="1300" b="1" dirty="0" err="1" smtClean="0">
                <a:solidFill>
                  <a:schemeClr val="accent2">
                    <a:lumMod val="60000"/>
                    <a:lumOff val="40000"/>
                  </a:schemeClr>
                </a:solidFill>
                <a:latin typeface="Arial" pitchFamily="34" charset="0"/>
                <a:cs typeface="Arial" pitchFamily="34" charset="0"/>
              </a:rPr>
              <a:t>Operatii</a:t>
            </a:r>
            <a:r>
              <a:rPr lang="en-US" sz="1300" b="1" dirty="0" smtClean="0">
                <a:solidFill>
                  <a:schemeClr val="accent2">
                    <a:lumMod val="60000"/>
                    <a:lumOff val="40000"/>
                  </a:schemeClr>
                </a:solidFill>
                <a:latin typeface="Arial" pitchFamily="34" charset="0"/>
                <a:cs typeface="Arial" pitchFamily="34" charset="0"/>
              </a:rPr>
              <a:t> </a:t>
            </a:r>
            <a:r>
              <a:rPr lang="en-US" sz="1300" b="1" dirty="0" err="1" smtClean="0">
                <a:solidFill>
                  <a:schemeClr val="accent2">
                    <a:lumMod val="60000"/>
                    <a:lumOff val="40000"/>
                  </a:schemeClr>
                </a:solidFill>
                <a:latin typeface="Arial" pitchFamily="34" charset="0"/>
                <a:cs typeface="Arial" pitchFamily="34" charset="0"/>
              </a:rPr>
              <a:t>asupra</a:t>
            </a:r>
            <a:r>
              <a:rPr lang="en-US" sz="1300" b="1" dirty="0" smtClean="0">
                <a:solidFill>
                  <a:schemeClr val="accent2">
                    <a:lumMod val="60000"/>
                    <a:lumOff val="40000"/>
                  </a:schemeClr>
                </a:solidFill>
                <a:latin typeface="Arial" pitchFamily="34" charset="0"/>
                <a:cs typeface="Arial" pitchFamily="34" charset="0"/>
              </a:rPr>
              <a:t> </a:t>
            </a:r>
            <a:r>
              <a:rPr lang="en-US" sz="1300" b="1" dirty="0" err="1" smtClean="0">
                <a:solidFill>
                  <a:schemeClr val="accent2">
                    <a:lumMod val="60000"/>
                    <a:lumOff val="40000"/>
                  </a:schemeClr>
                </a:solidFill>
                <a:latin typeface="Arial" pitchFamily="34" charset="0"/>
                <a:cs typeface="Arial" pitchFamily="34" charset="0"/>
              </a:rPr>
              <a:t>foilor</a:t>
            </a:r>
            <a:endParaRPr lang="en-US" sz="1300" b="1" dirty="0" smtClean="0">
              <a:solidFill>
                <a:schemeClr val="accent2">
                  <a:lumMod val="60000"/>
                  <a:lumOff val="40000"/>
                </a:schemeClr>
              </a:solidFill>
              <a:latin typeface="Arial" pitchFamily="34" charset="0"/>
              <a:cs typeface="Arial" pitchFamily="34" charset="0"/>
            </a:endParaRPr>
          </a:p>
          <a:p>
            <a:pPr algn="just">
              <a:buNone/>
            </a:pPr>
            <a:r>
              <a:rPr lang="en-US" sz="1300" b="1" dirty="0" err="1" smtClean="0">
                <a:solidFill>
                  <a:schemeClr val="accent2">
                    <a:lumMod val="60000"/>
                    <a:lumOff val="40000"/>
                  </a:schemeClr>
                </a:solidFill>
                <a:latin typeface="Arial" pitchFamily="34" charset="0"/>
                <a:cs typeface="Arial" pitchFamily="34" charset="0"/>
              </a:rPr>
              <a:t>Inserarea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unei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presupune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urmatorii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pasi</a:t>
            </a:r>
            <a:endParaRPr lang="en-US" sz="1300" dirty="0" smtClean="0">
              <a:latin typeface="Arial" pitchFamily="34" charset="0"/>
              <a:cs typeface="Arial" pitchFamily="34" charset="0"/>
            </a:endParaRPr>
          </a:p>
          <a:p>
            <a:pPr algn="just">
              <a:buNone/>
            </a:pPr>
            <a:r>
              <a:rPr lang="en-US" sz="1300" b="1" i="1" dirty="0" err="1" smtClean="0">
                <a:latin typeface="Arial" pitchFamily="34" charset="0"/>
                <a:cs typeface="Arial" pitchFamily="34" charset="0"/>
              </a:rPr>
              <a:t>Meniu</a:t>
            </a:r>
            <a:r>
              <a:rPr lang="en-US" sz="1300" b="1" i="1" dirty="0" smtClean="0">
                <a:latin typeface="Arial" pitchFamily="34" charset="0"/>
                <a:cs typeface="Arial" pitchFamily="34" charset="0"/>
              </a:rPr>
              <a:t> contextual</a:t>
            </a:r>
          </a:p>
          <a:p>
            <a:pPr algn="just">
              <a:buClrTx/>
            </a:pP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dreapta</a:t>
            </a:r>
            <a:r>
              <a:rPr lang="en-US" sz="1300" dirty="0" smtClean="0">
                <a:latin typeface="Arial" pitchFamily="34" charset="0"/>
                <a:cs typeface="Arial" pitchFamily="34" charset="0"/>
              </a:rPr>
              <a:t> cu mouse-</a:t>
            </a:r>
            <a:r>
              <a:rPr lang="en-US" sz="1300" dirty="0" err="1" smtClean="0">
                <a:latin typeface="Arial" pitchFamily="34" charset="0"/>
                <a:cs typeface="Arial" pitchFamily="34" charset="0"/>
              </a:rPr>
              <a:t>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foaia</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fata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careia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inserati</a:t>
            </a:r>
            <a:endParaRPr lang="en-US" sz="1300" dirty="0" smtClean="0">
              <a:latin typeface="Arial" pitchFamily="34" charset="0"/>
              <a:cs typeface="Arial" pitchFamily="34" charset="0"/>
            </a:endParaRPr>
          </a:p>
          <a:p>
            <a:pPr algn="just">
              <a:buClrTx/>
            </a:pP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optiunea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Inserare</a:t>
            </a:r>
            <a:r>
              <a:rPr lang="en-US" sz="1300" b="1" dirty="0" smtClean="0">
                <a:latin typeface="Arial" pitchFamily="34" charset="0"/>
                <a:cs typeface="Arial" pitchFamily="34" charset="0"/>
              </a:rPr>
              <a:t> (Insert)</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meniul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afisat</a:t>
            </a:r>
            <a:endParaRPr lang="en-US" sz="1300" dirty="0" smtClean="0">
              <a:latin typeface="Arial" pitchFamily="34" charset="0"/>
              <a:cs typeface="Arial" pitchFamily="34" charset="0"/>
            </a:endParaRPr>
          </a:p>
          <a:p>
            <a:pPr algn="just">
              <a:buClrTx/>
            </a:pPr>
            <a:r>
              <a:rPr lang="en-US" sz="1300" dirty="0" err="1" smtClean="0">
                <a:latin typeface="Arial" pitchFamily="34" charset="0"/>
                <a:cs typeface="Arial" pitchFamily="34" charset="0"/>
              </a:rPr>
              <a:t>Selectam</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Foaie</a:t>
            </a:r>
            <a:r>
              <a:rPr lang="en-US" sz="1300" b="1" dirty="0" smtClean="0">
                <a:latin typeface="Arial" pitchFamily="34" charset="0"/>
                <a:cs typeface="Arial" pitchFamily="34" charset="0"/>
              </a:rPr>
              <a:t> de </a:t>
            </a:r>
            <a:r>
              <a:rPr lang="en-US" sz="1300" b="1" dirty="0" err="1" smtClean="0">
                <a:latin typeface="Arial" pitchFamily="34" charset="0"/>
                <a:cs typeface="Arial" pitchFamily="34" charset="0"/>
              </a:rPr>
              <a:t>calcul</a:t>
            </a:r>
            <a:r>
              <a:rPr lang="en-US" sz="1300" b="1" dirty="0" smtClean="0">
                <a:latin typeface="Arial" pitchFamily="34" charset="0"/>
                <a:cs typeface="Arial" pitchFamily="34" charset="0"/>
              </a:rPr>
              <a:t> (Worksheet) </a:t>
            </a: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caseta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afisata</a:t>
            </a:r>
            <a:endParaRPr lang="en-US" sz="1300" dirty="0" smtClean="0">
              <a:latin typeface="Arial" pitchFamily="34" charset="0"/>
              <a:cs typeface="Arial" pitchFamily="34" charset="0"/>
            </a:endParaRPr>
          </a:p>
          <a:p>
            <a:pPr algn="just">
              <a:buNone/>
            </a:pPr>
            <a:r>
              <a:rPr lang="en-US" sz="1300" b="1" i="1" dirty="0" smtClean="0">
                <a:latin typeface="Arial" pitchFamily="34" charset="0"/>
                <a:cs typeface="Arial" pitchFamily="34" charset="0"/>
              </a:rPr>
              <a:t>Rapid:</a:t>
            </a:r>
          </a:p>
          <a:p>
            <a:pPr algn="just">
              <a:buClrTx/>
            </a:pP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butonul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Inserare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foaie</a:t>
            </a:r>
            <a:r>
              <a:rPr lang="en-US" sz="1300" b="1" dirty="0" smtClean="0">
                <a:latin typeface="Arial" pitchFamily="34" charset="0"/>
                <a:cs typeface="Arial" pitchFamily="34" charset="0"/>
              </a:rPr>
              <a:t> de </a:t>
            </a:r>
            <a:r>
              <a:rPr lang="en-US" sz="1300" b="1" dirty="0" err="1" smtClean="0">
                <a:latin typeface="Arial" pitchFamily="34" charset="0"/>
                <a:cs typeface="Arial" pitchFamily="34" charset="0"/>
              </a:rPr>
              <a:t>calcul</a:t>
            </a:r>
            <a:r>
              <a:rPr lang="en-US" sz="1300" b="1" dirty="0" smtClean="0">
                <a:latin typeface="Arial" pitchFamily="34" charset="0"/>
                <a:cs typeface="Arial" pitchFamily="34" charset="0"/>
              </a:rPr>
              <a:t>(Insert Worksheet) </a:t>
            </a:r>
            <a:r>
              <a:rPr lang="en-US" sz="1300" dirty="0" err="1" smtClean="0">
                <a:latin typeface="Arial" pitchFamily="34" charset="0"/>
                <a:cs typeface="Arial" pitchFamily="34" charset="0"/>
              </a:rPr>
              <a:t>aflat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langa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ultima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foaie</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registru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sau</a:t>
            </a:r>
            <a:endParaRPr lang="en-US" sz="1300" dirty="0" smtClean="0">
              <a:latin typeface="Arial" pitchFamily="34" charset="0"/>
              <a:cs typeface="Arial" pitchFamily="34" charset="0"/>
            </a:endParaRPr>
          </a:p>
          <a:p>
            <a:pPr algn="just">
              <a:buClrTx/>
            </a:pPr>
            <a:r>
              <a:rPr lang="en-US" sz="1300" dirty="0" err="1" smtClean="0">
                <a:latin typeface="Arial" pitchFamily="34" charset="0"/>
                <a:cs typeface="Arial" pitchFamily="34" charset="0"/>
              </a:rPr>
              <a:t>Apasati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simultan</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Shift + F11</a:t>
            </a:r>
          </a:p>
          <a:p>
            <a:pPr algn="just">
              <a:buNone/>
            </a:pPr>
            <a:endParaRPr lang="en-US" sz="1300" b="1" i="1" dirty="0" smtClean="0">
              <a:latin typeface="Arial" pitchFamily="34" charset="0"/>
              <a:cs typeface="Arial" pitchFamily="34" charset="0"/>
            </a:endParaRPr>
          </a:p>
          <a:p>
            <a:pPr algn="just">
              <a:buNone/>
            </a:pPr>
            <a:endParaRPr lang="en-US" sz="1300" dirty="0" smtClean="0">
              <a:latin typeface="Arial" pitchFamily="34" charset="0"/>
              <a:cs typeface="Arial" pitchFamily="34" charset="0"/>
            </a:endParaRPr>
          </a:p>
          <a:p>
            <a:pPr algn="just">
              <a:buNone/>
            </a:pPr>
            <a:endParaRPr lang="en-US" sz="1300" dirty="0" smtClean="0">
              <a:latin typeface="Arial" pitchFamily="34" charset="0"/>
              <a:cs typeface="Arial" pitchFamily="34" charset="0"/>
            </a:endParaRPr>
          </a:p>
          <a:p>
            <a:pPr algn="just">
              <a:buNone/>
            </a:pPr>
            <a:endParaRPr lang="en-US" sz="1300" dirty="0" smtClean="0">
              <a:latin typeface="Arial" pitchFamily="34" charset="0"/>
              <a:cs typeface="Arial" pitchFamily="34" charset="0"/>
            </a:endParaRPr>
          </a:p>
        </p:txBody>
      </p:sp>
      <p:sp>
        <p:nvSpPr>
          <p:cNvPr id="2" name="Title 1"/>
          <p:cNvSpPr>
            <a:spLocks noGrp="1"/>
          </p:cNvSpPr>
          <p:nvPr>
            <p:ph type="title"/>
          </p:nvPr>
        </p:nvSpPr>
        <p:spPr>
          <a:xfrm>
            <a:off x="457200" y="457200"/>
            <a:ext cx="8305800" cy="334962"/>
          </a:xfrm>
        </p:spPr>
        <p:txBody>
          <a:bodyPr>
            <a:noAutofit/>
          </a:bodyPr>
          <a:lstStyle/>
          <a:p>
            <a:r>
              <a:rPr lang="en-US" sz="1600" b="1" i="1" dirty="0" err="1" smtClean="0">
                <a:solidFill>
                  <a:schemeClr val="accent2">
                    <a:lumMod val="60000"/>
                    <a:lumOff val="40000"/>
                  </a:schemeClr>
                </a:solidFill>
                <a:latin typeface="Arial" pitchFamily="34" charset="0"/>
                <a:cs typeface="Arial" pitchFamily="34" charset="0"/>
              </a:rPr>
              <a:t>Lucrul</a:t>
            </a:r>
            <a:r>
              <a:rPr lang="en-US" sz="1600" b="1" i="1" dirty="0" smtClean="0">
                <a:solidFill>
                  <a:schemeClr val="accent2">
                    <a:lumMod val="60000"/>
                    <a:lumOff val="40000"/>
                  </a:schemeClr>
                </a:solidFill>
                <a:latin typeface="Arial" pitchFamily="34" charset="0"/>
                <a:cs typeface="Arial" pitchFamily="34" charset="0"/>
              </a:rPr>
              <a:t> cu </a:t>
            </a:r>
            <a:r>
              <a:rPr lang="en-US" sz="1600" b="1" i="1" dirty="0" err="1" smtClean="0">
                <a:solidFill>
                  <a:schemeClr val="accent2">
                    <a:lumMod val="60000"/>
                    <a:lumOff val="40000"/>
                  </a:schemeClr>
                </a:solidFill>
                <a:latin typeface="Arial" pitchFamily="34" charset="0"/>
                <a:cs typeface="Arial" pitchFamily="34" charset="0"/>
              </a:rPr>
              <a:t>foile</a:t>
            </a:r>
            <a:r>
              <a:rPr lang="en-US" sz="1600" b="1" i="1" dirty="0" smtClean="0">
                <a:solidFill>
                  <a:schemeClr val="accent2">
                    <a:lumMod val="60000"/>
                    <a:lumOff val="40000"/>
                  </a:schemeClr>
                </a:solidFill>
                <a:latin typeface="Arial" pitchFamily="34" charset="0"/>
                <a:cs typeface="Arial" pitchFamily="34" charset="0"/>
              </a:rPr>
              <a:t> de </a:t>
            </a:r>
            <a:r>
              <a:rPr lang="en-US" sz="1600" b="1" i="1" dirty="0" err="1" smtClean="0">
                <a:solidFill>
                  <a:schemeClr val="accent2">
                    <a:lumMod val="60000"/>
                    <a:lumOff val="40000"/>
                  </a:schemeClr>
                </a:solidFill>
                <a:latin typeface="Arial" pitchFamily="34" charset="0"/>
                <a:cs typeface="Arial" pitchFamily="34" charset="0"/>
              </a:rPr>
              <a:t>calcul</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Inserarea</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stergerea</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unei</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foi</a:t>
            </a:r>
            <a:r>
              <a:rPr lang="en-US" sz="1600" b="1" i="1" dirty="0" smtClean="0">
                <a:solidFill>
                  <a:schemeClr val="accent2">
                    <a:lumMod val="60000"/>
                    <a:lumOff val="40000"/>
                  </a:schemeClr>
                </a:solidFill>
                <a:latin typeface="Arial" pitchFamily="34" charset="0"/>
                <a:cs typeface="Arial" pitchFamily="34" charset="0"/>
              </a:rPr>
              <a:t> de </a:t>
            </a:r>
            <a:r>
              <a:rPr lang="en-US" sz="1600" b="1" i="1" dirty="0" err="1" smtClean="0">
                <a:solidFill>
                  <a:schemeClr val="accent2">
                    <a:lumMod val="60000"/>
                    <a:lumOff val="40000"/>
                  </a:schemeClr>
                </a:solidFill>
                <a:latin typeface="Arial" pitchFamily="34" charset="0"/>
                <a:cs typeface="Arial" pitchFamily="34" charset="0"/>
              </a:rPr>
              <a:t>calcul</a:t>
            </a:r>
            <a:endParaRPr lang="en-US" sz="1600" b="1" i="1" dirty="0">
              <a:solidFill>
                <a:schemeClr val="accent2">
                  <a:lumMod val="60000"/>
                  <a:lumOff val="40000"/>
                </a:schemeClr>
              </a:solidFill>
              <a:latin typeface="Arial" pitchFamily="34" charset="0"/>
              <a:cs typeface="Arial" pitchFamily="34" charset="0"/>
            </a:endParaRPr>
          </a:p>
        </p:txBody>
      </p:sp>
      <p:pic>
        <p:nvPicPr>
          <p:cNvPr id="7" name="Picture 6" descr="Sheet tabs"/>
          <p:cNvPicPr/>
          <p:nvPr/>
        </p:nvPicPr>
        <p:blipFill>
          <a:blip r:embed="rId2" cstate="print"/>
          <a:srcRect/>
          <a:stretch>
            <a:fillRect/>
          </a:stretch>
        </p:blipFill>
        <p:spPr bwMode="auto">
          <a:xfrm>
            <a:off x="1143000" y="5562600"/>
            <a:ext cx="2971800" cy="228600"/>
          </a:xfrm>
          <a:prstGeom prst="rect">
            <a:avLst/>
          </a:prstGeom>
          <a:noFill/>
          <a:ln w="9525">
            <a:solidFill>
              <a:srgbClr val="0070C0"/>
            </a:solidFill>
            <a:miter lim="800000"/>
            <a:headEnd/>
            <a:tailEnd/>
          </a:ln>
        </p:spPr>
      </p:pic>
      <p:sp>
        <p:nvSpPr>
          <p:cNvPr id="16" name="Rectangle 15"/>
          <p:cNvSpPr/>
          <p:nvPr/>
        </p:nvSpPr>
        <p:spPr>
          <a:xfrm>
            <a:off x="4953000" y="990600"/>
            <a:ext cx="3962400" cy="2893100"/>
          </a:xfrm>
          <a:prstGeom prst="rect">
            <a:avLst/>
          </a:prstGeom>
        </p:spPr>
        <p:txBody>
          <a:bodyPr wrap="square">
            <a:spAutoFit/>
          </a:bodyPr>
          <a:lstStyle/>
          <a:p>
            <a:pPr algn="just">
              <a:buNone/>
            </a:pPr>
            <a:r>
              <a:rPr lang="en-US" sz="1300" b="1" i="1" dirty="0" smtClean="0">
                <a:latin typeface="Arial" pitchFamily="34" charset="0"/>
                <a:cs typeface="Arial" pitchFamily="34" charset="0"/>
              </a:rPr>
              <a:t>Din </a:t>
            </a:r>
            <a:r>
              <a:rPr lang="en-US" sz="1300" b="1" i="1" dirty="0" err="1" smtClean="0">
                <a:latin typeface="Arial" pitchFamily="34" charset="0"/>
                <a:cs typeface="Arial" pitchFamily="34" charset="0"/>
              </a:rPr>
              <a:t>Panglica</a:t>
            </a:r>
            <a:endParaRPr lang="en-US" sz="1300" b="1" i="1" dirty="0" smtClean="0">
              <a:latin typeface="Arial" pitchFamily="34" charset="0"/>
              <a:cs typeface="Arial" pitchFamily="34" charset="0"/>
            </a:endParaRPr>
          </a:p>
          <a:p>
            <a:pPr algn="just"/>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Pornire</a:t>
            </a:r>
            <a:r>
              <a:rPr lang="en-US" sz="1300" b="1" dirty="0" smtClean="0">
                <a:latin typeface="Arial" pitchFamily="34" charset="0"/>
                <a:cs typeface="Arial" pitchFamily="34" charset="0"/>
              </a:rPr>
              <a:t> (Home)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Celule</a:t>
            </a:r>
            <a:r>
              <a:rPr lang="en-US" sz="1300" b="1" dirty="0" smtClean="0">
                <a:latin typeface="Arial" pitchFamily="34" charset="0"/>
                <a:cs typeface="Arial" pitchFamily="34" charset="0"/>
              </a:rPr>
              <a:t> (Cell) </a:t>
            </a:r>
            <a:r>
              <a:rPr lang="en-US" sz="1300" dirty="0" err="1" smtClean="0">
                <a:latin typeface="Arial" pitchFamily="34" charset="0"/>
                <a:cs typeface="Arial" pitchFamily="34" charset="0"/>
              </a:rPr>
              <a:t>comanda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Inserare</a:t>
            </a:r>
            <a:endParaRPr lang="en-US" sz="1300" b="1" dirty="0" smtClean="0">
              <a:latin typeface="Arial" pitchFamily="34" charset="0"/>
              <a:cs typeface="Arial" pitchFamily="34" charset="0"/>
            </a:endParaRPr>
          </a:p>
          <a:p>
            <a:pPr algn="just"/>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optiune</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Inserare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foaie</a:t>
            </a:r>
            <a:r>
              <a:rPr lang="en-US" sz="1300" b="1" dirty="0" smtClean="0">
                <a:latin typeface="Arial" pitchFamily="34" charset="0"/>
                <a:cs typeface="Arial" pitchFamily="34" charset="0"/>
              </a:rPr>
              <a:t> (Insert Sheet)</a:t>
            </a:r>
          </a:p>
          <a:p>
            <a:pPr algn="just">
              <a:buNone/>
            </a:pPr>
            <a:endParaRPr lang="en-US" sz="1300" b="1" dirty="0" smtClean="0">
              <a:latin typeface="Arial" pitchFamily="34" charset="0"/>
              <a:cs typeface="Arial" pitchFamily="34" charset="0"/>
            </a:endParaRPr>
          </a:p>
          <a:p>
            <a:pPr algn="just">
              <a:buNone/>
            </a:pPr>
            <a:r>
              <a:rPr lang="en-US" sz="1300" b="1" dirty="0" err="1" smtClean="0">
                <a:solidFill>
                  <a:schemeClr val="accent2">
                    <a:lumMod val="60000"/>
                    <a:lumOff val="40000"/>
                  </a:schemeClr>
                </a:solidFill>
                <a:latin typeface="Arial" pitchFamily="34" charset="0"/>
                <a:cs typeface="Arial" pitchFamily="34" charset="0"/>
              </a:rPr>
              <a:t>Stergerea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unei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presupune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urmatorii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pasi</a:t>
            </a:r>
            <a:endParaRPr lang="en-US" sz="1300" dirty="0" smtClean="0">
              <a:latin typeface="Arial" pitchFamily="34" charset="0"/>
              <a:cs typeface="Arial" pitchFamily="34" charset="0"/>
            </a:endParaRPr>
          </a:p>
          <a:p>
            <a:pPr algn="just">
              <a:buNone/>
            </a:pPr>
            <a:r>
              <a:rPr lang="en-US" sz="1300" b="1" i="1" dirty="0" err="1" smtClean="0">
                <a:latin typeface="Arial" pitchFamily="34" charset="0"/>
                <a:cs typeface="Arial" pitchFamily="34" charset="0"/>
              </a:rPr>
              <a:t>Meniu</a:t>
            </a:r>
            <a:r>
              <a:rPr lang="en-US" sz="1300" b="1" i="1" dirty="0" smtClean="0">
                <a:latin typeface="Arial" pitchFamily="34" charset="0"/>
                <a:cs typeface="Arial" pitchFamily="34" charset="0"/>
              </a:rPr>
              <a:t> contextual</a:t>
            </a:r>
          </a:p>
          <a:p>
            <a:pPr algn="just">
              <a:buFont typeface="Arial" pitchFamily="34" charset="0"/>
              <a:buChar char="•"/>
            </a:pP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dreapta</a:t>
            </a:r>
            <a:r>
              <a:rPr lang="en-US" sz="1300" dirty="0" smtClean="0">
                <a:latin typeface="Arial" pitchFamily="34" charset="0"/>
                <a:cs typeface="Arial" pitchFamily="34" charset="0"/>
              </a:rPr>
              <a:t> cu mouse-</a:t>
            </a:r>
            <a:r>
              <a:rPr lang="en-US" sz="1300" dirty="0" err="1" smtClean="0">
                <a:latin typeface="Arial" pitchFamily="34" charset="0"/>
                <a:cs typeface="Arial" pitchFamily="34" charset="0"/>
              </a:rPr>
              <a:t>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una</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foi</a:t>
            </a:r>
            <a:endParaRPr lang="en-US" sz="1300" dirty="0" smtClean="0">
              <a:latin typeface="Arial" pitchFamily="34" charset="0"/>
              <a:cs typeface="Arial" pitchFamily="34" charset="0"/>
            </a:endParaRPr>
          </a:p>
          <a:p>
            <a:pPr algn="just">
              <a:buFont typeface="Arial" pitchFamily="34" charset="0"/>
              <a:buChar char="•"/>
            </a:pP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optiunea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Stergere</a:t>
            </a:r>
            <a:r>
              <a:rPr lang="en-US" sz="1300" dirty="0" smtClean="0">
                <a:latin typeface="Arial" pitchFamily="34" charset="0"/>
                <a:cs typeface="Arial" pitchFamily="34" charset="0"/>
              </a:rPr>
              <a:t>(</a:t>
            </a:r>
            <a:r>
              <a:rPr lang="en-US" sz="1300" b="1" dirty="0" smtClean="0">
                <a:latin typeface="Arial" pitchFamily="34" charset="0"/>
                <a:cs typeface="Arial" pitchFamily="34" charset="0"/>
              </a:rPr>
              <a:t>Delete) </a:t>
            </a: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meniul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afisat</a:t>
            </a:r>
            <a:endParaRPr lang="en-US" sz="1300" dirty="0" smtClean="0">
              <a:latin typeface="Arial" pitchFamily="34" charset="0"/>
              <a:cs typeface="Arial" pitchFamily="34" charset="0"/>
            </a:endParaRPr>
          </a:p>
          <a:p>
            <a:pPr algn="just">
              <a:buNone/>
            </a:pPr>
            <a:r>
              <a:rPr lang="en-US" sz="1300" b="1" i="1" dirty="0" smtClean="0">
                <a:latin typeface="Arial" pitchFamily="34" charset="0"/>
                <a:cs typeface="Arial" pitchFamily="34" charset="0"/>
              </a:rPr>
              <a:t>Din </a:t>
            </a:r>
            <a:r>
              <a:rPr lang="en-US" sz="1300" b="1" i="1" dirty="0" err="1" smtClean="0">
                <a:latin typeface="Arial" pitchFamily="34" charset="0"/>
                <a:cs typeface="Arial" pitchFamily="34" charset="0"/>
              </a:rPr>
              <a:t>Panglica</a:t>
            </a:r>
            <a:endParaRPr lang="en-US" sz="1300" b="1" i="1" dirty="0" smtClean="0">
              <a:latin typeface="Arial" pitchFamily="34" charset="0"/>
              <a:cs typeface="Arial" pitchFamily="34" charset="0"/>
            </a:endParaRPr>
          </a:p>
          <a:p>
            <a:pPr algn="just"/>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Pornire</a:t>
            </a:r>
            <a:r>
              <a:rPr lang="en-US" sz="1300" b="1" dirty="0" smtClean="0">
                <a:latin typeface="Arial" pitchFamily="34" charset="0"/>
                <a:cs typeface="Arial" pitchFamily="34" charset="0"/>
              </a:rPr>
              <a:t> (Home)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Celule</a:t>
            </a:r>
            <a:r>
              <a:rPr lang="en-US" sz="1300" b="1" dirty="0" smtClean="0">
                <a:latin typeface="Arial" pitchFamily="34" charset="0"/>
                <a:cs typeface="Arial" pitchFamily="34" charset="0"/>
              </a:rPr>
              <a:t> (Cell) </a:t>
            </a:r>
            <a:r>
              <a:rPr lang="en-US" sz="1300" b="1" dirty="0" err="1" smtClean="0">
                <a:latin typeface="Arial" pitchFamily="34" charset="0"/>
                <a:cs typeface="Arial" pitchFamily="34" charset="0"/>
              </a:rPr>
              <a:t>c</a:t>
            </a:r>
            <a:r>
              <a:rPr lang="en-US" sz="1300" dirty="0" err="1" smtClean="0">
                <a:latin typeface="Arial" pitchFamily="34" charset="0"/>
                <a:cs typeface="Arial" pitchFamily="34" charset="0"/>
              </a:rPr>
              <a:t>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optiunea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Stergere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foaie</a:t>
            </a:r>
            <a:r>
              <a:rPr lang="en-US" sz="1300" b="1" dirty="0" smtClean="0">
                <a:latin typeface="Arial" pitchFamily="34" charset="0"/>
                <a:cs typeface="Arial" pitchFamily="34" charset="0"/>
              </a:rPr>
              <a:t> (Delete sheet).</a:t>
            </a:r>
          </a:p>
        </p:txBody>
      </p:sp>
      <p:pic>
        <p:nvPicPr>
          <p:cNvPr id="9" name="Picture 2"/>
          <p:cNvPicPr>
            <a:picLocks noChangeAspect="1" noChangeArrowheads="1"/>
          </p:cNvPicPr>
          <p:nvPr/>
        </p:nvPicPr>
        <p:blipFill>
          <a:blip r:embed="rId3" cstate="print"/>
          <a:srcRect l="72500" t="6667" r="10000" b="75000"/>
          <a:stretch>
            <a:fillRect/>
          </a:stretch>
        </p:blipFill>
        <p:spPr bwMode="auto">
          <a:xfrm>
            <a:off x="7162800" y="4343400"/>
            <a:ext cx="1648691" cy="1295400"/>
          </a:xfrm>
          <a:prstGeom prst="rect">
            <a:avLst/>
          </a:prstGeom>
          <a:noFill/>
          <a:ln w="9525">
            <a:solidFill>
              <a:srgbClr val="0070C0"/>
            </a:solidFill>
            <a:miter lim="800000"/>
            <a:headEnd/>
            <a:tailEnd/>
          </a:ln>
          <a:effectLst/>
        </p:spPr>
      </p:pic>
      <p:pic>
        <p:nvPicPr>
          <p:cNvPr id="10" name="Picture 3"/>
          <p:cNvPicPr>
            <a:picLocks noChangeAspect="1" noChangeArrowheads="1"/>
          </p:cNvPicPr>
          <p:nvPr/>
        </p:nvPicPr>
        <p:blipFill>
          <a:blip r:embed="rId4" cstate="print"/>
          <a:srcRect t="46667" r="73750" b="20000"/>
          <a:stretch>
            <a:fillRect/>
          </a:stretch>
        </p:blipFill>
        <p:spPr bwMode="auto">
          <a:xfrm>
            <a:off x="5029200" y="4267200"/>
            <a:ext cx="2057400" cy="1959429"/>
          </a:xfrm>
          <a:prstGeom prst="rect">
            <a:avLst/>
          </a:prstGeom>
          <a:noFill/>
          <a:ln w="9525">
            <a:solidFill>
              <a:srgbClr val="0070C0"/>
            </a:solid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
          <p:cNvGrpSpPr/>
          <p:nvPr/>
        </p:nvGrpSpPr>
        <p:grpSpPr>
          <a:xfrm>
            <a:off x="533400" y="533400"/>
            <a:ext cx="8077200" cy="1752600"/>
            <a:chOff x="0" y="1262270"/>
            <a:chExt cx="8973127" cy="3429000"/>
          </a:xfrm>
        </p:grpSpPr>
        <p:sp useBgFill="1">
          <p:nvSpPr>
            <p:cNvPr id="5" name="Rounded Rectangle 4"/>
            <p:cNvSpPr/>
            <p:nvPr/>
          </p:nvSpPr>
          <p:spPr>
            <a:xfrm>
              <a:off x="0" y="1262270"/>
              <a:ext cx="8973127" cy="3429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69304" y="1709531"/>
              <a:ext cx="8587507" cy="2709773"/>
            </a:xfrm>
            <a:prstGeom prst="rect">
              <a:avLst/>
            </a:prstGeom>
            <a:noFill/>
          </p:spPr>
          <p:txBody>
            <a:bodyPr wrap="square" rtlCol="0">
              <a:spAutoFit/>
            </a:bodyPr>
            <a:lstStyle/>
            <a:p>
              <a:pPr indent="174625" algn="just">
                <a:buFont typeface="Arial" pitchFamily="34" charset="0"/>
                <a:buChar char="•"/>
              </a:pPr>
              <a:endParaRPr lang="en-US" sz="1400" dirty="0" smtClean="0">
                <a:solidFill>
                  <a:schemeClr val="accent1">
                    <a:lumMod val="75000"/>
                  </a:schemeClr>
                </a:solidFill>
                <a:latin typeface="Tahoma" pitchFamily="34" charset="0"/>
                <a:cs typeface="Tahoma" pitchFamily="34" charset="0"/>
              </a:endParaRPr>
            </a:p>
            <a:p>
              <a:pPr indent="174625" algn="just"/>
              <a:r>
                <a:rPr lang="en-US" sz="1400" dirty="0" smtClean="0">
                  <a:solidFill>
                    <a:schemeClr val="accent1">
                      <a:lumMod val="75000"/>
                    </a:schemeClr>
                  </a:solidFill>
                  <a:latin typeface="Arial" pitchFamily="34" charset="0"/>
                  <a:cs typeface="Arial" pitchFamily="34" charset="0"/>
                </a:rPr>
                <a:t>ATENTIE:</a:t>
              </a:r>
            </a:p>
            <a:p>
              <a:pPr indent="174625" algn="just">
                <a:buFont typeface="Arial" pitchFamily="34" charset="0"/>
                <a:buChar char="•"/>
              </a:pPr>
              <a:r>
                <a:rPr lang="en-US" sz="1400" dirty="0" smtClean="0">
                  <a:solidFill>
                    <a:schemeClr val="accent1">
                      <a:lumMod val="75000"/>
                    </a:schemeClr>
                  </a:solidFill>
                  <a:latin typeface="Arial" pitchFamily="34" charset="0"/>
                  <a:cs typeface="Arial" pitchFamily="34" charset="0"/>
                </a:rPr>
                <a:t>In general </a:t>
              </a:r>
              <a:r>
                <a:rPr lang="en-US" sz="1400" dirty="0" err="1" smtClean="0">
                  <a:solidFill>
                    <a:schemeClr val="accent1">
                      <a:lumMod val="75000"/>
                    </a:schemeClr>
                  </a:solidFill>
                  <a:latin typeface="Arial" pitchFamily="34" charset="0"/>
                  <a:cs typeface="Arial" pitchFamily="34" charset="0"/>
                </a:rPr>
                <a:t>numele</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foilor</a:t>
              </a:r>
              <a:r>
                <a:rPr lang="en-US" sz="1400" dirty="0" smtClean="0">
                  <a:solidFill>
                    <a:schemeClr val="accent1">
                      <a:lumMod val="75000"/>
                    </a:schemeClr>
                  </a:solidFill>
                  <a:latin typeface="Arial" pitchFamily="34" charset="0"/>
                  <a:cs typeface="Arial" pitchFamily="34" charset="0"/>
                </a:rPr>
                <a:t> de </a:t>
              </a:r>
              <a:r>
                <a:rPr lang="en-US" sz="1400" dirty="0" err="1" smtClean="0">
                  <a:solidFill>
                    <a:schemeClr val="accent1">
                      <a:lumMod val="75000"/>
                    </a:schemeClr>
                  </a:solidFill>
                  <a:latin typeface="Arial" pitchFamily="34" charset="0"/>
                  <a:cs typeface="Arial" pitchFamily="34" charset="0"/>
                </a:rPr>
                <a:t>calcul</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trebuie</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sa</a:t>
              </a:r>
              <a:r>
                <a:rPr lang="en-US" sz="1400" dirty="0" smtClean="0">
                  <a:solidFill>
                    <a:schemeClr val="accent1">
                      <a:lumMod val="75000"/>
                    </a:schemeClr>
                  </a:solidFill>
                  <a:latin typeface="Arial" pitchFamily="34" charset="0"/>
                  <a:cs typeface="Arial" pitchFamily="34" charset="0"/>
                </a:rPr>
                <a:t> fie </a:t>
              </a:r>
              <a:r>
                <a:rPr lang="en-US" sz="1400" dirty="0" err="1" smtClean="0">
                  <a:solidFill>
                    <a:schemeClr val="accent1">
                      <a:lumMod val="75000"/>
                    </a:schemeClr>
                  </a:solidFill>
                  <a:latin typeface="Arial" pitchFamily="34" charset="0"/>
                  <a:cs typeface="Arial" pitchFamily="34" charset="0"/>
                </a:rPr>
                <a:t>sugestiv</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sa</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aibe</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legatura</a:t>
              </a:r>
              <a:r>
                <a:rPr lang="en-US" sz="1400" dirty="0" smtClean="0">
                  <a:solidFill>
                    <a:schemeClr val="accent1">
                      <a:lumMod val="75000"/>
                    </a:schemeClr>
                  </a:solidFill>
                  <a:latin typeface="Arial" pitchFamily="34" charset="0"/>
                  <a:cs typeface="Arial" pitchFamily="34" charset="0"/>
                </a:rPr>
                <a:t> cu </a:t>
              </a:r>
              <a:r>
                <a:rPr lang="en-US" sz="1400" dirty="0" err="1" smtClean="0">
                  <a:solidFill>
                    <a:schemeClr val="accent1">
                      <a:lumMod val="75000"/>
                    </a:schemeClr>
                  </a:solidFill>
                  <a:latin typeface="Arial" pitchFamily="34" charset="0"/>
                  <a:cs typeface="Arial" pitchFamily="34" charset="0"/>
                </a:rPr>
                <a:t>informatia</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stocata</a:t>
              </a:r>
              <a:r>
                <a:rPr lang="en-US" sz="1400" dirty="0" smtClean="0">
                  <a:solidFill>
                    <a:schemeClr val="accent1">
                      <a:lumMod val="75000"/>
                    </a:schemeClr>
                  </a:solidFill>
                  <a:latin typeface="Arial" pitchFamily="34" charset="0"/>
                  <a:cs typeface="Arial" pitchFamily="34" charset="0"/>
                </a:rPr>
                <a:t>)</a:t>
              </a:r>
            </a:p>
            <a:p>
              <a:pPr indent="174625" algn="just">
                <a:buFont typeface="Arial" pitchFamily="34" charset="0"/>
                <a:buChar char="•"/>
              </a:pPr>
              <a:r>
                <a:rPr lang="en-US" sz="1400" dirty="0" err="1" smtClean="0">
                  <a:solidFill>
                    <a:schemeClr val="accent1">
                      <a:lumMod val="75000"/>
                    </a:schemeClr>
                  </a:solidFill>
                  <a:latin typeface="Arial" pitchFamily="34" charset="0"/>
                  <a:cs typeface="Arial" pitchFamily="34" charset="0"/>
                </a:rPr>
                <a:t>Pentru</a:t>
              </a:r>
              <a:r>
                <a:rPr lang="en-US" sz="1400" dirty="0" smtClean="0">
                  <a:solidFill>
                    <a:schemeClr val="accent1">
                      <a:lumMod val="75000"/>
                    </a:schemeClr>
                  </a:solidFill>
                  <a:latin typeface="Arial" pitchFamily="34" charset="0"/>
                  <a:cs typeface="Arial" pitchFamily="34" charset="0"/>
                </a:rPr>
                <a:t> a </a:t>
              </a:r>
              <a:r>
                <a:rPr lang="en-US" sz="1400" dirty="0" err="1" smtClean="0">
                  <a:solidFill>
                    <a:schemeClr val="accent1">
                      <a:lumMod val="75000"/>
                    </a:schemeClr>
                  </a:solidFill>
                  <a:latin typeface="Arial" pitchFamily="34" charset="0"/>
                  <a:cs typeface="Arial" pitchFamily="34" charset="0"/>
                </a:rPr>
                <a:t>insera</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mai</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multe</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foi</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tineti</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apasata</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tasta</a:t>
              </a:r>
              <a:r>
                <a:rPr lang="en-US" sz="1400" dirty="0" smtClean="0">
                  <a:solidFill>
                    <a:schemeClr val="accent1">
                      <a:lumMod val="75000"/>
                    </a:schemeClr>
                  </a:solidFill>
                  <a:latin typeface="Arial" pitchFamily="34" charset="0"/>
                  <a:cs typeface="Arial" pitchFamily="34" charset="0"/>
                </a:rPr>
                <a:t> </a:t>
              </a:r>
              <a:r>
                <a:rPr lang="en-US" sz="1400" b="1" dirty="0" smtClean="0">
                  <a:solidFill>
                    <a:schemeClr val="accent1">
                      <a:lumMod val="75000"/>
                    </a:schemeClr>
                  </a:solidFill>
                  <a:latin typeface="Arial" pitchFamily="34" charset="0"/>
                  <a:cs typeface="Arial" pitchFamily="34" charset="0"/>
                </a:rPr>
                <a:t>Shift</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selectati</a:t>
              </a:r>
              <a:r>
                <a:rPr lang="en-US" sz="1400" dirty="0" smtClean="0">
                  <a:solidFill>
                    <a:schemeClr val="accent1">
                      <a:lumMod val="75000"/>
                    </a:schemeClr>
                  </a:solidFill>
                  <a:latin typeface="Arial" pitchFamily="34" charset="0"/>
                  <a:cs typeface="Arial" pitchFamily="34" charset="0"/>
                </a:rPr>
                <a:t> un </a:t>
              </a:r>
              <a:r>
                <a:rPr lang="en-US" sz="1400" dirty="0" err="1" smtClean="0">
                  <a:solidFill>
                    <a:schemeClr val="accent1">
                      <a:lumMod val="75000"/>
                    </a:schemeClr>
                  </a:solidFill>
                  <a:latin typeface="Arial" pitchFamily="34" charset="0"/>
                  <a:cs typeface="Arial" pitchFamily="34" charset="0"/>
                </a:rPr>
                <a:t>numar</a:t>
              </a:r>
              <a:r>
                <a:rPr lang="en-US" sz="1400" dirty="0" smtClean="0">
                  <a:solidFill>
                    <a:schemeClr val="accent1">
                      <a:lumMod val="75000"/>
                    </a:schemeClr>
                  </a:solidFill>
                  <a:latin typeface="Arial" pitchFamily="34" charset="0"/>
                  <a:cs typeface="Arial" pitchFamily="34" charset="0"/>
                </a:rPr>
                <a:t> de </a:t>
              </a:r>
              <a:r>
                <a:rPr lang="en-US" sz="1400" dirty="0" err="1" smtClean="0">
                  <a:solidFill>
                    <a:schemeClr val="accent1">
                      <a:lumMod val="75000"/>
                    </a:schemeClr>
                  </a:solidFill>
                  <a:latin typeface="Arial" pitchFamily="34" charset="0"/>
                  <a:cs typeface="Arial" pitchFamily="34" charset="0"/>
                </a:rPr>
                <a:t>foi</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egal</a:t>
              </a:r>
              <a:r>
                <a:rPr lang="en-US" sz="1400" dirty="0" smtClean="0">
                  <a:solidFill>
                    <a:schemeClr val="accent1">
                      <a:lumMod val="75000"/>
                    </a:schemeClr>
                  </a:solidFill>
                  <a:latin typeface="Arial" pitchFamily="34" charset="0"/>
                  <a:cs typeface="Arial" pitchFamily="34" charset="0"/>
                </a:rPr>
                <a:t> cu </a:t>
              </a:r>
              <a:r>
                <a:rPr lang="en-US" sz="1400" dirty="0" err="1" smtClean="0">
                  <a:solidFill>
                    <a:schemeClr val="accent1">
                      <a:lumMod val="75000"/>
                    </a:schemeClr>
                  </a:solidFill>
                  <a:latin typeface="Arial" pitchFamily="34" charset="0"/>
                  <a:cs typeface="Arial" pitchFamily="34" charset="0"/>
                </a:rPr>
                <a:t>cel</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pe</a:t>
              </a:r>
              <a:r>
                <a:rPr lang="en-US" sz="1400" dirty="0" smtClean="0">
                  <a:solidFill>
                    <a:schemeClr val="accent1">
                      <a:lumMod val="75000"/>
                    </a:schemeClr>
                  </a:solidFill>
                  <a:latin typeface="Arial" pitchFamily="34" charset="0"/>
                  <a:cs typeface="Arial" pitchFamily="34" charset="0"/>
                </a:rPr>
                <a:t> care </a:t>
              </a:r>
              <a:r>
                <a:rPr lang="en-US" sz="1400" dirty="0" err="1" smtClean="0">
                  <a:solidFill>
                    <a:schemeClr val="accent1">
                      <a:lumMod val="75000"/>
                    </a:schemeClr>
                  </a:solidFill>
                  <a:latin typeface="Arial" pitchFamily="34" charset="0"/>
                  <a:cs typeface="Arial" pitchFamily="34" charset="0"/>
                </a:rPr>
                <a:t>doriti</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sa</a:t>
              </a:r>
              <a:r>
                <a:rPr lang="en-US" sz="1400" dirty="0" smtClean="0">
                  <a:solidFill>
                    <a:schemeClr val="accent1">
                      <a:lumMod val="75000"/>
                    </a:schemeClr>
                  </a:solidFill>
                  <a:latin typeface="Arial" pitchFamily="34" charset="0"/>
                  <a:cs typeface="Arial" pitchFamily="34" charset="0"/>
                </a:rPr>
                <a:t> le </a:t>
              </a:r>
              <a:r>
                <a:rPr lang="en-US" sz="1400" dirty="0" err="1" smtClean="0">
                  <a:solidFill>
                    <a:schemeClr val="accent1">
                      <a:lumMod val="75000"/>
                    </a:schemeClr>
                  </a:solidFill>
                  <a:latin typeface="Arial" pitchFamily="34" charset="0"/>
                  <a:cs typeface="Arial" pitchFamily="34" charset="0"/>
                </a:rPr>
                <a:t>inserati</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apoi</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urmati</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una</a:t>
              </a:r>
              <a:r>
                <a:rPr lang="en-US" sz="1400" dirty="0" smtClean="0">
                  <a:solidFill>
                    <a:schemeClr val="accent1">
                      <a:lumMod val="75000"/>
                    </a:schemeClr>
                  </a:solidFill>
                  <a:latin typeface="Arial" pitchFamily="34" charset="0"/>
                  <a:cs typeface="Arial" pitchFamily="34" charset="0"/>
                </a:rPr>
                <a:t> din </a:t>
              </a:r>
              <a:r>
                <a:rPr lang="en-US" sz="1400" dirty="0" err="1" smtClean="0">
                  <a:solidFill>
                    <a:schemeClr val="accent1">
                      <a:lumMod val="75000"/>
                    </a:schemeClr>
                  </a:solidFill>
                  <a:latin typeface="Arial" pitchFamily="34" charset="0"/>
                  <a:cs typeface="Arial" pitchFamily="34" charset="0"/>
                </a:rPr>
                <a:t>modalitatile</a:t>
              </a:r>
              <a:r>
                <a:rPr lang="en-US" sz="1400" dirty="0" smtClean="0">
                  <a:solidFill>
                    <a:schemeClr val="accent1">
                      <a:lumMod val="75000"/>
                    </a:schemeClr>
                  </a:solidFill>
                  <a:latin typeface="Arial" pitchFamily="34" charset="0"/>
                  <a:cs typeface="Arial" pitchFamily="34" charset="0"/>
                </a:rPr>
                <a:t>  de </a:t>
              </a:r>
              <a:r>
                <a:rPr lang="en-US" sz="1400" dirty="0" err="1" smtClean="0">
                  <a:solidFill>
                    <a:schemeClr val="accent1">
                      <a:lumMod val="75000"/>
                    </a:schemeClr>
                  </a:solidFill>
                  <a:latin typeface="Arial" pitchFamily="34" charset="0"/>
                  <a:cs typeface="Arial" pitchFamily="34" charset="0"/>
                </a:rPr>
                <a:t>inserare</a:t>
              </a:r>
              <a:r>
                <a:rPr lang="en-US" sz="1400" dirty="0" smtClean="0">
                  <a:solidFill>
                    <a:schemeClr val="accent1">
                      <a:lumMod val="75000"/>
                    </a:schemeClr>
                  </a:solidFill>
                  <a:latin typeface="Arial" pitchFamily="34" charset="0"/>
                  <a:cs typeface="Arial" pitchFamily="34" charset="0"/>
                </a:rPr>
                <a:t> a </a:t>
              </a:r>
              <a:r>
                <a:rPr lang="en-US" sz="1400" dirty="0" err="1" smtClean="0">
                  <a:solidFill>
                    <a:schemeClr val="accent1">
                      <a:lumMod val="75000"/>
                    </a:schemeClr>
                  </a:solidFill>
                  <a:latin typeface="Arial" pitchFamily="34" charset="0"/>
                  <a:cs typeface="Arial" pitchFamily="34" charset="0"/>
                </a:rPr>
                <a:t>unei</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singure</a:t>
              </a:r>
              <a:r>
                <a:rPr lang="en-US" sz="1400" dirty="0" smtClean="0">
                  <a:solidFill>
                    <a:schemeClr val="accent1">
                      <a:lumMod val="75000"/>
                    </a:schemeClr>
                  </a:solidFill>
                  <a:latin typeface="Arial" pitchFamily="34" charset="0"/>
                  <a:cs typeface="Arial" pitchFamily="34" charset="0"/>
                </a:rPr>
                <a:t> </a:t>
              </a:r>
              <a:r>
                <a:rPr lang="en-US" sz="1400" dirty="0" err="1" smtClean="0">
                  <a:solidFill>
                    <a:schemeClr val="accent1">
                      <a:lumMod val="75000"/>
                    </a:schemeClr>
                  </a:solidFill>
                  <a:latin typeface="Arial" pitchFamily="34" charset="0"/>
                  <a:cs typeface="Arial" pitchFamily="34" charset="0"/>
                </a:rPr>
                <a:t>foi</a:t>
              </a:r>
              <a:r>
                <a:rPr lang="en-US" sz="1400" dirty="0" smtClean="0">
                  <a:solidFill>
                    <a:schemeClr val="accent1">
                      <a:lumMod val="75000"/>
                    </a:schemeClr>
                  </a:solidFill>
                  <a:latin typeface="Arial" pitchFamily="34" charset="0"/>
                  <a:cs typeface="Arial" pitchFamily="34" charset="0"/>
                </a:rPr>
                <a:t>.</a:t>
              </a:r>
            </a:p>
          </p:txBody>
        </p:sp>
      </p:grpSp>
      <p:sp>
        <p:nvSpPr>
          <p:cNvPr id="10" name="Content Placeholder 2"/>
          <p:cNvSpPr>
            <a:spLocks noGrp="1"/>
          </p:cNvSpPr>
          <p:nvPr>
            <p:ph idx="1"/>
          </p:nvPr>
        </p:nvSpPr>
        <p:spPr>
          <a:xfrm>
            <a:off x="457200" y="2514600"/>
            <a:ext cx="6705600" cy="2590800"/>
          </a:xfrm>
        </p:spPr>
        <p:txBody>
          <a:bodyPr>
            <a:noAutofit/>
          </a:bodyPr>
          <a:lstStyle/>
          <a:p>
            <a:pPr algn="just">
              <a:buNone/>
            </a:pPr>
            <a:r>
              <a:rPr lang="en-US" sz="1300" b="1" dirty="0" err="1" smtClean="0">
                <a:solidFill>
                  <a:schemeClr val="accent2">
                    <a:lumMod val="60000"/>
                    <a:lumOff val="40000"/>
                  </a:schemeClr>
                </a:solidFill>
                <a:latin typeface="Arial" pitchFamily="34" charset="0"/>
                <a:cs typeface="Arial" pitchFamily="34" charset="0"/>
              </a:rPr>
              <a:t>Redenumirea</a:t>
            </a:r>
            <a:r>
              <a:rPr lang="en-US" sz="1300" b="1" dirty="0" smtClean="0">
                <a:latin typeface="Arial" pitchFamily="34" charset="0"/>
                <a:cs typeface="Arial" pitchFamily="34" charset="0"/>
              </a:rPr>
              <a:t> </a:t>
            </a:r>
            <a:r>
              <a:rPr lang="en-US" sz="1300" dirty="0" err="1" smtClean="0">
                <a:latin typeface="Arial" pitchFamily="34" charset="0"/>
                <a:cs typeface="Arial" pitchFamily="34" charset="0"/>
              </a:rPr>
              <a:t>unei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presupune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urmatorii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pasi</a:t>
            </a:r>
            <a:endParaRPr lang="en-US" sz="1300" dirty="0" smtClean="0">
              <a:latin typeface="Arial" pitchFamily="34" charset="0"/>
              <a:cs typeface="Arial" pitchFamily="34" charset="0"/>
            </a:endParaRPr>
          </a:p>
          <a:p>
            <a:pPr algn="just">
              <a:buNone/>
            </a:pPr>
            <a:r>
              <a:rPr lang="en-US" sz="1300" b="1" i="1" dirty="0" smtClean="0">
                <a:latin typeface="Arial" pitchFamily="34" charset="0"/>
                <a:cs typeface="Arial" pitchFamily="34" charset="0"/>
              </a:rPr>
              <a:t>Din </a:t>
            </a:r>
            <a:r>
              <a:rPr lang="en-US" sz="1300" b="1" i="1" dirty="0" err="1" smtClean="0">
                <a:latin typeface="Arial" pitchFamily="34" charset="0"/>
                <a:cs typeface="Arial" pitchFamily="34" charset="0"/>
              </a:rPr>
              <a:t>meniul</a:t>
            </a:r>
            <a:r>
              <a:rPr lang="en-US" sz="1300" b="1" i="1" dirty="0" smtClean="0">
                <a:latin typeface="Arial" pitchFamily="34" charset="0"/>
                <a:cs typeface="Arial" pitchFamily="34" charset="0"/>
              </a:rPr>
              <a:t> contextual</a:t>
            </a:r>
          </a:p>
          <a:p>
            <a:pPr algn="just">
              <a:buClrTx/>
            </a:pP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dreapta</a:t>
            </a:r>
            <a:r>
              <a:rPr lang="en-US" sz="1300" dirty="0" smtClean="0">
                <a:latin typeface="Arial" pitchFamily="34" charset="0"/>
                <a:cs typeface="Arial" pitchFamily="34" charset="0"/>
              </a:rPr>
              <a:t> cu mouse-</a:t>
            </a:r>
            <a:r>
              <a:rPr lang="en-US" sz="1300" dirty="0" err="1" smtClean="0">
                <a:latin typeface="Arial" pitchFamily="34" charset="0"/>
                <a:cs typeface="Arial" pitchFamily="34" charset="0"/>
              </a:rPr>
              <a:t>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numele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foii</a:t>
            </a:r>
            <a:endParaRPr lang="en-US" sz="1300" dirty="0" smtClean="0">
              <a:latin typeface="Arial" pitchFamily="34" charset="0"/>
              <a:cs typeface="Arial" pitchFamily="34" charset="0"/>
            </a:endParaRPr>
          </a:p>
          <a:p>
            <a:pPr algn="just">
              <a:buClrTx/>
            </a:pP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optiunea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Redenumire</a:t>
            </a:r>
            <a:r>
              <a:rPr lang="en-US" sz="1300" b="1" dirty="0" smtClean="0">
                <a:latin typeface="Arial" pitchFamily="34" charset="0"/>
                <a:cs typeface="Arial" pitchFamily="34" charset="0"/>
              </a:rPr>
              <a:t> (Rename) </a:t>
            </a: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meniul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afisat</a:t>
            </a:r>
            <a:endParaRPr lang="en-US" sz="1300" dirty="0" smtClean="0">
              <a:latin typeface="Arial" pitchFamily="34" charset="0"/>
              <a:cs typeface="Arial" pitchFamily="34" charset="0"/>
            </a:endParaRPr>
          </a:p>
          <a:p>
            <a:pPr algn="just">
              <a:buNone/>
            </a:pPr>
            <a:r>
              <a:rPr lang="en-US" sz="1300" b="1" i="1" dirty="0" smtClean="0">
                <a:latin typeface="Arial" pitchFamily="34" charset="0"/>
                <a:cs typeface="Arial" pitchFamily="34" charset="0"/>
              </a:rPr>
              <a:t>Din </a:t>
            </a:r>
            <a:r>
              <a:rPr lang="en-US" sz="1300" b="1" i="1" dirty="0" err="1" smtClean="0">
                <a:latin typeface="Arial" pitchFamily="34" charset="0"/>
                <a:cs typeface="Arial" pitchFamily="34" charset="0"/>
              </a:rPr>
              <a:t>Panglica</a:t>
            </a:r>
            <a:endParaRPr lang="en-US" sz="1300" b="1" i="1" dirty="0" smtClean="0">
              <a:latin typeface="Arial" pitchFamily="34" charset="0"/>
              <a:cs typeface="Arial" pitchFamily="34" charset="0"/>
            </a:endParaRPr>
          </a:p>
          <a:p>
            <a:pPr algn="just">
              <a:buClrTx/>
            </a:pPr>
            <a:r>
              <a:rPr lang="en-US" sz="1300" dirty="0" err="1" smtClean="0">
                <a:latin typeface="Arial" pitchFamily="34" charset="0"/>
                <a:cs typeface="Arial" pitchFamily="34" charset="0"/>
              </a:rPr>
              <a:t>Clic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Pornire</a:t>
            </a:r>
            <a:r>
              <a:rPr lang="en-US" sz="1300" b="1" dirty="0" smtClean="0">
                <a:latin typeface="Arial" pitchFamily="34" charset="0"/>
                <a:cs typeface="Arial" pitchFamily="34" charset="0"/>
              </a:rPr>
              <a:t> (Home)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Celule</a:t>
            </a:r>
            <a:r>
              <a:rPr lang="en-US" sz="1300" b="1" dirty="0" smtClean="0">
                <a:latin typeface="Arial" pitchFamily="34" charset="0"/>
                <a:cs typeface="Arial" pitchFamily="34" charset="0"/>
              </a:rPr>
              <a:t> (Cell)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comanda</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Format</a:t>
            </a:r>
          </a:p>
          <a:p>
            <a:pPr algn="just">
              <a:buClrTx/>
            </a:pPr>
            <a:r>
              <a:rPr lang="en-US" sz="1300" dirty="0" err="1" smtClean="0">
                <a:latin typeface="Arial" pitchFamily="34" charset="0"/>
                <a:cs typeface="Arial" pitchFamily="34" charset="0"/>
              </a:rPr>
              <a:t>Clic</a:t>
            </a:r>
            <a:r>
              <a:rPr lang="en-US" sz="1300" b="1"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Redenumire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foaie</a:t>
            </a:r>
            <a:r>
              <a:rPr lang="en-US" sz="1300" b="1" dirty="0" smtClean="0">
                <a:latin typeface="Arial" pitchFamily="34" charset="0"/>
                <a:cs typeface="Arial" pitchFamily="34" charset="0"/>
              </a:rPr>
              <a:t> (Rename Sheet) </a:t>
            </a:r>
            <a:r>
              <a:rPr lang="en-US" sz="1300" dirty="0" smtClean="0">
                <a:latin typeface="Arial" pitchFamily="34" charset="0"/>
                <a:cs typeface="Arial" pitchFamily="34" charset="0"/>
              </a:rPr>
              <a:t>de sub </a:t>
            </a:r>
            <a:r>
              <a:rPr lang="en-US" sz="1300" b="1" dirty="0" err="1" smtClean="0">
                <a:latin typeface="Arial" pitchFamily="34" charset="0"/>
                <a:cs typeface="Arial" pitchFamily="34" charset="0"/>
              </a:rPr>
              <a:t>Organizare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foi</a:t>
            </a:r>
            <a:r>
              <a:rPr lang="en-US" sz="1300" b="1" dirty="0" smtClean="0">
                <a:latin typeface="Arial" pitchFamily="34" charset="0"/>
                <a:cs typeface="Arial" pitchFamily="34" charset="0"/>
              </a:rPr>
              <a:t> (Organize Sheet).</a:t>
            </a:r>
          </a:p>
          <a:p>
            <a:pPr algn="just">
              <a:buNone/>
            </a:pPr>
            <a:r>
              <a:rPr lang="en-US" sz="1300" b="1" i="1" dirty="0" smtClean="0">
                <a:latin typeface="Arial" pitchFamily="34" charset="0"/>
                <a:cs typeface="Arial" pitchFamily="34" charset="0"/>
              </a:rPr>
              <a:t>Rapid</a:t>
            </a:r>
          </a:p>
          <a:p>
            <a:pPr algn="just">
              <a:buNone/>
            </a:pPr>
            <a:r>
              <a:rPr lang="en-US" sz="1300" dirty="0" err="1" smtClean="0">
                <a:latin typeface="Arial" pitchFamily="34" charset="0"/>
                <a:cs typeface="Arial" pitchFamily="34" charset="0"/>
              </a:rPr>
              <a:t>Dublu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clickpe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foaie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apoi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tastati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numele</a:t>
            </a:r>
            <a:r>
              <a:rPr lang="en-US" sz="1300" dirty="0" smtClean="0">
                <a:latin typeface="Arial" pitchFamily="34" charset="0"/>
                <a:cs typeface="Arial" pitchFamily="34" charset="0"/>
              </a:rPr>
              <a:t>.</a:t>
            </a:r>
          </a:p>
          <a:p>
            <a:pPr algn="just">
              <a:buNone/>
            </a:pPr>
            <a:endParaRPr lang="en-US" sz="1300" dirty="0" smtClean="0">
              <a:latin typeface="Arial" pitchFamily="34" charset="0"/>
              <a:cs typeface="Arial" pitchFamily="34" charset="0"/>
            </a:endParaRPr>
          </a:p>
          <a:p>
            <a:pPr algn="just">
              <a:buNone/>
            </a:pPr>
            <a:endParaRPr lang="en-US" sz="1300" dirty="0" smtClean="0">
              <a:latin typeface="Arial" pitchFamily="34" charset="0"/>
              <a:cs typeface="Arial" pitchFamily="34" charset="0"/>
            </a:endParaRPr>
          </a:p>
          <a:p>
            <a:pPr algn="just">
              <a:buNone/>
            </a:pPr>
            <a:endParaRPr lang="en-US" sz="1300" dirty="0" smtClean="0">
              <a:latin typeface="Arial" pitchFamily="34" charset="0"/>
              <a:cs typeface="Arial" pitchFamily="34" charset="0"/>
            </a:endParaRPr>
          </a:p>
        </p:txBody>
      </p:sp>
      <p:pic>
        <p:nvPicPr>
          <p:cNvPr id="9" name="Picture 2"/>
          <p:cNvPicPr>
            <a:picLocks noChangeAspect="1" noChangeArrowheads="1"/>
          </p:cNvPicPr>
          <p:nvPr/>
        </p:nvPicPr>
        <p:blipFill>
          <a:blip r:embed="rId2" cstate="print"/>
          <a:srcRect l="72500" t="6667" r="18750" b="81666"/>
          <a:stretch>
            <a:fillRect/>
          </a:stretch>
        </p:blipFill>
        <p:spPr bwMode="auto">
          <a:xfrm>
            <a:off x="5410200" y="4800600"/>
            <a:ext cx="1295400" cy="1295400"/>
          </a:xfrm>
          <a:prstGeom prst="rect">
            <a:avLst/>
          </a:prstGeom>
          <a:noFill/>
          <a:ln w="9525">
            <a:solidFill>
              <a:srgbClr val="0070C0"/>
            </a:solidFill>
            <a:miter lim="800000"/>
            <a:headEnd/>
            <a:tailEnd/>
          </a:ln>
          <a:effectLst/>
        </p:spPr>
      </p:pic>
      <p:pic>
        <p:nvPicPr>
          <p:cNvPr id="14" name="Picture 3"/>
          <p:cNvPicPr>
            <a:picLocks noChangeAspect="1" noChangeArrowheads="1"/>
          </p:cNvPicPr>
          <p:nvPr/>
        </p:nvPicPr>
        <p:blipFill>
          <a:blip r:embed="rId3" cstate="print"/>
          <a:srcRect l="73162" t="8628" r="3676" b="35784"/>
          <a:stretch>
            <a:fillRect/>
          </a:stretch>
        </p:blipFill>
        <p:spPr bwMode="auto">
          <a:xfrm>
            <a:off x="7162800" y="3124200"/>
            <a:ext cx="1676400" cy="3017520"/>
          </a:xfrm>
          <a:prstGeom prst="rect">
            <a:avLst/>
          </a:prstGeom>
          <a:noFill/>
          <a:ln w="9525">
            <a:solidFill>
              <a:srgbClr val="0070C0"/>
            </a:solid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Grp="1" noChangeAspect="1" noChangeArrowheads="1"/>
          </p:cNvPicPr>
          <p:nvPr>
            <p:ph idx="1"/>
          </p:nvPr>
        </p:nvPicPr>
        <p:blipFill>
          <a:blip r:embed="rId2" cstate="print"/>
          <a:srcRect l="73162" t="7745" r="3750" b="36667"/>
          <a:stretch>
            <a:fillRect/>
          </a:stretch>
        </p:blipFill>
        <p:spPr bwMode="auto">
          <a:xfrm>
            <a:off x="5867400" y="990600"/>
            <a:ext cx="1752600" cy="3164726"/>
          </a:xfrm>
          <a:prstGeom prst="rect">
            <a:avLst/>
          </a:prstGeom>
          <a:noFill/>
          <a:ln w="9525">
            <a:solidFill>
              <a:srgbClr val="0070C0"/>
            </a:solidFill>
            <a:miter lim="800000"/>
            <a:headEnd/>
            <a:tailEnd/>
          </a:ln>
          <a:effectLst/>
        </p:spPr>
      </p:pic>
      <p:sp>
        <p:nvSpPr>
          <p:cNvPr id="2" name="Title 1"/>
          <p:cNvSpPr>
            <a:spLocks noGrp="1"/>
          </p:cNvSpPr>
          <p:nvPr>
            <p:ph type="title"/>
          </p:nvPr>
        </p:nvSpPr>
        <p:spPr>
          <a:xfrm>
            <a:off x="152400" y="457200"/>
            <a:ext cx="8991600" cy="381000"/>
          </a:xfrm>
        </p:spPr>
        <p:txBody>
          <a:bodyPr>
            <a:normAutofit/>
          </a:bodyPr>
          <a:lstStyle/>
          <a:p>
            <a:r>
              <a:rPr lang="en-US" sz="1600" b="1" i="1" dirty="0" err="1" smtClean="0">
                <a:solidFill>
                  <a:schemeClr val="accent2">
                    <a:lumMod val="60000"/>
                    <a:lumOff val="40000"/>
                  </a:schemeClr>
                </a:solidFill>
                <a:latin typeface="Arial" pitchFamily="34" charset="0"/>
                <a:cs typeface="Arial" pitchFamily="34" charset="0"/>
              </a:rPr>
              <a:t>Lucrul</a:t>
            </a:r>
            <a:r>
              <a:rPr lang="en-US" sz="1600" b="1" i="1" dirty="0" smtClean="0">
                <a:solidFill>
                  <a:schemeClr val="accent2">
                    <a:lumMod val="60000"/>
                    <a:lumOff val="40000"/>
                  </a:schemeClr>
                </a:solidFill>
                <a:latin typeface="Arial" pitchFamily="34" charset="0"/>
                <a:cs typeface="Arial" pitchFamily="34" charset="0"/>
              </a:rPr>
              <a:t> cu </a:t>
            </a:r>
            <a:r>
              <a:rPr lang="en-US" sz="1600" b="1" i="1" dirty="0" err="1" smtClean="0">
                <a:solidFill>
                  <a:schemeClr val="accent2">
                    <a:lumMod val="60000"/>
                    <a:lumOff val="40000"/>
                  </a:schemeClr>
                </a:solidFill>
                <a:latin typeface="Arial" pitchFamily="34" charset="0"/>
                <a:cs typeface="Arial" pitchFamily="34" charset="0"/>
              </a:rPr>
              <a:t>foile</a:t>
            </a:r>
            <a:r>
              <a:rPr lang="en-US" sz="1600" b="1" i="1" dirty="0" smtClean="0">
                <a:solidFill>
                  <a:schemeClr val="accent2">
                    <a:lumMod val="60000"/>
                    <a:lumOff val="40000"/>
                  </a:schemeClr>
                </a:solidFill>
                <a:latin typeface="Arial" pitchFamily="34" charset="0"/>
                <a:cs typeface="Arial" pitchFamily="34" charset="0"/>
              </a:rPr>
              <a:t> de </a:t>
            </a:r>
            <a:r>
              <a:rPr lang="en-US" sz="1600" b="1" i="1" dirty="0" err="1" smtClean="0">
                <a:solidFill>
                  <a:schemeClr val="accent2">
                    <a:lumMod val="60000"/>
                    <a:lumOff val="40000"/>
                  </a:schemeClr>
                </a:solidFill>
                <a:latin typeface="Arial" pitchFamily="34" charset="0"/>
                <a:cs typeface="Arial" pitchFamily="34" charset="0"/>
              </a:rPr>
              <a:t>calcul</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Copierea</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mutarea</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redenumirea</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unei</a:t>
            </a:r>
            <a:r>
              <a:rPr lang="en-US" sz="1600" b="1" i="1" dirty="0" smtClean="0">
                <a:solidFill>
                  <a:schemeClr val="accent2">
                    <a:lumMod val="60000"/>
                    <a:lumOff val="40000"/>
                  </a:schemeClr>
                </a:solidFill>
                <a:latin typeface="Arial" pitchFamily="34" charset="0"/>
                <a:cs typeface="Arial" pitchFamily="34" charset="0"/>
              </a:rPr>
              <a:t> </a:t>
            </a:r>
            <a:r>
              <a:rPr lang="en-US" sz="1600" b="1" i="1" dirty="0" err="1" smtClean="0">
                <a:solidFill>
                  <a:schemeClr val="accent2">
                    <a:lumMod val="60000"/>
                    <a:lumOff val="40000"/>
                  </a:schemeClr>
                </a:solidFill>
                <a:latin typeface="Arial" pitchFamily="34" charset="0"/>
                <a:cs typeface="Arial" pitchFamily="34" charset="0"/>
              </a:rPr>
              <a:t>foi</a:t>
            </a:r>
            <a:r>
              <a:rPr lang="en-US" sz="1600" b="1" i="1" dirty="0" smtClean="0">
                <a:solidFill>
                  <a:schemeClr val="accent2">
                    <a:lumMod val="60000"/>
                    <a:lumOff val="40000"/>
                  </a:schemeClr>
                </a:solidFill>
                <a:latin typeface="Arial" pitchFamily="34" charset="0"/>
                <a:cs typeface="Arial" pitchFamily="34" charset="0"/>
              </a:rPr>
              <a:t> de </a:t>
            </a:r>
            <a:r>
              <a:rPr lang="en-US" sz="1600" b="1" i="1" dirty="0" err="1" smtClean="0">
                <a:solidFill>
                  <a:schemeClr val="accent2">
                    <a:lumMod val="60000"/>
                    <a:lumOff val="40000"/>
                  </a:schemeClr>
                </a:solidFill>
                <a:latin typeface="Arial" pitchFamily="34" charset="0"/>
                <a:cs typeface="Arial" pitchFamily="34" charset="0"/>
              </a:rPr>
              <a:t>calcul</a:t>
            </a:r>
            <a:endParaRPr lang="en-US" sz="1600" b="1" i="1" dirty="0" smtClean="0">
              <a:solidFill>
                <a:schemeClr val="accent2">
                  <a:lumMod val="60000"/>
                  <a:lumOff val="40000"/>
                </a:schemeClr>
              </a:solidFill>
              <a:latin typeface="Arial" pitchFamily="34" charset="0"/>
              <a:cs typeface="Arial" pitchFamily="34" charset="0"/>
            </a:endParaRPr>
          </a:p>
        </p:txBody>
      </p:sp>
      <p:sp>
        <p:nvSpPr>
          <p:cNvPr id="12" name="Rectangle 11"/>
          <p:cNvSpPr/>
          <p:nvPr/>
        </p:nvSpPr>
        <p:spPr>
          <a:xfrm>
            <a:off x="228600" y="990600"/>
            <a:ext cx="5486400" cy="3862596"/>
          </a:xfrm>
          <a:prstGeom prst="rect">
            <a:avLst/>
          </a:prstGeom>
        </p:spPr>
        <p:txBody>
          <a:bodyPr wrap="square">
            <a:spAutoFit/>
          </a:bodyPr>
          <a:lstStyle/>
          <a:p>
            <a:pPr algn="just">
              <a:buNone/>
            </a:pPr>
            <a:r>
              <a:rPr lang="en-US" sz="1400" b="1" dirty="0" err="1" smtClean="0">
                <a:latin typeface="Arial" pitchFamily="34" charset="0"/>
                <a:cs typeface="Arial" pitchFamily="34" charset="0"/>
              </a:rPr>
              <a:t>Copierea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sau</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mutarea</a:t>
            </a:r>
            <a:r>
              <a:rPr lang="en-US" sz="1400" b="1" dirty="0" smtClean="0">
                <a:latin typeface="Arial" pitchFamily="34" charset="0"/>
                <a:cs typeface="Arial" pitchFamily="34" charset="0"/>
              </a:rPr>
              <a:t> </a:t>
            </a:r>
            <a:r>
              <a:rPr lang="en-US" sz="1400" dirty="0" err="1" smtClean="0">
                <a:latin typeface="Arial" pitchFamily="34" charset="0"/>
                <a:cs typeface="Arial" pitchFamily="34" charset="0"/>
              </a:rPr>
              <a:t>unei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foi</a:t>
            </a:r>
            <a:r>
              <a:rPr lang="en-US" sz="1400" dirty="0" smtClean="0">
                <a:latin typeface="Arial" pitchFamily="34" charset="0"/>
                <a:cs typeface="Arial" pitchFamily="34" charset="0"/>
              </a:rPr>
              <a:t>:</a:t>
            </a:r>
          </a:p>
          <a:p>
            <a:pPr algn="just">
              <a:buNone/>
            </a:pPr>
            <a:endParaRPr lang="en-US" sz="1400" dirty="0" smtClean="0">
              <a:latin typeface="Arial" pitchFamily="34" charset="0"/>
              <a:cs typeface="Arial" pitchFamily="34" charset="0"/>
            </a:endParaRPr>
          </a:p>
          <a:p>
            <a:pPr algn="just">
              <a:buNone/>
            </a:pPr>
            <a:r>
              <a:rPr lang="en-US" sz="1400" b="1" i="1" dirty="0" smtClean="0">
                <a:latin typeface="Arial" pitchFamily="34" charset="0"/>
                <a:cs typeface="Arial" pitchFamily="34" charset="0"/>
              </a:rPr>
              <a:t>Din </a:t>
            </a:r>
            <a:r>
              <a:rPr lang="en-US" sz="1400" b="1" i="1" dirty="0" err="1" smtClean="0">
                <a:latin typeface="Arial" pitchFamily="34" charset="0"/>
                <a:cs typeface="Arial" pitchFamily="34" charset="0"/>
              </a:rPr>
              <a:t>Panglica</a:t>
            </a:r>
            <a:endParaRPr lang="en-US" sz="1400" b="1" i="1" dirty="0" smtClean="0">
              <a:latin typeface="Arial" pitchFamily="34" charset="0"/>
              <a:cs typeface="Arial" pitchFamily="34" charset="0"/>
            </a:endParaRPr>
          </a:p>
          <a:p>
            <a:pPr marL="274320" indent="-274320" algn="just">
              <a:spcBef>
                <a:spcPts val="580"/>
              </a:spcBef>
              <a:buSzPct val="85000"/>
              <a:buFont typeface="Wingdings 2"/>
              <a:buChar char=""/>
            </a:pP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Pornire</a:t>
            </a:r>
            <a:r>
              <a:rPr lang="en-US" sz="1400" b="1" dirty="0" smtClean="0">
                <a:latin typeface="Arial" pitchFamily="34" charset="0"/>
                <a:cs typeface="Arial" pitchFamily="34" charset="0"/>
              </a:rPr>
              <a:t> (Home)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grupul</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Celule</a:t>
            </a:r>
            <a:r>
              <a:rPr lang="en-US" sz="1400" b="1" dirty="0" smtClean="0">
                <a:latin typeface="Arial" pitchFamily="34" charset="0"/>
                <a:cs typeface="Arial" pitchFamily="34" charset="0"/>
              </a:rPr>
              <a:t> (Cell)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comanda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Format</a:t>
            </a:r>
          </a:p>
          <a:p>
            <a:pPr marL="274320" indent="-274320" algn="just">
              <a:spcBef>
                <a:spcPts val="580"/>
              </a:spcBef>
              <a:buSzPct val="85000"/>
              <a:buFont typeface="Wingdings 2"/>
              <a:buChar char=""/>
            </a:pPr>
            <a:r>
              <a:rPr lang="en-US" sz="1400" dirty="0" err="1" smtClean="0">
                <a:latin typeface="Arial" pitchFamily="34" charset="0"/>
                <a:cs typeface="Arial" pitchFamily="34" charset="0"/>
              </a:rPr>
              <a:t>Clic</a:t>
            </a:r>
            <a:r>
              <a:rPr lang="en-US" sz="1400" b="1"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Mutare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sau</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copiere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foaie</a:t>
            </a:r>
            <a:r>
              <a:rPr lang="en-US" sz="1400" b="1" dirty="0" smtClean="0">
                <a:latin typeface="Arial" pitchFamily="34" charset="0"/>
                <a:cs typeface="Arial" pitchFamily="34" charset="0"/>
              </a:rPr>
              <a:t> (Move or Copy) </a:t>
            </a:r>
            <a:r>
              <a:rPr lang="en-US" sz="1400" dirty="0" smtClean="0">
                <a:latin typeface="Arial" pitchFamily="34" charset="0"/>
                <a:cs typeface="Arial" pitchFamily="34" charset="0"/>
              </a:rPr>
              <a:t>de sub </a:t>
            </a:r>
            <a:r>
              <a:rPr lang="en-US" sz="1400" b="1" dirty="0" err="1" smtClean="0">
                <a:latin typeface="Arial" pitchFamily="34" charset="0"/>
                <a:cs typeface="Arial" pitchFamily="34" charset="0"/>
              </a:rPr>
              <a:t>Organizare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foi</a:t>
            </a:r>
            <a:r>
              <a:rPr lang="en-US" sz="1400" b="1" dirty="0" smtClean="0">
                <a:latin typeface="Arial" pitchFamily="34" charset="0"/>
                <a:cs typeface="Arial" pitchFamily="34" charset="0"/>
              </a:rPr>
              <a:t> (Organize Sheet)</a:t>
            </a:r>
          </a:p>
          <a:p>
            <a:pPr marL="274320" indent="-274320" algn="just">
              <a:spcBef>
                <a:spcPts val="580"/>
              </a:spcBef>
              <a:buSzPct val="85000"/>
            </a:pPr>
            <a:endParaRPr lang="en-US" sz="1400" b="1" dirty="0" smtClean="0">
              <a:latin typeface="Arial" pitchFamily="34" charset="0"/>
              <a:cs typeface="Arial" pitchFamily="34" charset="0"/>
            </a:endParaRPr>
          </a:p>
          <a:p>
            <a:pPr algn="just">
              <a:buNone/>
            </a:pPr>
            <a:r>
              <a:rPr lang="en-US" sz="1400" b="1" i="1" dirty="0" smtClean="0">
                <a:latin typeface="Arial" pitchFamily="34" charset="0"/>
                <a:cs typeface="Arial" pitchFamily="34" charset="0"/>
              </a:rPr>
              <a:t>Din </a:t>
            </a:r>
            <a:r>
              <a:rPr lang="en-US" sz="1400" b="1" i="1" dirty="0" err="1" smtClean="0">
                <a:latin typeface="Arial" pitchFamily="34" charset="0"/>
                <a:cs typeface="Arial" pitchFamily="34" charset="0"/>
              </a:rPr>
              <a:t>meniul</a:t>
            </a:r>
            <a:r>
              <a:rPr lang="en-US" sz="1400" b="1" i="1" dirty="0" smtClean="0">
                <a:latin typeface="Arial" pitchFamily="34" charset="0"/>
                <a:cs typeface="Arial" pitchFamily="34" charset="0"/>
              </a:rPr>
              <a:t> contextual</a:t>
            </a:r>
          </a:p>
          <a:p>
            <a:pPr marL="274320" indent="-274320" algn="just">
              <a:spcBef>
                <a:spcPts val="580"/>
              </a:spcBef>
              <a:buSzPct val="85000"/>
              <a:buFont typeface="Wingdings 2"/>
              <a:buChar char=""/>
            </a:pP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dreapta</a:t>
            </a:r>
            <a:r>
              <a:rPr lang="en-US" sz="1400" dirty="0" smtClean="0">
                <a:latin typeface="Arial" pitchFamily="34" charset="0"/>
                <a:cs typeface="Arial" pitchFamily="34" charset="0"/>
              </a:rPr>
              <a:t> cu mouse-</a:t>
            </a:r>
            <a:r>
              <a:rPr lang="en-US" sz="1400" dirty="0" err="1" smtClean="0">
                <a:latin typeface="Arial" pitchFamily="34" charset="0"/>
                <a:cs typeface="Arial" pitchFamily="34" charset="0"/>
              </a:rPr>
              <a:t>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foaie</a:t>
            </a:r>
            <a:endParaRPr lang="en-US" sz="1400" dirty="0" smtClean="0">
              <a:latin typeface="Arial" pitchFamily="34" charset="0"/>
              <a:cs typeface="Arial" pitchFamily="34" charset="0"/>
            </a:endParaRPr>
          </a:p>
          <a:p>
            <a:pPr marL="274320" indent="-274320" algn="just">
              <a:spcBef>
                <a:spcPts val="580"/>
              </a:spcBef>
              <a:buSzPct val="85000"/>
              <a:buFont typeface="Wingdings 2"/>
              <a:buChar char=""/>
            </a:pP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optiunea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Mutare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sau</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copiere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foaie</a:t>
            </a:r>
            <a:r>
              <a:rPr lang="en-US" sz="1400" b="1" dirty="0" smtClean="0">
                <a:latin typeface="Arial" pitchFamily="34" charset="0"/>
                <a:cs typeface="Arial" pitchFamily="34" charset="0"/>
              </a:rPr>
              <a:t> (Move or copy) </a:t>
            </a:r>
            <a:r>
              <a:rPr lang="en-US" sz="1400" dirty="0" smtClean="0">
                <a:latin typeface="Arial" pitchFamily="34" charset="0"/>
                <a:cs typeface="Arial" pitchFamily="34" charset="0"/>
              </a:rPr>
              <a:t>din </a:t>
            </a:r>
            <a:r>
              <a:rPr lang="en-US" sz="1400" dirty="0" err="1" smtClean="0">
                <a:latin typeface="Arial" pitchFamily="34" charset="0"/>
                <a:cs typeface="Arial" pitchFamily="34" charset="0"/>
              </a:rPr>
              <a:t>meniul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afisat</a:t>
            </a:r>
            <a:endParaRPr lang="en-US" sz="1400" dirty="0" smtClean="0">
              <a:latin typeface="Arial" pitchFamily="34" charset="0"/>
              <a:cs typeface="Arial" pitchFamily="34" charset="0"/>
            </a:endParaRPr>
          </a:p>
          <a:p>
            <a:pPr marL="274320" indent="-274320" algn="just">
              <a:spcBef>
                <a:spcPts val="580"/>
              </a:spcBef>
              <a:buClr>
                <a:schemeClr val="accent1"/>
              </a:buClr>
              <a:buSzPct val="85000"/>
            </a:pPr>
            <a:r>
              <a:rPr lang="en-US" sz="1400" b="1" i="1" dirty="0" smtClean="0">
                <a:latin typeface="Arial" pitchFamily="34" charset="0"/>
                <a:cs typeface="Arial" pitchFamily="34" charset="0"/>
              </a:rPr>
              <a:t>Rapid </a:t>
            </a:r>
          </a:p>
          <a:p>
            <a:pPr algn="just">
              <a:spcBef>
                <a:spcPts val="580"/>
              </a:spcBef>
              <a:buClr>
                <a:schemeClr val="accent1"/>
              </a:buClr>
              <a:buSzPct val="85000"/>
            </a:pPr>
            <a:r>
              <a:rPr lang="en-US" sz="1400" dirty="0" smtClean="0">
                <a:latin typeface="Arial" pitchFamily="34" charset="0"/>
                <a:cs typeface="Arial" pitchFamily="34" charset="0"/>
              </a:rPr>
              <a:t>De </a:t>
            </a:r>
            <a:r>
              <a:rPr lang="en-US" sz="1400" dirty="0" err="1" smtClean="0">
                <a:latin typeface="Arial" pitchFamily="34" charset="0"/>
                <a:cs typeface="Arial" pitchFamily="34" charset="0"/>
              </a:rPr>
              <a:t>asemenea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puteti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selecta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foaia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apoi</a:t>
            </a:r>
            <a:r>
              <a:rPr lang="en-US" sz="1400" dirty="0" smtClean="0">
                <a:latin typeface="Arial" pitchFamily="34" charset="0"/>
                <a:cs typeface="Arial" pitchFamily="34" charset="0"/>
              </a:rPr>
              <a:t> drag and drop in </a:t>
            </a:r>
            <a:r>
              <a:rPr lang="en-US" sz="1400" dirty="0" err="1" smtClean="0">
                <a:latin typeface="Arial" pitchFamily="34" charset="0"/>
                <a:cs typeface="Arial" pitchFamily="34" charset="0"/>
              </a:rPr>
              <a:t>locul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dorit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copiere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tineti</a:t>
            </a:r>
            <a:r>
              <a:rPr lang="en-US" sz="1400" dirty="0" smtClean="0">
                <a:latin typeface="Arial" pitchFamily="34" charset="0"/>
                <a:cs typeface="Arial" pitchFamily="34" charset="0"/>
              </a:rPr>
              <a:t> CTRL </a:t>
            </a:r>
            <a:r>
              <a:rPr lang="en-US" sz="1400" dirty="0" err="1" smtClean="0">
                <a:latin typeface="Arial" pitchFamily="34" charset="0"/>
                <a:cs typeface="Arial" pitchFamily="34" charset="0"/>
              </a:rPr>
              <a:t>apasat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cand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mutati</a:t>
            </a:r>
            <a:r>
              <a:rPr lang="en-US" sz="1400" dirty="0" smtClean="0">
                <a:latin typeface="Arial" pitchFamily="34" charset="0"/>
                <a:cs typeface="Arial" pitchFamily="34" charset="0"/>
              </a:rPr>
              <a:t>.</a:t>
            </a:r>
          </a:p>
        </p:txBody>
      </p:sp>
      <p:pic>
        <p:nvPicPr>
          <p:cNvPr id="11266" name="Picture 2"/>
          <p:cNvPicPr>
            <a:picLocks noChangeAspect="1" noChangeArrowheads="1"/>
          </p:cNvPicPr>
          <p:nvPr/>
        </p:nvPicPr>
        <p:blipFill>
          <a:blip r:embed="rId3" cstate="print"/>
          <a:srcRect/>
          <a:stretch>
            <a:fillRect/>
          </a:stretch>
        </p:blipFill>
        <p:spPr bwMode="auto">
          <a:xfrm>
            <a:off x="7162800" y="3657600"/>
            <a:ext cx="1696811" cy="1638300"/>
          </a:xfrm>
          <a:prstGeom prst="rect">
            <a:avLst/>
          </a:prstGeom>
          <a:noFill/>
          <a:ln w="9525">
            <a:noFill/>
            <a:miter lim="800000"/>
            <a:headEnd/>
            <a:tailEnd/>
          </a:ln>
          <a:effectLst/>
        </p:spPr>
      </p:pic>
      <p:grpSp>
        <p:nvGrpSpPr>
          <p:cNvPr id="16" name="Group 8"/>
          <p:cNvGrpSpPr/>
          <p:nvPr/>
        </p:nvGrpSpPr>
        <p:grpSpPr>
          <a:xfrm>
            <a:off x="0" y="5410200"/>
            <a:ext cx="9130596" cy="762000"/>
            <a:chOff x="-76200" y="6338579"/>
            <a:chExt cx="5105400" cy="2241557"/>
          </a:xfrm>
        </p:grpSpPr>
        <p:sp useBgFill="1">
          <p:nvSpPr>
            <p:cNvPr id="17" name="Rounded Rectangle 16"/>
            <p:cNvSpPr/>
            <p:nvPr/>
          </p:nvSpPr>
          <p:spPr>
            <a:xfrm>
              <a:off x="-76200" y="6338579"/>
              <a:ext cx="5105400" cy="22415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9015" y="6338579"/>
              <a:ext cx="4867784" cy="2172910"/>
            </a:xfrm>
            <a:prstGeom prst="rect">
              <a:avLst/>
            </a:prstGeom>
            <a:noFill/>
          </p:spPr>
          <p:txBody>
            <a:bodyPr wrap="square" rtlCol="0">
              <a:spAutoFit/>
            </a:bodyPr>
            <a:lstStyle/>
            <a:p>
              <a:pPr algn="just">
                <a:buNone/>
              </a:pPr>
              <a:r>
                <a:rPr lang="en-US" sz="1400" dirty="0" smtClean="0">
                  <a:latin typeface="Arial" pitchFamily="34" charset="0"/>
                  <a:cs typeface="Arial" pitchFamily="34" charset="0"/>
                </a:rPr>
                <a:t>In </a:t>
              </a:r>
              <a:r>
                <a:rPr lang="en-US" sz="1400" dirty="0" err="1" smtClean="0">
                  <a:latin typeface="Arial" pitchFamily="34" charset="0"/>
                  <a:cs typeface="Arial" pitchFamily="34" charset="0"/>
                </a:rPr>
                <a:t>caseta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Mutare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sau</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copiere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foaie</a:t>
              </a:r>
              <a:r>
                <a:rPr lang="en-US" sz="1400" b="1" dirty="0" smtClean="0">
                  <a:latin typeface="Arial" pitchFamily="34" charset="0"/>
                  <a:cs typeface="Arial" pitchFamily="34" charset="0"/>
                </a:rPr>
                <a:t> </a:t>
              </a: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registrul</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lista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In </a:t>
              </a:r>
              <a:r>
                <a:rPr lang="en-US" sz="1400" b="1" dirty="0" err="1" smtClean="0">
                  <a:latin typeface="Arial" pitchFamily="34" charset="0"/>
                  <a:cs typeface="Arial" pitchFamily="34" charset="0"/>
                </a:rPr>
                <a:t>registrul</a:t>
              </a:r>
              <a:r>
                <a:rPr lang="en-US" sz="1400" b="1"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foaia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inaintea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careia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doriti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copiati</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mutati</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lista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Inaintea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foii</a:t>
              </a:r>
              <a:r>
                <a:rPr lang="en-US" sz="1400" b="1" dirty="0" smtClean="0">
                  <a:latin typeface="Arial" pitchFamily="34" charset="0"/>
                  <a:cs typeface="Arial" pitchFamily="34" charset="0"/>
                </a:rPr>
                <a:t>. </a:t>
              </a:r>
              <a:r>
                <a:rPr lang="en-US" sz="1400" dirty="0" err="1" smtClean="0">
                  <a:latin typeface="Arial" pitchFamily="34" charset="0"/>
                  <a:cs typeface="Arial" pitchFamily="34" charset="0"/>
                </a:rPr>
                <a:t>Daca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doriti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copiati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bifati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caseta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Crearea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unei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copii</a:t>
              </a:r>
              <a:r>
                <a:rPr lang="en-US" sz="1400" b="1" dirty="0" smtClean="0">
                  <a:latin typeface="Arial" pitchFamily="34" charset="0"/>
                  <a:cs typeface="Arial" pitchFamily="34" charset="0"/>
                </a:rPr>
                <a:t>. </a:t>
              </a:r>
              <a:r>
                <a:rPr lang="en-US" sz="1400" dirty="0" err="1" smtClean="0">
                  <a:latin typeface="Arial" pitchFamily="34" charset="0"/>
                  <a:cs typeface="Arial" pitchFamily="34" charset="0"/>
                </a:rPr>
                <a:t>Daca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doriti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copiati</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mutati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dupa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ultima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foaie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alegeti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Mutare</a:t>
              </a:r>
              <a:r>
                <a:rPr lang="en-US" sz="1400" b="1" dirty="0" smtClean="0">
                  <a:latin typeface="Arial" pitchFamily="34" charset="0"/>
                  <a:cs typeface="Arial" pitchFamily="34" charset="0"/>
                </a:rPr>
                <a:t> la </a:t>
              </a:r>
              <a:r>
                <a:rPr lang="en-US" sz="1400" b="1" dirty="0" err="1" smtClean="0">
                  <a:latin typeface="Arial" pitchFamily="34" charset="0"/>
                  <a:cs typeface="Arial" pitchFamily="34" charset="0"/>
                </a:rPr>
                <a:t>sfarsit</a:t>
              </a:r>
              <a:r>
                <a:rPr lang="en-US" sz="1400" b="1" dirty="0" smtClean="0">
                  <a:latin typeface="Arial" pitchFamily="34" charset="0"/>
                  <a:cs typeface="Arial" pitchFamily="34" charset="0"/>
                </a:rPr>
                <a:t> din </a:t>
              </a:r>
              <a:r>
                <a:rPr lang="en-US" sz="1400" b="1" dirty="0" err="1" smtClean="0">
                  <a:latin typeface="Arial" pitchFamily="34" charset="0"/>
                  <a:cs typeface="Arial" pitchFamily="34" charset="0"/>
                </a:rPr>
                <a:t>lista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Inaintea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foii</a:t>
              </a:r>
              <a:r>
                <a:rPr lang="en-US" sz="1400" b="1" dirty="0" smtClean="0">
                  <a:latin typeface="Arial" pitchFamily="34" charset="0"/>
                  <a:cs typeface="Arial" pitchFamily="34" charset="0"/>
                </a:rPr>
                <a:t>.</a:t>
              </a:r>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133600"/>
            <a:ext cx="8382000" cy="3886200"/>
          </a:xfrm>
        </p:spPr>
        <p:txBody>
          <a:bodyPr>
            <a:normAutofit fontScale="92500" lnSpcReduction="20000"/>
          </a:bodyPr>
          <a:lstStyle/>
          <a:p>
            <a:pPr algn="just">
              <a:buClrTx/>
            </a:pPr>
            <a:r>
              <a:rPr lang="en-US" sz="2100" dirty="0" smtClean="0">
                <a:solidFill>
                  <a:schemeClr val="dk1"/>
                </a:solidFill>
                <a:latin typeface="Arial" pitchFamily="34" charset="0"/>
                <a:cs typeface="Arial" pitchFamily="34" charset="0"/>
              </a:rPr>
              <a:t>Selecta</a:t>
            </a:r>
            <a:r>
              <a:rPr lang="ro-RO" sz="2100" dirty="0" smtClean="0">
                <a:solidFill>
                  <a:schemeClr val="dk1"/>
                </a:solidFill>
                <a:latin typeface="Arial" pitchFamily="34" charset="0"/>
                <a:cs typeface="Arial" pitchFamily="34" charset="0"/>
              </a:rPr>
              <a:t>ţi</a:t>
            </a:r>
            <a:r>
              <a:rPr lang="en-US" sz="2100" dirty="0" smtClean="0">
                <a:solidFill>
                  <a:schemeClr val="dk1"/>
                </a:solidFill>
                <a:latin typeface="Arial" pitchFamily="34" charset="0"/>
                <a:cs typeface="Arial" pitchFamily="34" charset="0"/>
              </a:rPr>
              <a:t> </a:t>
            </a:r>
            <a:r>
              <a:rPr lang="ro-RO" sz="2100" dirty="0" smtClean="0">
                <a:solidFill>
                  <a:schemeClr val="dk1"/>
                </a:solidFill>
                <a:latin typeface="Arial" pitchFamily="34" charset="0"/>
                <a:cs typeface="Arial" pitchFamily="34" charset="0"/>
              </a:rPr>
              <a:t>simultan</a:t>
            </a:r>
            <a:r>
              <a:rPr lang="en-US" sz="2100" dirty="0" smtClean="0">
                <a:solidFill>
                  <a:schemeClr val="dk1"/>
                </a:solidFill>
                <a:latin typeface="Arial" pitchFamily="34" charset="0"/>
                <a:cs typeface="Arial" pitchFamily="34" charset="0"/>
              </a:rPr>
              <a:t> </a:t>
            </a:r>
            <a:r>
              <a:rPr lang="en-US" sz="2100" dirty="0" err="1" smtClean="0">
                <a:solidFill>
                  <a:schemeClr val="dk1"/>
                </a:solidFill>
                <a:latin typeface="Arial" pitchFamily="34" charset="0"/>
                <a:cs typeface="Arial" pitchFamily="34" charset="0"/>
              </a:rPr>
              <a:t>rând</a:t>
            </a:r>
            <a:r>
              <a:rPr lang="ro-RO" sz="2100" dirty="0" smtClean="0">
                <a:solidFill>
                  <a:schemeClr val="dk1"/>
                </a:solidFill>
                <a:latin typeface="Arial" pitchFamily="34" charset="0"/>
                <a:cs typeface="Arial" pitchFamily="34" charset="0"/>
              </a:rPr>
              <a:t>urile</a:t>
            </a:r>
            <a:r>
              <a:rPr lang="en-US" sz="2100" dirty="0" smtClean="0">
                <a:solidFill>
                  <a:schemeClr val="dk1"/>
                </a:solidFill>
                <a:latin typeface="Arial" pitchFamily="34" charset="0"/>
                <a:cs typeface="Arial" pitchFamily="34" charset="0"/>
              </a:rPr>
              <a:t> </a:t>
            </a:r>
            <a:r>
              <a:rPr lang="ro-RO" sz="2100" dirty="0" smtClean="0">
                <a:solidFill>
                  <a:schemeClr val="dk1"/>
                </a:solidFill>
                <a:latin typeface="Arial" pitchFamily="34" charset="0"/>
                <a:cs typeface="Arial" pitchFamily="34" charset="0"/>
              </a:rPr>
              <a:t>3 şi 4 şi coloanele 4 şi 5</a:t>
            </a:r>
            <a:endParaRPr lang="pt-BR" sz="2100" dirty="0" smtClean="0">
              <a:solidFill>
                <a:schemeClr val="dk1"/>
              </a:solidFill>
              <a:latin typeface="Arial" pitchFamily="34" charset="0"/>
              <a:cs typeface="Arial" pitchFamily="34" charset="0"/>
            </a:endParaRPr>
          </a:p>
          <a:p>
            <a:pPr algn="just">
              <a:buClrTx/>
            </a:pPr>
            <a:r>
              <a:rPr lang="it-IT" sz="2100" dirty="0" smtClean="0">
                <a:solidFill>
                  <a:schemeClr val="dk1"/>
                </a:solidFill>
                <a:latin typeface="Arial" pitchFamily="34" charset="0"/>
                <a:cs typeface="Arial" pitchFamily="34" charset="0"/>
              </a:rPr>
              <a:t>Îngheţa</a:t>
            </a:r>
            <a:r>
              <a:rPr lang="ro-RO" sz="2100" dirty="0" smtClean="0">
                <a:solidFill>
                  <a:schemeClr val="dk1"/>
                </a:solidFill>
                <a:latin typeface="Arial" pitchFamily="34" charset="0"/>
                <a:cs typeface="Arial" pitchFamily="34" charset="0"/>
              </a:rPr>
              <a:t>ţi</a:t>
            </a:r>
            <a:r>
              <a:rPr lang="it-IT" sz="2100" dirty="0" smtClean="0">
                <a:solidFill>
                  <a:schemeClr val="dk1"/>
                </a:solidFill>
                <a:latin typeface="Arial" pitchFamily="34" charset="0"/>
                <a:cs typeface="Arial" pitchFamily="34" charset="0"/>
              </a:rPr>
              <a:t> </a:t>
            </a:r>
            <a:r>
              <a:rPr lang="ro-RO" sz="2100" dirty="0" smtClean="0">
                <a:solidFill>
                  <a:schemeClr val="dk1"/>
                </a:solidFill>
                <a:latin typeface="Arial" pitchFamily="34" charset="0"/>
                <a:cs typeface="Arial" pitchFamily="34" charset="0"/>
              </a:rPr>
              <a:t>coloana 1 şi randul 1</a:t>
            </a:r>
            <a:endParaRPr lang="en-US" sz="2100" dirty="0" smtClean="0">
              <a:latin typeface="Arial" pitchFamily="34" charset="0"/>
              <a:cs typeface="Arial" pitchFamily="34" charset="0"/>
            </a:endParaRPr>
          </a:p>
          <a:p>
            <a:pPr algn="just">
              <a:buClrTx/>
            </a:pPr>
            <a:r>
              <a:rPr lang="ro-RO" sz="2100" dirty="0" smtClean="0">
                <a:latin typeface="Arial" pitchFamily="34" charset="0"/>
                <a:cs typeface="Arial" pitchFamily="34" charset="0"/>
              </a:rPr>
              <a:t>Inseraţi o coloană între coloanele E şi F cu numele </a:t>
            </a:r>
            <a:r>
              <a:rPr lang="ro-RO" sz="2100" b="1" dirty="0" smtClean="0">
                <a:latin typeface="Arial" pitchFamily="34" charset="0"/>
                <a:cs typeface="Arial" pitchFamily="34" charset="0"/>
              </a:rPr>
              <a:t>Data</a:t>
            </a:r>
            <a:r>
              <a:rPr lang="en-US" sz="2100" b="1" dirty="0" smtClean="0">
                <a:latin typeface="Arial" pitchFamily="34" charset="0"/>
                <a:cs typeface="Arial" pitchFamily="34" charset="0"/>
              </a:rPr>
              <a:t> </a:t>
            </a:r>
            <a:r>
              <a:rPr lang="ro-RO" sz="2100" b="1" dirty="0" smtClean="0">
                <a:latin typeface="Arial" pitchFamily="34" charset="0"/>
                <a:cs typeface="Arial" pitchFamily="34" charset="0"/>
              </a:rPr>
              <a:t>apariţiei </a:t>
            </a:r>
            <a:r>
              <a:rPr lang="ro-RO" sz="2100" dirty="0" smtClean="0">
                <a:latin typeface="Arial" pitchFamily="34" charset="0"/>
                <a:cs typeface="Arial" pitchFamily="34" charset="0"/>
              </a:rPr>
              <a:t>şi completaţi-o corespunzător </a:t>
            </a:r>
          </a:p>
          <a:p>
            <a:pPr algn="just">
              <a:buClrTx/>
            </a:pPr>
            <a:r>
              <a:rPr lang="ro-RO" sz="2100" dirty="0" smtClean="0">
                <a:latin typeface="Arial" pitchFamily="34" charset="0"/>
                <a:cs typeface="Arial" pitchFamily="34" charset="0"/>
              </a:rPr>
              <a:t>Inseraţi o linie înaintea liniei 10 şi completaţi-o corespunzător</a:t>
            </a:r>
          </a:p>
          <a:p>
            <a:pPr algn="just">
              <a:buClrTx/>
            </a:pPr>
            <a:r>
              <a:rPr lang="ro-RO" sz="2100" dirty="0" smtClean="0">
                <a:latin typeface="Arial" pitchFamily="34" charset="0"/>
                <a:cs typeface="Arial" pitchFamily="34" charset="0"/>
              </a:rPr>
              <a:t>Ştergeţi  linia 12</a:t>
            </a:r>
          </a:p>
          <a:p>
            <a:pPr algn="just">
              <a:buClrTx/>
            </a:pPr>
            <a:r>
              <a:rPr lang="ro-RO" sz="2100" dirty="0" smtClean="0">
                <a:latin typeface="Arial" pitchFamily="34" charset="0"/>
                <a:cs typeface="Arial" pitchFamily="34" charset="0"/>
              </a:rPr>
              <a:t>Stabiliţi dimensiunea coloanei E la 20 </a:t>
            </a:r>
          </a:p>
          <a:p>
            <a:pPr algn="just">
              <a:buClrTx/>
            </a:pPr>
            <a:r>
              <a:rPr lang="ro-RO" sz="2100" dirty="0" smtClean="0">
                <a:latin typeface="Arial" pitchFamily="34" charset="0"/>
                <a:cs typeface="Arial" pitchFamily="34" charset="0"/>
              </a:rPr>
              <a:t>Ascundeţi  coloana F</a:t>
            </a:r>
          </a:p>
          <a:p>
            <a:pPr algn="just">
              <a:buClrTx/>
            </a:pPr>
            <a:r>
              <a:rPr lang="ro-RO" sz="2100" dirty="0" smtClean="0">
                <a:latin typeface="Arial" pitchFamily="34" charset="0"/>
                <a:cs typeface="Arial" pitchFamily="34" charset="0"/>
              </a:rPr>
              <a:t>Deblocati coloanele şi randurile îngheţate. </a:t>
            </a:r>
          </a:p>
          <a:p>
            <a:pPr algn="just">
              <a:buClrTx/>
            </a:pPr>
            <a:r>
              <a:rPr lang="it-IT" sz="2100" dirty="0" smtClean="0">
                <a:latin typeface="Arial" pitchFamily="34" charset="0"/>
                <a:cs typeface="Arial" pitchFamily="34" charset="0"/>
              </a:rPr>
              <a:t>Redenumiti foaia de lucru </a:t>
            </a:r>
            <a:r>
              <a:rPr lang="ro-RO" sz="2100" b="1" i="1" dirty="0" smtClean="0">
                <a:latin typeface="Arial" pitchFamily="34" charset="0"/>
                <a:cs typeface="Arial" pitchFamily="34" charset="0"/>
              </a:rPr>
              <a:t>Foaie 1</a:t>
            </a:r>
            <a:r>
              <a:rPr lang="it-IT" sz="2100" dirty="0" smtClean="0">
                <a:latin typeface="Arial" pitchFamily="34" charset="0"/>
                <a:cs typeface="Arial" pitchFamily="34" charset="0"/>
              </a:rPr>
              <a:t> in </a:t>
            </a:r>
            <a:r>
              <a:rPr lang="ro-RO" sz="2100" b="1" i="1" dirty="0" smtClean="0">
                <a:latin typeface="Arial" pitchFamily="34" charset="0"/>
                <a:cs typeface="Arial" pitchFamily="34" charset="0"/>
              </a:rPr>
              <a:t>Stoc </a:t>
            </a:r>
            <a:r>
              <a:rPr lang="ro-RO" sz="2100" dirty="0" smtClean="0">
                <a:latin typeface="Arial" pitchFamily="34" charset="0"/>
                <a:cs typeface="Arial" pitchFamily="34" charset="0"/>
              </a:rPr>
              <a:t>si</a:t>
            </a:r>
            <a:r>
              <a:rPr lang="ro-RO" sz="2100" b="1" i="1" dirty="0" smtClean="0">
                <a:latin typeface="Arial" pitchFamily="34" charset="0"/>
                <a:cs typeface="Arial" pitchFamily="34" charset="0"/>
              </a:rPr>
              <a:t> Foaie 2 </a:t>
            </a:r>
            <a:r>
              <a:rPr lang="ro-RO" sz="2100" dirty="0" smtClean="0">
                <a:latin typeface="Arial" pitchFamily="34" charset="0"/>
                <a:cs typeface="Arial" pitchFamily="34" charset="0"/>
              </a:rPr>
              <a:t>in </a:t>
            </a:r>
            <a:r>
              <a:rPr lang="ro-RO" sz="2100" b="1" i="1" dirty="0" smtClean="0">
                <a:latin typeface="Arial" pitchFamily="34" charset="0"/>
                <a:cs typeface="Arial" pitchFamily="34" charset="0"/>
              </a:rPr>
              <a:t>Autori</a:t>
            </a:r>
            <a:endParaRPr lang="ro-RO" sz="2100" dirty="0" smtClean="0">
              <a:latin typeface="Arial" pitchFamily="34" charset="0"/>
              <a:cs typeface="Arial" pitchFamily="34" charset="0"/>
            </a:endParaRPr>
          </a:p>
          <a:p>
            <a:pPr algn="just">
              <a:buClrTx/>
            </a:pPr>
            <a:r>
              <a:rPr lang="ro-RO" sz="2100" dirty="0" smtClean="0">
                <a:latin typeface="Arial" pitchFamily="34" charset="0"/>
                <a:cs typeface="Arial" pitchFamily="34" charset="0"/>
              </a:rPr>
              <a:t>Inserati intre cele 2 foi o foaie noua numita </a:t>
            </a:r>
            <a:r>
              <a:rPr lang="ro-RO" sz="2100" b="1" dirty="0" smtClean="0">
                <a:latin typeface="Arial" pitchFamily="34" charset="0"/>
                <a:cs typeface="Arial" pitchFamily="34" charset="0"/>
              </a:rPr>
              <a:t>Factura</a:t>
            </a:r>
            <a:endParaRPr lang="ro-RO" sz="2100" dirty="0" smtClean="0">
              <a:latin typeface="Arial" pitchFamily="34" charset="0"/>
              <a:cs typeface="Arial" pitchFamily="34" charset="0"/>
            </a:endParaRPr>
          </a:p>
          <a:p>
            <a:pPr algn="just">
              <a:buClrTx/>
            </a:pPr>
            <a:r>
              <a:rPr lang="ro-RO" sz="2100" dirty="0" err="1" smtClean="0">
                <a:latin typeface="Arial" pitchFamily="34" charset="0"/>
                <a:cs typeface="Arial" pitchFamily="34" charset="0"/>
              </a:rPr>
              <a:t>Mutati</a:t>
            </a:r>
            <a:r>
              <a:rPr lang="ro-RO" sz="2100" dirty="0" smtClean="0">
                <a:latin typeface="Arial" pitchFamily="34" charset="0"/>
                <a:cs typeface="Arial" pitchFamily="34" charset="0"/>
              </a:rPr>
              <a:t> </a:t>
            </a:r>
            <a:r>
              <a:rPr lang="ro-RO" sz="2100" b="1" dirty="0" smtClean="0">
                <a:latin typeface="Arial" pitchFamily="34" charset="0"/>
                <a:cs typeface="Arial" pitchFamily="34" charset="0"/>
              </a:rPr>
              <a:t>Factura</a:t>
            </a:r>
            <a:r>
              <a:rPr lang="ro-RO" sz="2100" dirty="0" smtClean="0">
                <a:latin typeface="Arial" pitchFamily="34" charset="0"/>
                <a:cs typeface="Arial" pitchFamily="34" charset="0"/>
              </a:rPr>
              <a:t> </a:t>
            </a:r>
            <a:r>
              <a:rPr lang="ro-RO" sz="2100" dirty="0" err="1" smtClean="0">
                <a:latin typeface="Arial" pitchFamily="34" charset="0"/>
                <a:cs typeface="Arial" pitchFamily="34" charset="0"/>
              </a:rPr>
              <a:t>dupa</a:t>
            </a:r>
            <a:r>
              <a:rPr lang="ro-RO" sz="2100" dirty="0" smtClean="0">
                <a:latin typeface="Arial" pitchFamily="34" charset="0"/>
                <a:cs typeface="Arial" pitchFamily="34" charset="0"/>
              </a:rPr>
              <a:t> foaia </a:t>
            </a:r>
            <a:r>
              <a:rPr lang="ro-RO" sz="2100" b="1" dirty="0" smtClean="0">
                <a:latin typeface="Arial" pitchFamily="34" charset="0"/>
                <a:cs typeface="Arial" pitchFamily="34" charset="0"/>
              </a:rPr>
              <a:t>Autori</a:t>
            </a:r>
            <a:endParaRPr lang="ro-RO" sz="2100" dirty="0" smtClean="0">
              <a:latin typeface="Arial" pitchFamily="34" charset="0"/>
              <a:cs typeface="Arial" pitchFamily="34" charset="0"/>
            </a:endParaRPr>
          </a:p>
          <a:p>
            <a:pPr algn="just">
              <a:buClrTx/>
            </a:pPr>
            <a:r>
              <a:rPr lang="ro-RO" sz="2100" dirty="0" smtClean="0">
                <a:latin typeface="Arial" pitchFamily="34" charset="0"/>
                <a:cs typeface="Arial" pitchFamily="34" charset="0"/>
              </a:rPr>
              <a:t>Stergeti ultima foaie de calcul.</a:t>
            </a:r>
          </a:p>
          <a:p>
            <a:endParaRPr lang="ro-RO" dirty="0"/>
          </a:p>
        </p:txBody>
      </p:sp>
      <p:sp>
        <p:nvSpPr>
          <p:cNvPr id="4" name="CasetăText 3"/>
          <p:cNvSpPr txBox="1"/>
          <p:nvPr/>
        </p:nvSpPr>
        <p:spPr>
          <a:xfrm>
            <a:off x="609600" y="685800"/>
            <a:ext cx="5181600" cy="584775"/>
          </a:xfrm>
          <a:prstGeom prst="rect">
            <a:avLst/>
          </a:prstGeom>
          <a:noFill/>
        </p:spPr>
        <p:txBody>
          <a:bodyPr wrap="square" rtlCol="0">
            <a:spAutoFit/>
          </a:bodyPr>
          <a:lstStyle/>
          <a:p>
            <a:r>
              <a:rPr lang="en-US" sz="3200" b="1" dirty="0" err="1" smtClean="0">
                <a:solidFill>
                  <a:schemeClr val="tx2">
                    <a:lumMod val="75000"/>
                  </a:schemeClr>
                </a:solidFill>
                <a:latin typeface="Arial" pitchFamily="34" charset="0"/>
                <a:cs typeface="Arial" pitchFamily="34" charset="0"/>
              </a:rPr>
              <a:t>Aplicatii</a:t>
            </a:r>
            <a:endParaRPr lang="ro-RO" sz="3200" b="1" dirty="0">
              <a:solidFill>
                <a:schemeClr val="tx2">
                  <a:lumMod val="75000"/>
                </a:schemeClr>
              </a:solidFill>
              <a:latin typeface="Arial" pitchFamily="34" charset="0"/>
              <a:cs typeface="Arial"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686800" cy="411162"/>
          </a:xfrm>
        </p:spPr>
        <p:txBody>
          <a:bodyPr>
            <a:noAutofit/>
          </a:bodyPr>
          <a:lstStyle/>
          <a:p>
            <a:r>
              <a:rPr lang="en-US" sz="1800" b="1" i="1" dirty="0" err="1" smtClean="0">
                <a:solidFill>
                  <a:schemeClr val="accent2">
                    <a:lumMod val="60000"/>
                    <a:lumOff val="40000"/>
                  </a:schemeClr>
                </a:solidFill>
                <a:latin typeface="Arial" pitchFamily="34" charset="0"/>
                <a:cs typeface="Arial" pitchFamily="34" charset="0"/>
              </a:rPr>
              <a:t>Formule</a:t>
            </a:r>
            <a:endParaRPr lang="en-US" sz="1800" b="1" i="1" dirty="0" smtClean="0">
              <a:solidFill>
                <a:schemeClr val="accent2">
                  <a:lumMod val="60000"/>
                  <a:lumOff val="40000"/>
                </a:schemeClr>
              </a:solidFill>
              <a:latin typeface="Arial" pitchFamily="34" charset="0"/>
              <a:cs typeface="Arial" pitchFamily="34" charset="0"/>
            </a:endParaRPr>
          </a:p>
        </p:txBody>
      </p:sp>
      <p:pic>
        <p:nvPicPr>
          <p:cNvPr id="43010" name="Picture 12"/>
          <p:cNvPicPr>
            <a:picLocks noChangeAspect="1" noChangeArrowheads="1"/>
          </p:cNvPicPr>
          <p:nvPr/>
        </p:nvPicPr>
        <p:blipFill>
          <a:blip r:embed="rId2" cstate="print"/>
          <a:srcRect/>
          <a:stretch>
            <a:fillRect/>
          </a:stretch>
        </p:blipFill>
        <p:spPr bwMode="auto">
          <a:xfrm>
            <a:off x="2743200" y="3810000"/>
            <a:ext cx="6115050" cy="352425"/>
          </a:xfrm>
          <a:prstGeom prst="rect">
            <a:avLst/>
          </a:prstGeom>
          <a:noFill/>
          <a:ln w="9525">
            <a:noFill/>
            <a:miter lim="800000"/>
            <a:headEnd/>
            <a:tailEnd/>
          </a:ln>
        </p:spPr>
      </p:pic>
      <p:sp>
        <p:nvSpPr>
          <p:cNvPr id="6" name="TextBox 5"/>
          <p:cNvSpPr txBox="1"/>
          <p:nvPr/>
        </p:nvSpPr>
        <p:spPr>
          <a:xfrm>
            <a:off x="152400" y="914400"/>
            <a:ext cx="8991600" cy="3754874"/>
          </a:xfrm>
          <a:prstGeom prst="rect">
            <a:avLst/>
          </a:prstGeom>
          <a:noFill/>
        </p:spPr>
        <p:txBody>
          <a:bodyPr wrap="square" rtlCol="0">
            <a:spAutoFit/>
          </a:bodyPr>
          <a:lstStyle/>
          <a:p>
            <a:pPr algn="just"/>
            <a:r>
              <a:rPr lang="ro-RO" sz="1400" b="1" dirty="0" smtClean="0">
                <a:latin typeface="Arial" pitchFamily="34" charset="0"/>
                <a:cs typeface="Arial" pitchFamily="34" charset="0"/>
              </a:rPr>
              <a:t>Ce sunt formulele?</a:t>
            </a:r>
            <a:endParaRPr lang="en-US" sz="1400" dirty="0" smtClean="0">
              <a:latin typeface="Arial" pitchFamily="34" charset="0"/>
              <a:cs typeface="Arial" pitchFamily="34" charset="0"/>
            </a:endParaRPr>
          </a:p>
          <a:p>
            <a:pPr algn="just"/>
            <a:r>
              <a:rPr lang="ro-RO" sz="1400" i="1" dirty="0" smtClean="0">
                <a:latin typeface="Arial" pitchFamily="34" charset="0"/>
                <a:cs typeface="Arial" pitchFamily="34" charset="0"/>
              </a:rPr>
              <a:t>Regula numărul 1</a:t>
            </a:r>
            <a:r>
              <a:rPr lang="ro-RO" sz="1400" dirty="0" smtClean="0">
                <a:latin typeface="Arial" pitchFamily="34" charset="0"/>
                <a:cs typeface="Arial" pitchFamily="34" charset="0"/>
              </a:rPr>
              <a:t>: </a:t>
            </a:r>
            <a:r>
              <a:rPr lang="ro-RO" sz="1400" b="1" dirty="0" smtClean="0">
                <a:latin typeface="Arial" pitchFamily="34" charset="0"/>
                <a:cs typeface="Arial" pitchFamily="34" charset="0"/>
              </a:rPr>
              <a:t>Orice formulă începe cu semnul egal =</a:t>
            </a:r>
            <a:endParaRPr lang="en-US" sz="1400" dirty="0" smtClean="0">
              <a:latin typeface="Arial" pitchFamily="34" charset="0"/>
              <a:cs typeface="Arial" pitchFamily="34" charset="0"/>
            </a:endParaRPr>
          </a:p>
          <a:p>
            <a:pPr algn="just"/>
            <a:r>
              <a:rPr lang="ro-RO" sz="1400" dirty="0" smtClean="0">
                <a:latin typeface="Arial" pitchFamily="34" charset="0"/>
                <a:cs typeface="Arial" pitchFamily="34" charset="0"/>
              </a:rPr>
              <a:t>Formulele constau din:</a:t>
            </a:r>
            <a:endParaRPr lang="en-US" sz="1400" dirty="0" smtClean="0">
              <a:latin typeface="Arial" pitchFamily="34" charset="0"/>
              <a:cs typeface="Arial" pitchFamily="34" charset="0"/>
            </a:endParaRPr>
          </a:p>
          <a:p>
            <a:pPr lvl="0" algn="just">
              <a:buFont typeface="Arial" pitchFamily="34" charset="0"/>
              <a:buChar char="•"/>
            </a:pPr>
            <a:r>
              <a:rPr lang="ro-RO" sz="1400" dirty="0" smtClean="0">
                <a:latin typeface="Arial" pitchFamily="34" charset="0"/>
                <a:cs typeface="Arial" pitchFamily="34" charset="0"/>
              </a:rPr>
              <a:t>una sau mai multe adrese de celule</a:t>
            </a:r>
            <a:r>
              <a:rPr lang="en-US" sz="1400" dirty="0" smtClean="0">
                <a:latin typeface="Arial" pitchFamily="34" charset="0"/>
                <a:cs typeface="Arial" pitchFamily="34" charset="0"/>
              </a:rPr>
              <a:t> (2)</a:t>
            </a:r>
          </a:p>
          <a:p>
            <a:pPr lvl="0" algn="just">
              <a:buFont typeface="Arial" pitchFamily="34" charset="0"/>
              <a:buChar char="•"/>
            </a:pPr>
            <a:r>
              <a:rPr lang="en-US" sz="1400" dirty="0" smtClean="0">
                <a:latin typeface="Arial" pitchFamily="34" charset="0"/>
                <a:cs typeface="Arial" pitchFamily="34" charset="0"/>
              </a:rPr>
              <a:t>V</a:t>
            </a:r>
            <a:r>
              <a:rPr lang="ro-RO" sz="1400" dirty="0" err="1" smtClean="0">
                <a:latin typeface="Arial" pitchFamily="34" charset="0"/>
                <a:cs typeface="Arial" pitchFamily="34" charset="0"/>
              </a:rPr>
              <a:t>alori</a:t>
            </a:r>
            <a:r>
              <a:rPr lang="en-US" sz="1400" dirty="0" smtClean="0">
                <a:latin typeface="Arial" pitchFamily="34" charset="0"/>
                <a:cs typeface="Arial" pitchFamily="34" charset="0"/>
              </a:rPr>
              <a:t> (3)</a:t>
            </a:r>
          </a:p>
          <a:p>
            <a:pPr lvl="0" algn="just">
              <a:buFont typeface="Arial" pitchFamily="34" charset="0"/>
              <a:buChar char="•"/>
            </a:pPr>
            <a:r>
              <a:rPr lang="ro-RO" sz="1400" dirty="0" smtClean="0">
                <a:latin typeface="Arial" pitchFamily="34" charset="0"/>
                <a:cs typeface="Arial" pitchFamily="34" charset="0"/>
              </a:rPr>
              <a:t>operatori matematici</a:t>
            </a:r>
            <a:r>
              <a:rPr lang="en-US" sz="1400" dirty="0" smtClean="0">
                <a:latin typeface="Arial" pitchFamily="34" charset="0"/>
                <a:cs typeface="Arial" pitchFamily="34" charset="0"/>
              </a:rPr>
              <a:t> (4)</a:t>
            </a:r>
          </a:p>
          <a:p>
            <a:pPr lvl="0" algn="just">
              <a:buFont typeface="Arial" pitchFamily="34" charset="0"/>
              <a:buChar char="•"/>
            </a:pPr>
            <a:r>
              <a:rPr lang="en-US" sz="1400" dirty="0" err="1" smtClean="0">
                <a:latin typeface="Arial" pitchFamily="34" charset="0"/>
                <a:cs typeface="Arial" pitchFamily="34" charset="0"/>
              </a:rPr>
              <a:t>functii</a:t>
            </a:r>
            <a:r>
              <a:rPr lang="en-US" sz="1400" dirty="0" smtClean="0">
                <a:latin typeface="Arial" pitchFamily="34" charset="0"/>
                <a:cs typeface="Arial" pitchFamily="34" charset="0"/>
              </a:rPr>
              <a:t> (1)</a:t>
            </a:r>
          </a:p>
          <a:p>
            <a:pPr algn="just"/>
            <a:r>
              <a:rPr lang="ro-RO" sz="1400" dirty="0" smtClean="0">
                <a:latin typeface="Arial" pitchFamily="34" charset="0"/>
                <a:cs typeface="Arial" pitchFamily="34" charset="0"/>
              </a:rPr>
              <a:t>De exemplu, pentru a face media aritmetică a celulelor A4, B4, C4 se scrie în celula în care se doreşte apariţia rezultatului acestui calcul formula =(A4+B4+C4)/3.</a:t>
            </a:r>
            <a:endParaRPr lang="en-US" sz="1400" dirty="0" smtClean="0">
              <a:latin typeface="Arial" pitchFamily="34" charset="0"/>
              <a:cs typeface="Arial" pitchFamily="34" charset="0"/>
            </a:endParaRPr>
          </a:p>
          <a:p>
            <a:pPr algn="just"/>
            <a:r>
              <a:rPr lang="ro-RO" sz="1400" b="1" dirty="0" smtClean="0">
                <a:latin typeface="Arial" pitchFamily="34" charset="0"/>
                <a:cs typeface="Arial" pitchFamily="34" charset="0"/>
              </a:rPr>
              <a:t>Operatorii matematici ai programului Excel </a:t>
            </a:r>
            <a:r>
              <a:rPr lang="ro-RO" sz="1400" dirty="0" smtClean="0">
                <a:latin typeface="Arial" pitchFamily="34" charset="0"/>
                <a:cs typeface="Arial" pitchFamily="34" charset="0"/>
              </a:rPr>
              <a:t>sunt cei cunoscuţi şi se folosesc simbolurile de la tastatură respectiv: +, -, *, /, ^  pentru adunare, scădere, înmulţire, împărţire, ridicare la putere şi parantezele</a:t>
            </a:r>
            <a:r>
              <a:rPr lang="en-US" sz="1400" dirty="0" smtClean="0">
                <a:latin typeface="Arial" pitchFamily="34" charset="0"/>
                <a:cs typeface="Arial" pitchFamily="34" charset="0"/>
              </a:rPr>
              <a:t>.</a:t>
            </a:r>
          </a:p>
          <a:p>
            <a:r>
              <a:rPr lang="ro-RO" sz="1400" b="1" dirty="0" smtClean="0">
                <a:latin typeface="Arial" pitchFamily="34" charset="0"/>
                <a:cs typeface="Arial" pitchFamily="34" charset="0"/>
              </a:rPr>
              <a:t>Ordinea operaţiilor </a:t>
            </a:r>
            <a:r>
              <a:rPr lang="ro-RO" sz="1400" dirty="0" smtClean="0">
                <a:latin typeface="Arial" pitchFamily="34" charset="0"/>
                <a:cs typeface="Arial" pitchFamily="34" charset="0"/>
              </a:rPr>
              <a:t>este cea obişnuită în matematică:</a:t>
            </a:r>
            <a:endParaRPr lang="en-US" sz="1400" dirty="0" smtClean="0">
              <a:latin typeface="Arial" pitchFamily="34" charset="0"/>
              <a:cs typeface="Arial" pitchFamily="34" charset="0"/>
            </a:endParaRPr>
          </a:p>
          <a:p>
            <a:pPr lvl="0">
              <a:buFont typeface="Wingdings" pitchFamily="2" charset="2"/>
              <a:buChar char="q"/>
            </a:pPr>
            <a:r>
              <a:rPr lang="ro-RO" sz="1400" dirty="0" smtClean="0">
                <a:latin typeface="Arial" pitchFamily="34" charset="0"/>
                <a:cs typeface="Arial" pitchFamily="34" charset="0"/>
              </a:rPr>
              <a:t>Efectuarea parantezelor.</a:t>
            </a:r>
            <a:endParaRPr lang="en-US" sz="1400" dirty="0" smtClean="0">
              <a:latin typeface="Arial" pitchFamily="34" charset="0"/>
              <a:cs typeface="Arial" pitchFamily="34" charset="0"/>
            </a:endParaRPr>
          </a:p>
          <a:p>
            <a:pPr lvl="0">
              <a:buFont typeface="Wingdings" pitchFamily="2" charset="2"/>
              <a:buChar char="q"/>
            </a:pPr>
            <a:r>
              <a:rPr lang="ro-RO" sz="1400" dirty="0" smtClean="0">
                <a:latin typeface="Arial" pitchFamily="34" charset="0"/>
                <a:cs typeface="Arial" pitchFamily="34" charset="0"/>
              </a:rPr>
              <a:t>Ridicarea la putere.</a:t>
            </a:r>
            <a:endParaRPr lang="en-US" sz="1400" dirty="0" smtClean="0">
              <a:latin typeface="Arial" pitchFamily="34" charset="0"/>
              <a:cs typeface="Arial" pitchFamily="34" charset="0"/>
            </a:endParaRPr>
          </a:p>
          <a:p>
            <a:pPr lvl="0">
              <a:buFont typeface="Wingdings" pitchFamily="2" charset="2"/>
              <a:buChar char="q"/>
            </a:pPr>
            <a:r>
              <a:rPr lang="ro-RO" sz="1400" dirty="0" smtClean="0">
                <a:latin typeface="Arial" pitchFamily="34" charset="0"/>
                <a:cs typeface="Arial" pitchFamily="34" charset="0"/>
              </a:rPr>
              <a:t>Înmulţirea şi împărţirea.</a:t>
            </a:r>
            <a:endParaRPr lang="en-US" sz="1400" dirty="0" smtClean="0">
              <a:latin typeface="Arial" pitchFamily="34" charset="0"/>
              <a:cs typeface="Arial" pitchFamily="34" charset="0"/>
            </a:endParaRPr>
          </a:p>
          <a:p>
            <a:pPr lvl="0">
              <a:buFont typeface="Wingdings" pitchFamily="2" charset="2"/>
              <a:buChar char="q"/>
            </a:pPr>
            <a:r>
              <a:rPr lang="ro-RO" sz="1400" dirty="0" smtClean="0">
                <a:latin typeface="Arial" pitchFamily="34" charset="0"/>
                <a:cs typeface="Arial" pitchFamily="34" charset="0"/>
              </a:rPr>
              <a:t>Adunarea şi scăderea.</a:t>
            </a:r>
            <a:endParaRPr lang="en-US" sz="1400" dirty="0" smtClean="0">
              <a:latin typeface="Arial" pitchFamily="34" charset="0"/>
              <a:cs typeface="Arial" pitchFamily="34" charset="0"/>
            </a:endParaRPr>
          </a:p>
          <a:p>
            <a:pPr algn="just"/>
            <a:endParaRPr lang="en-US" sz="1400" dirty="0">
              <a:latin typeface="Arial" pitchFamily="34" charset="0"/>
              <a:cs typeface="Arial" pitchFamily="34" charset="0"/>
            </a:endParaRPr>
          </a:p>
        </p:txBody>
      </p:sp>
      <p:pic>
        <p:nvPicPr>
          <p:cNvPr id="8" name="Picture 7" descr="Parts of a formula"/>
          <p:cNvPicPr/>
          <p:nvPr/>
        </p:nvPicPr>
        <p:blipFill>
          <a:blip r:embed="rId3" cstate="print"/>
          <a:srcRect/>
          <a:stretch>
            <a:fillRect/>
          </a:stretch>
        </p:blipFill>
        <p:spPr bwMode="auto">
          <a:xfrm>
            <a:off x="6705600" y="1143000"/>
            <a:ext cx="1614805" cy="709930"/>
          </a:xfrm>
          <a:prstGeom prst="rect">
            <a:avLst/>
          </a:prstGeom>
          <a:noFill/>
          <a:ln w="9525">
            <a:noFill/>
            <a:miter lim="800000"/>
            <a:headEnd/>
            <a:tailEnd/>
          </a:ln>
        </p:spPr>
      </p:pic>
      <p:sp>
        <p:nvSpPr>
          <p:cNvPr id="9" name="Rectangle 8"/>
          <p:cNvSpPr/>
          <p:nvPr/>
        </p:nvSpPr>
        <p:spPr>
          <a:xfrm>
            <a:off x="304800" y="4572000"/>
            <a:ext cx="8686800" cy="1200329"/>
          </a:xfrm>
          <a:prstGeom prst="rect">
            <a:avLst/>
          </a:prstGeom>
          <a:ln>
            <a:solidFill>
              <a:schemeClr val="accent1"/>
            </a:solidFill>
          </a:ln>
          <a:effectLst>
            <a:outerShdw blurRad="596900" dist="152400" dir="11760000" sx="45000" sy="45000" algn="bl" rotWithShape="0">
              <a:prstClr val="black">
                <a:alpha val="76000"/>
              </a:prstClr>
            </a:outerShdw>
          </a:effectLst>
          <a:scene3d>
            <a:camera prst="orthographicFront"/>
            <a:lightRig rig="threePt" dir="t"/>
          </a:scene3d>
          <a:sp3d>
            <a:bevelT/>
          </a:sp3d>
        </p:spPr>
        <p:txBody>
          <a:bodyPr wrap="square" numCol="2" spcCol="457200">
            <a:spAutoFit/>
          </a:bodyPr>
          <a:lstStyle/>
          <a:p>
            <a:r>
              <a:rPr lang="vi-VN" sz="1200" b="1" i="1" dirty="0" smtClean="0">
                <a:latin typeface="Arial" pitchFamily="34" charset="0"/>
                <a:cs typeface="Arial" pitchFamily="34" charset="0"/>
              </a:rPr>
              <a:t>Formula – reprezintă expresie de calcul formată din: </a:t>
            </a:r>
          </a:p>
          <a:p>
            <a:r>
              <a:rPr lang="it-IT" sz="1200" b="1" dirty="0" smtClean="0">
                <a:latin typeface="Arial" pitchFamily="34" charset="0"/>
                <a:cs typeface="Arial" pitchFamily="34" charset="0"/>
              </a:rPr>
              <a:t>operanzi (etichete, valori, referinţe de celule/blocuri de celule, funcţii). </a:t>
            </a:r>
          </a:p>
          <a:p>
            <a:r>
              <a:rPr lang="en-US" sz="1200" b="1" dirty="0" err="1" smtClean="0">
                <a:latin typeface="Arial" pitchFamily="34" charset="0"/>
                <a:cs typeface="Arial" pitchFamily="34" charset="0"/>
              </a:rPr>
              <a:t>Operatori</a:t>
            </a:r>
            <a:r>
              <a:rPr lang="en-US" sz="1200" b="1" dirty="0" smtClean="0">
                <a:latin typeface="Arial" pitchFamily="34" charset="0"/>
                <a:cs typeface="Arial" pitchFamily="34" charset="0"/>
              </a:rPr>
              <a:t>: </a:t>
            </a:r>
          </a:p>
          <a:p>
            <a:r>
              <a:rPr lang="it-IT" sz="1200" b="1" i="1" dirty="0" smtClean="0">
                <a:latin typeface="Arial" pitchFamily="34" charset="0"/>
                <a:cs typeface="Arial" pitchFamily="34" charset="0"/>
              </a:rPr>
              <a:t>- aritmetici (+ adunare, - scădere, / împărţire, * înmulţire, ^ ridicare la putere); </a:t>
            </a:r>
          </a:p>
          <a:p>
            <a:r>
              <a:rPr lang="en-US" sz="1200" b="1" i="1" dirty="0" smtClean="0">
                <a:latin typeface="Arial" pitchFamily="34" charset="0"/>
                <a:cs typeface="Arial" pitchFamily="34" charset="0"/>
              </a:rPr>
              <a:t>- </a:t>
            </a:r>
            <a:r>
              <a:rPr lang="en-US" sz="1200" b="1" i="1" dirty="0" err="1" smtClean="0">
                <a:latin typeface="Arial" pitchFamily="34" charset="0"/>
                <a:cs typeface="Arial" pitchFamily="34" charset="0"/>
              </a:rPr>
              <a:t>logici</a:t>
            </a:r>
            <a:r>
              <a:rPr lang="en-US" sz="1200" b="1" i="1" dirty="0" smtClean="0">
                <a:latin typeface="Arial" pitchFamily="34" charset="0"/>
                <a:cs typeface="Arial" pitchFamily="34" charset="0"/>
              </a:rPr>
              <a:t> (and, or, not); </a:t>
            </a:r>
          </a:p>
          <a:p>
            <a:r>
              <a:rPr lang="it-IT" sz="1200" b="1" i="1" dirty="0" smtClean="0">
                <a:latin typeface="Arial" pitchFamily="34" charset="0"/>
                <a:cs typeface="Arial" pitchFamily="34" charset="0"/>
              </a:rPr>
              <a:t>- relaţionali (&gt; mai mare, &gt;= mai mare sau egal, &lt; mai mic, &lt;=mai mic sau egal, = egal, &lt;&gt; diferit). </a:t>
            </a:r>
          </a:p>
          <a:p>
            <a:r>
              <a:rPr lang="en-US" sz="1200" b="1" dirty="0" smtClean="0">
                <a:latin typeface="Arial" pitchFamily="34" charset="0"/>
                <a:cs typeface="Arial" pitchFamily="34" charset="0"/>
              </a:rPr>
              <a:t>P</a:t>
            </a:r>
            <a:r>
              <a:rPr lang="vi-VN" sz="1200" b="1" dirty="0" smtClean="0">
                <a:latin typeface="Arial" pitchFamily="34" charset="0"/>
                <a:cs typeface="Arial" pitchFamily="34" charset="0"/>
              </a:rPr>
              <a:t>aranteze rotunde </a:t>
            </a:r>
            <a:r>
              <a:rPr lang="en-US" sz="1200" b="1" dirty="0" smtClean="0">
                <a:latin typeface="Arial" pitchFamily="34" charset="0"/>
                <a:cs typeface="Arial" pitchFamily="34" charset="0"/>
              </a:rPr>
              <a:t>se </a:t>
            </a:r>
            <a:r>
              <a:rPr lang="en-US" sz="1200" b="1" dirty="0" err="1" smtClean="0">
                <a:latin typeface="Arial" pitchFamily="34" charset="0"/>
                <a:cs typeface="Arial" pitchFamily="34" charset="0"/>
              </a:rPr>
              <a:t>folosesc</a:t>
            </a:r>
            <a:r>
              <a:rPr lang="en-US" sz="1200" b="1" dirty="0" smtClean="0">
                <a:latin typeface="Arial" pitchFamily="34" charset="0"/>
                <a:cs typeface="Arial" pitchFamily="34" charset="0"/>
              </a:rPr>
              <a:t> </a:t>
            </a:r>
            <a:r>
              <a:rPr lang="vi-VN" sz="1200" b="1" dirty="0" smtClean="0">
                <a:latin typeface="Arial" pitchFamily="34" charset="0"/>
                <a:cs typeface="Arial" pitchFamily="34" charset="0"/>
              </a:rPr>
              <a:t>pentru a schimba ordinea normală de efectuare a calculelor.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81000" y="1219200"/>
          <a:ext cx="8458201" cy="2087880"/>
        </p:xfrm>
        <a:graphic>
          <a:graphicData uri="http://schemas.openxmlformats.org/drawingml/2006/table">
            <a:tbl>
              <a:tblPr/>
              <a:tblGrid>
                <a:gridCol w="989235"/>
                <a:gridCol w="1398063"/>
                <a:gridCol w="1232154"/>
                <a:gridCol w="4838749"/>
              </a:tblGrid>
              <a:tr h="0">
                <a:tc>
                  <a:txBody>
                    <a:bodyPr/>
                    <a:lstStyle/>
                    <a:p>
                      <a:pPr marL="0" marR="0" algn="ctr">
                        <a:lnSpc>
                          <a:spcPct val="100000"/>
                        </a:lnSpc>
                        <a:spcBef>
                          <a:spcPts val="0"/>
                        </a:spcBef>
                        <a:spcAft>
                          <a:spcPts val="0"/>
                        </a:spcAft>
                      </a:pPr>
                      <a:r>
                        <a:rPr lang="ro-RO" sz="1400" b="1" dirty="0" smtClean="0">
                          <a:latin typeface="Arial" pitchFamily="34" charset="0"/>
                          <a:ea typeface="Times New Roman"/>
                          <a:cs typeface="Arial" pitchFamily="34" charset="0"/>
                        </a:rPr>
                        <a:t>Operator</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0000"/>
                        </a:lnSpc>
                        <a:spcBef>
                          <a:spcPts val="0"/>
                        </a:spcBef>
                        <a:spcAft>
                          <a:spcPts val="0"/>
                        </a:spcAft>
                      </a:pPr>
                      <a:r>
                        <a:rPr lang="ro-RO" sz="1400" b="1" dirty="0">
                          <a:latin typeface="Arial" pitchFamily="34" charset="0"/>
                          <a:ea typeface="Times New Roman"/>
                          <a:cs typeface="Arial" pitchFamily="34" charset="0"/>
                        </a:rPr>
                        <a:t>Acţiune</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0000"/>
                        </a:lnSpc>
                        <a:spcBef>
                          <a:spcPts val="0"/>
                        </a:spcBef>
                        <a:spcAft>
                          <a:spcPts val="0"/>
                        </a:spcAft>
                      </a:pPr>
                      <a:r>
                        <a:rPr lang="ro-RO" sz="1400" b="1" dirty="0">
                          <a:latin typeface="Arial" pitchFamily="34" charset="0"/>
                          <a:ea typeface="Times New Roman"/>
                          <a:cs typeface="Arial" pitchFamily="34" charset="0"/>
                        </a:rPr>
                        <a:t>Exemplu</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0000"/>
                        </a:lnSpc>
                        <a:spcBef>
                          <a:spcPts val="0"/>
                        </a:spcBef>
                        <a:spcAft>
                          <a:spcPts val="0"/>
                        </a:spcAft>
                      </a:pPr>
                      <a:r>
                        <a:rPr lang="ro-RO" sz="1400" b="1" dirty="0">
                          <a:latin typeface="Arial" pitchFamily="34" charset="0"/>
                          <a:ea typeface="Times New Roman"/>
                          <a:cs typeface="Arial" pitchFamily="34" charset="0"/>
                        </a:rPr>
                        <a:t>Rezultatul formulei</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just">
                        <a:lnSpc>
                          <a:spcPct val="100000"/>
                        </a:lnSpc>
                        <a:spcBef>
                          <a:spcPts val="0"/>
                        </a:spcBef>
                        <a:spcAft>
                          <a:spcPts val="0"/>
                        </a:spcAft>
                      </a:pPr>
                      <a:r>
                        <a:rPr lang="ro-RO" sz="1400">
                          <a:latin typeface="Arial" pitchFamily="34" charset="0"/>
                          <a:ea typeface="Times New Roman"/>
                          <a:cs typeface="Arial" pitchFamily="34" charset="0"/>
                        </a:rPr>
                        <a:t>+</a:t>
                      </a:r>
                      <a:endParaRPr lang="en-US" sz="140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dirty="0">
                          <a:latin typeface="Arial" pitchFamily="34" charset="0"/>
                          <a:ea typeface="Times New Roman"/>
                          <a:cs typeface="Arial" pitchFamily="34" charset="0"/>
                        </a:rPr>
                        <a:t>Adunare</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dirty="0">
                          <a:latin typeface="Arial" pitchFamily="34" charset="0"/>
                          <a:ea typeface="Times New Roman"/>
                          <a:cs typeface="Arial" pitchFamily="34" charset="0"/>
                        </a:rPr>
                        <a:t>A1+G3</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dirty="0">
                          <a:latin typeface="Arial" pitchFamily="34" charset="0"/>
                          <a:ea typeface="Times New Roman"/>
                          <a:cs typeface="Arial" pitchFamily="34" charset="0"/>
                        </a:rPr>
                        <a:t>Introduce suma valorilor din </a:t>
                      </a:r>
                      <a:r>
                        <a:rPr lang="ro-RO" sz="1400" dirty="0" smtClean="0">
                          <a:latin typeface="Arial" pitchFamily="34" charset="0"/>
                          <a:ea typeface="Times New Roman"/>
                          <a:cs typeface="Arial" pitchFamily="34" charset="0"/>
                        </a:rPr>
                        <a:t>celulele</a:t>
                      </a:r>
                      <a:r>
                        <a:rPr lang="en-US" sz="1400" dirty="0" smtClean="0">
                          <a:latin typeface="Arial" pitchFamily="34" charset="0"/>
                          <a:ea typeface="Times New Roman"/>
                          <a:cs typeface="Arial" pitchFamily="34" charset="0"/>
                        </a:rPr>
                        <a:t> </a:t>
                      </a:r>
                      <a:r>
                        <a:rPr lang="ro-RO" sz="1400" dirty="0" smtClean="0">
                          <a:latin typeface="Arial" pitchFamily="34" charset="0"/>
                          <a:ea typeface="Times New Roman"/>
                          <a:cs typeface="Arial" pitchFamily="34" charset="0"/>
                        </a:rPr>
                        <a:t>A1 </a:t>
                      </a:r>
                      <a:r>
                        <a:rPr lang="ro-RO" sz="1400" dirty="0">
                          <a:latin typeface="Arial" pitchFamily="34" charset="0"/>
                          <a:ea typeface="Times New Roman"/>
                          <a:cs typeface="Arial" pitchFamily="34" charset="0"/>
                        </a:rPr>
                        <a:t>şiG3.</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just">
                        <a:lnSpc>
                          <a:spcPct val="100000"/>
                        </a:lnSpc>
                        <a:spcBef>
                          <a:spcPts val="0"/>
                        </a:spcBef>
                        <a:spcAft>
                          <a:spcPts val="0"/>
                        </a:spcAft>
                      </a:pPr>
                      <a:r>
                        <a:rPr lang="ro-RO" sz="1400" dirty="0">
                          <a:latin typeface="Arial" pitchFamily="34" charset="0"/>
                          <a:ea typeface="Times New Roman"/>
                          <a:cs typeface="Arial" pitchFamily="34" charset="0"/>
                        </a:rPr>
                        <a:t>-</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dirty="0">
                          <a:latin typeface="Arial" pitchFamily="34" charset="0"/>
                          <a:ea typeface="Times New Roman"/>
                          <a:cs typeface="Arial" pitchFamily="34" charset="0"/>
                        </a:rPr>
                        <a:t>Scădere</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dirty="0">
                          <a:latin typeface="Arial" pitchFamily="34" charset="0"/>
                          <a:ea typeface="Times New Roman"/>
                          <a:cs typeface="Arial" pitchFamily="34" charset="0"/>
                        </a:rPr>
                        <a:t>A1-B5</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dirty="0">
                          <a:latin typeface="Arial" pitchFamily="34" charset="0"/>
                          <a:ea typeface="Times New Roman"/>
                          <a:cs typeface="Arial" pitchFamily="34" charset="0"/>
                        </a:rPr>
                        <a:t>Scade valoarea aflată în celula </a:t>
                      </a:r>
                      <a:r>
                        <a:rPr lang="ro-RO" sz="1400" dirty="0" smtClean="0">
                          <a:latin typeface="Arial" pitchFamily="34" charset="0"/>
                          <a:ea typeface="Times New Roman"/>
                          <a:cs typeface="Arial" pitchFamily="34" charset="0"/>
                        </a:rPr>
                        <a:t>B5</a:t>
                      </a:r>
                      <a:r>
                        <a:rPr lang="en-US" sz="1400" dirty="0" smtClean="0">
                          <a:latin typeface="Arial" pitchFamily="34" charset="0"/>
                          <a:ea typeface="Times New Roman"/>
                          <a:cs typeface="Arial" pitchFamily="34" charset="0"/>
                        </a:rPr>
                        <a:t> </a:t>
                      </a:r>
                      <a:r>
                        <a:rPr lang="ro-RO" sz="1400" dirty="0" smtClean="0">
                          <a:latin typeface="Arial" pitchFamily="34" charset="0"/>
                          <a:ea typeface="Times New Roman"/>
                          <a:cs typeface="Arial" pitchFamily="34" charset="0"/>
                        </a:rPr>
                        <a:t>valoarea </a:t>
                      </a:r>
                      <a:r>
                        <a:rPr lang="ro-RO" sz="1400" dirty="0">
                          <a:latin typeface="Arial" pitchFamily="34" charset="0"/>
                          <a:ea typeface="Times New Roman"/>
                          <a:cs typeface="Arial" pitchFamily="34" charset="0"/>
                        </a:rPr>
                        <a:t>aflată în celula A1.</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just">
                        <a:lnSpc>
                          <a:spcPct val="100000"/>
                        </a:lnSpc>
                        <a:spcBef>
                          <a:spcPts val="0"/>
                        </a:spcBef>
                        <a:spcAft>
                          <a:spcPts val="0"/>
                        </a:spcAft>
                      </a:pPr>
                      <a:r>
                        <a:rPr lang="ro-RO" sz="1400">
                          <a:latin typeface="Arial" pitchFamily="34" charset="0"/>
                          <a:ea typeface="Times New Roman"/>
                          <a:cs typeface="Arial" pitchFamily="34" charset="0"/>
                        </a:rPr>
                        <a:t>*</a:t>
                      </a:r>
                      <a:endParaRPr lang="en-US" sz="140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dirty="0">
                          <a:latin typeface="Arial" pitchFamily="34" charset="0"/>
                          <a:ea typeface="Times New Roman"/>
                          <a:cs typeface="Arial" pitchFamily="34" charset="0"/>
                        </a:rPr>
                        <a:t>Înmulţire</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a:latin typeface="Arial" pitchFamily="34" charset="0"/>
                          <a:ea typeface="Times New Roman"/>
                          <a:cs typeface="Arial" pitchFamily="34" charset="0"/>
                        </a:rPr>
                        <a:t>A2*3</a:t>
                      </a:r>
                      <a:endParaRPr lang="en-US" sz="140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dirty="0">
                          <a:latin typeface="Arial" pitchFamily="34" charset="0"/>
                          <a:ea typeface="Times New Roman"/>
                          <a:cs typeface="Arial" pitchFamily="34" charset="0"/>
                        </a:rPr>
                        <a:t>Înmulţeşte conţinutul celulei A2 de </a:t>
                      </a:r>
                      <a:r>
                        <a:rPr lang="ro-RO" sz="1400" dirty="0" smtClean="0">
                          <a:latin typeface="Arial" pitchFamily="34" charset="0"/>
                          <a:ea typeface="Times New Roman"/>
                          <a:cs typeface="Arial" pitchFamily="34" charset="0"/>
                        </a:rPr>
                        <a:t>trei</a:t>
                      </a:r>
                      <a:r>
                        <a:rPr lang="en-US" sz="1400" dirty="0" smtClean="0">
                          <a:latin typeface="Arial" pitchFamily="34" charset="0"/>
                          <a:ea typeface="Times New Roman"/>
                          <a:cs typeface="Arial" pitchFamily="34" charset="0"/>
                        </a:rPr>
                        <a:t> </a:t>
                      </a:r>
                      <a:r>
                        <a:rPr lang="ro-RO" sz="1400" dirty="0" smtClean="0">
                          <a:latin typeface="Arial" pitchFamily="34" charset="0"/>
                          <a:ea typeface="Times New Roman"/>
                          <a:cs typeface="Arial" pitchFamily="34" charset="0"/>
                        </a:rPr>
                        <a:t>ori</a:t>
                      </a:r>
                      <a:r>
                        <a:rPr lang="ro-RO" sz="1400" dirty="0">
                          <a:latin typeface="Arial" pitchFamily="34" charset="0"/>
                          <a:ea typeface="Times New Roman"/>
                          <a:cs typeface="Arial" pitchFamily="34" charset="0"/>
                        </a:rPr>
                        <a:t>.</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just">
                        <a:lnSpc>
                          <a:spcPct val="100000"/>
                        </a:lnSpc>
                        <a:spcBef>
                          <a:spcPts val="0"/>
                        </a:spcBef>
                        <a:spcAft>
                          <a:spcPts val="0"/>
                        </a:spcAft>
                      </a:pPr>
                      <a:r>
                        <a:rPr lang="ro-RO" sz="1400">
                          <a:latin typeface="Arial" pitchFamily="34" charset="0"/>
                          <a:ea typeface="Times New Roman"/>
                          <a:cs typeface="Arial" pitchFamily="34" charset="0"/>
                        </a:rPr>
                        <a:t>/</a:t>
                      </a:r>
                      <a:endParaRPr lang="en-US" sz="140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a:latin typeface="Arial" pitchFamily="34" charset="0"/>
                          <a:ea typeface="Times New Roman"/>
                          <a:cs typeface="Arial" pitchFamily="34" charset="0"/>
                        </a:rPr>
                        <a:t>Împărţire</a:t>
                      </a:r>
                      <a:endParaRPr lang="en-US" sz="140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a:latin typeface="Arial" pitchFamily="34" charset="0"/>
                          <a:ea typeface="Times New Roman"/>
                          <a:cs typeface="Arial" pitchFamily="34" charset="0"/>
                        </a:rPr>
                        <a:t>A1/25</a:t>
                      </a:r>
                      <a:endParaRPr lang="en-US" sz="140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a:latin typeface="Arial" pitchFamily="34" charset="0"/>
                          <a:ea typeface="Times New Roman"/>
                          <a:cs typeface="Arial" pitchFamily="34" charset="0"/>
                        </a:rPr>
                        <a:t>Împarte valoarea din celula A1 la 25</a:t>
                      </a:r>
                      <a:endParaRPr lang="en-US" sz="140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360">
                <a:tc>
                  <a:txBody>
                    <a:bodyPr/>
                    <a:lstStyle/>
                    <a:p>
                      <a:pPr marL="0" marR="0" algn="just">
                        <a:lnSpc>
                          <a:spcPct val="100000"/>
                        </a:lnSpc>
                        <a:spcBef>
                          <a:spcPts val="0"/>
                        </a:spcBef>
                        <a:spcAft>
                          <a:spcPts val="0"/>
                        </a:spcAft>
                      </a:pPr>
                      <a:r>
                        <a:rPr lang="ro-RO" sz="1400" b="1">
                          <a:latin typeface="Arial" pitchFamily="34" charset="0"/>
                          <a:ea typeface="Times New Roman"/>
                          <a:cs typeface="Arial" pitchFamily="34" charset="0"/>
                        </a:rPr>
                        <a:t>^</a:t>
                      </a:r>
                      <a:endParaRPr lang="en-US" sz="140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0000"/>
                        </a:lnSpc>
                        <a:spcBef>
                          <a:spcPts val="0"/>
                        </a:spcBef>
                        <a:spcAft>
                          <a:spcPts val="0"/>
                        </a:spcAft>
                      </a:pPr>
                      <a:r>
                        <a:rPr lang="ro-RO" sz="1400" dirty="0">
                          <a:latin typeface="Arial" pitchFamily="34" charset="0"/>
                          <a:ea typeface="Times New Roman"/>
                          <a:cs typeface="Arial" pitchFamily="34" charset="0"/>
                        </a:rPr>
                        <a:t>Ridicare la putere</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a:latin typeface="Arial" pitchFamily="34" charset="0"/>
                          <a:ea typeface="Times New Roman"/>
                          <a:cs typeface="Arial" pitchFamily="34" charset="0"/>
                        </a:rPr>
                        <a:t>A1^3</a:t>
                      </a:r>
                      <a:endParaRPr lang="en-US" sz="140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dirty="0">
                          <a:latin typeface="Arial" pitchFamily="34" charset="0"/>
                          <a:ea typeface="Times New Roman"/>
                          <a:cs typeface="Arial" pitchFamily="34" charset="0"/>
                        </a:rPr>
                        <a:t>Introduce în celulă rezultatul ridicării </a:t>
                      </a:r>
                      <a:r>
                        <a:rPr lang="ro-RO" sz="1400" dirty="0" smtClean="0">
                          <a:latin typeface="Arial" pitchFamily="34" charset="0"/>
                          <a:ea typeface="Times New Roman"/>
                          <a:cs typeface="Arial" pitchFamily="34" charset="0"/>
                        </a:rPr>
                        <a:t>la</a:t>
                      </a:r>
                      <a:r>
                        <a:rPr lang="en-US" sz="1400" dirty="0" smtClean="0">
                          <a:latin typeface="Arial" pitchFamily="34" charset="0"/>
                          <a:ea typeface="Times New Roman"/>
                          <a:cs typeface="Arial" pitchFamily="34" charset="0"/>
                        </a:rPr>
                        <a:t> </a:t>
                      </a:r>
                      <a:r>
                        <a:rPr lang="ro-RO" sz="1400" dirty="0" smtClean="0">
                          <a:latin typeface="Arial" pitchFamily="34" charset="0"/>
                          <a:ea typeface="Times New Roman"/>
                          <a:cs typeface="Arial" pitchFamily="34" charset="0"/>
                        </a:rPr>
                        <a:t>puterea </a:t>
                      </a:r>
                      <a:r>
                        <a:rPr lang="ro-RO" sz="1400" dirty="0">
                          <a:latin typeface="Arial" pitchFamily="34" charset="0"/>
                          <a:ea typeface="Times New Roman"/>
                          <a:cs typeface="Arial" pitchFamily="34" charset="0"/>
                        </a:rPr>
                        <a:t>a treia a conţinutului celulei A1.</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just">
                        <a:lnSpc>
                          <a:spcPct val="100000"/>
                        </a:lnSpc>
                        <a:spcBef>
                          <a:spcPts val="0"/>
                        </a:spcBef>
                        <a:spcAft>
                          <a:spcPts val="0"/>
                        </a:spcAft>
                      </a:pPr>
                      <a:r>
                        <a:rPr lang="ro-RO" sz="1400" b="1">
                          <a:latin typeface="Arial" pitchFamily="34" charset="0"/>
                          <a:ea typeface="Times New Roman"/>
                          <a:cs typeface="Arial" pitchFamily="34" charset="0"/>
                        </a:rPr>
                        <a:t>( )</a:t>
                      </a:r>
                      <a:endParaRPr lang="en-US" sz="140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dirty="0">
                          <a:latin typeface="Arial" pitchFamily="34" charset="0"/>
                          <a:ea typeface="Times New Roman"/>
                          <a:cs typeface="Arial" pitchFamily="34" charset="0"/>
                        </a:rPr>
                        <a:t>Combinaţii </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a:latin typeface="Arial" pitchFamily="34" charset="0"/>
                          <a:ea typeface="Times New Roman"/>
                          <a:cs typeface="Arial" pitchFamily="34" charset="0"/>
                        </a:rPr>
                        <a:t>=(A1+A2)/2</a:t>
                      </a:r>
                      <a:endParaRPr lang="en-US" sz="140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00000"/>
                        </a:lnSpc>
                        <a:spcBef>
                          <a:spcPts val="0"/>
                        </a:spcBef>
                        <a:spcAft>
                          <a:spcPts val="0"/>
                        </a:spcAft>
                      </a:pPr>
                      <a:r>
                        <a:rPr lang="ro-RO" sz="1400" dirty="0">
                          <a:latin typeface="Arial" pitchFamily="34" charset="0"/>
                          <a:ea typeface="Times New Roman"/>
                          <a:cs typeface="Arial" pitchFamily="34" charset="0"/>
                        </a:rPr>
                        <a:t>Determină media aritmetică a valorilor </a:t>
                      </a:r>
                      <a:r>
                        <a:rPr lang="ro-RO" sz="1400" dirty="0" smtClean="0">
                          <a:latin typeface="Arial" pitchFamily="34" charset="0"/>
                          <a:ea typeface="Times New Roman"/>
                          <a:cs typeface="Arial" pitchFamily="34" charset="0"/>
                        </a:rPr>
                        <a:t>din</a:t>
                      </a:r>
                      <a:r>
                        <a:rPr lang="en-US" sz="1400" dirty="0" smtClean="0">
                          <a:latin typeface="Arial" pitchFamily="34" charset="0"/>
                          <a:ea typeface="Times New Roman"/>
                          <a:cs typeface="Arial" pitchFamily="34" charset="0"/>
                        </a:rPr>
                        <a:t> </a:t>
                      </a:r>
                      <a:r>
                        <a:rPr lang="ro-RO" sz="1400" dirty="0" smtClean="0">
                          <a:latin typeface="Arial" pitchFamily="34" charset="0"/>
                          <a:ea typeface="Times New Roman"/>
                          <a:cs typeface="Arial" pitchFamily="34" charset="0"/>
                        </a:rPr>
                        <a:t>celulele </a:t>
                      </a:r>
                      <a:r>
                        <a:rPr lang="ro-RO" sz="1400" dirty="0">
                          <a:latin typeface="Arial" pitchFamily="34" charset="0"/>
                          <a:ea typeface="Times New Roman"/>
                          <a:cs typeface="Arial" pitchFamily="34" charset="0"/>
                        </a:rPr>
                        <a:t>A1 şi A2.</a:t>
                      </a:r>
                      <a:endParaRPr lang="en-US" sz="1400" dirty="0">
                        <a:latin typeface="Arial"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4"/>
          <p:cNvSpPr/>
          <p:nvPr/>
        </p:nvSpPr>
        <p:spPr>
          <a:xfrm>
            <a:off x="304800" y="3581400"/>
            <a:ext cx="8839200" cy="2092881"/>
          </a:xfrm>
          <a:prstGeom prst="rect">
            <a:avLst/>
          </a:prstGeom>
        </p:spPr>
        <p:txBody>
          <a:bodyPr wrap="square">
            <a:spAutoFit/>
          </a:bodyPr>
          <a:lstStyle/>
          <a:p>
            <a:pPr algn="just"/>
            <a:r>
              <a:rPr lang="ro-RO" sz="1300" dirty="0" smtClean="0">
                <a:latin typeface="Arial" pitchFamily="34" charset="0"/>
                <a:cs typeface="Arial" pitchFamily="34" charset="0"/>
              </a:rPr>
              <a:t>Formulele se pot introduce în două moduri:</a:t>
            </a:r>
            <a:endParaRPr lang="en-US" sz="1300" dirty="0" smtClean="0">
              <a:latin typeface="Arial" pitchFamily="34" charset="0"/>
              <a:cs typeface="Arial" pitchFamily="34" charset="0"/>
            </a:endParaRPr>
          </a:p>
          <a:p>
            <a:pPr lvl="0" algn="just">
              <a:buClr>
                <a:schemeClr val="accent1"/>
              </a:buClr>
              <a:buFont typeface="Wingdings" pitchFamily="2" charset="2"/>
              <a:buChar char="q"/>
            </a:pPr>
            <a:r>
              <a:rPr lang="ro-RO" sz="1300" dirty="0" smtClean="0">
                <a:latin typeface="Arial" pitchFamily="34" charset="0"/>
                <a:cs typeface="Arial" pitchFamily="34" charset="0"/>
              </a:rPr>
              <a:t>Prin tastarea completă a formulei.</a:t>
            </a:r>
            <a:endParaRPr lang="en-US" sz="1300" dirty="0" smtClean="0">
              <a:latin typeface="Arial" pitchFamily="34" charset="0"/>
              <a:cs typeface="Arial" pitchFamily="34" charset="0"/>
            </a:endParaRPr>
          </a:p>
          <a:p>
            <a:pPr lvl="0" algn="just">
              <a:buClr>
                <a:schemeClr val="accent1"/>
              </a:buClr>
              <a:buFont typeface="Wingdings" pitchFamily="2" charset="2"/>
              <a:buChar char="q"/>
            </a:pPr>
            <a:r>
              <a:rPr lang="ro-RO" sz="1300" dirty="0" smtClean="0">
                <a:latin typeface="Arial" pitchFamily="34" charset="0"/>
                <a:cs typeface="Arial" pitchFamily="34" charset="0"/>
              </a:rPr>
              <a:t>Prin tastarea operatorilor matematici şi selectarea cu mouse-ul a referinţelor celulelor.</a:t>
            </a:r>
            <a:endParaRPr lang="en-US" sz="1300" dirty="0" smtClean="0">
              <a:latin typeface="Arial" pitchFamily="34" charset="0"/>
              <a:cs typeface="Arial" pitchFamily="34" charset="0"/>
            </a:endParaRPr>
          </a:p>
          <a:p>
            <a:pPr algn="just"/>
            <a:r>
              <a:rPr lang="en-US" sz="1300" dirty="0" smtClean="0">
                <a:latin typeface="Arial" pitchFamily="34" charset="0"/>
                <a:cs typeface="Arial" pitchFamily="34" charset="0"/>
              </a:rPr>
              <a:t>1. </a:t>
            </a:r>
            <a:r>
              <a:rPr lang="ro-RO" sz="1300" dirty="0" smtClean="0">
                <a:latin typeface="Arial" pitchFamily="34" charset="0"/>
                <a:cs typeface="Arial" pitchFamily="34" charset="0"/>
              </a:rPr>
              <a:t>Pentru a tasta o formulă se procedează astfel:</a:t>
            </a:r>
            <a:endParaRPr lang="en-US" sz="1300" dirty="0" smtClean="0">
              <a:latin typeface="Arial" pitchFamily="34" charset="0"/>
              <a:cs typeface="Arial" pitchFamily="34" charset="0"/>
            </a:endParaRPr>
          </a:p>
          <a:p>
            <a:pPr lvl="0" algn="just">
              <a:buClr>
                <a:schemeClr val="accent1"/>
              </a:buClr>
              <a:buFont typeface="Wingdings" pitchFamily="2" charset="2"/>
              <a:buChar char="ü"/>
            </a:pPr>
            <a:r>
              <a:rPr lang="ro-RO" sz="1300" dirty="0" smtClean="0">
                <a:latin typeface="Arial" pitchFamily="34" charset="0"/>
                <a:cs typeface="Arial" pitchFamily="34" charset="0"/>
              </a:rPr>
              <a:t>Se selectează celula unde se doreşte să apară rezultatul.</a:t>
            </a:r>
            <a:endParaRPr lang="en-US" sz="1300" dirty="0" smtClean="0">
              <a:latin typeface="Arial" pitchFamily="34" charset="0"/>
              <a:cs typeface="Arial" pitchFamily="34" charset="0"/>
            </a:endParaRPr>
          </a:p>
          <a:p>
            <a:pPr lvl="0" algn="just">
              <a:buClr>
                <a:schemeClr val="accent1"/>
              </a:buClr>
              <a:buFont typeface="Wingdings" pitchFamily="2" charset="2"/>
              <a:buChar char="ü"/>
            </a:pPr>
            <a:r>
              <a:rPr lang="ro-RO" sz="1300" dirty="0" smtClean="0">
                <a:latin typeface="Arial" pitchFamily="34" charset="0"/>
                <a:cs typeface="Arial" pitchFamily="34" charset="0"/>
              </a:rPr>
              <a:t>Se tastează semnul egal.</a:t>
            </a:r>
            <a:endParaRPr lang="en-US" sz="1300" dirty="0" smtClean="0">
              <a:latin typeface="Arial" pitchFamily="34" charset="0"/>
              <a:cs typeface="Arial" pitchFamily="34" charset="0"/>
            </a:endParaRPr>
          </a:p>
          <a:p>
            <a:pPr lvl="0" algn="just">
              <a:buClr>
                <a:schemeClr val="accent1"/>
              </a:buClr>
              <a:buFont typeface="Wingdings" pitchFamily="2" charset="2"/>
              <a:buChar char="ü"/>
            </a:pPr>
            <a:r>
              <a:rPr lang="ro-RO" sz="1300" dirty="0" smtClean="0">
                <a:latin typeface="Arial" pitchFamily="34" charset="0"/>
                <a:cs typeface="Arial" pitchFamily="34" charset="0"/>
              </a:rPr>
              <a:t>Se tastează formula, care apare în bara de formule pe măsură ce este tastată.</a:t>
            </a:r>
            <a:endParaRPr lang="en-US" sz="1300" dirty="0" smtClean="0">
              <a:latin typeface="Arial" pitchFamily="34" charset="0"/>
              <a:cs typeface="Arial" pitchFamily="34" charset="0"/>
            </a:endParaRPr>
          </a:p>
          <a:p>
            <a:pPr lvl="0" algn="just">
              <a:buClr>
                <a:schemeClr val="accent1"/>
              </a:buClr>
              <a:buFont typeface="Wingdings" pitchFamily="2" charset="2"/>
              <a:buChar char="ü"/>
            </a:pPr>
            <a:r>
              <a:rPr lang="ro-RO" sz="1300" dirty="0" smtClean="0">
                <a:latin typeface="Arial" pitchFamily="34" charset="0"/>
                <a:cs typeface="Arial" pitchFamily="34" charset="0"/>
              </a:rPr>
              <a:t>La terminare se apasă </a:t>
            </a:r>
            <a:r>
              <a:rPr lang="ro-RO" sz="1300" b="1" dirty="0" smtClean="0">
                <a:latin typeface="Arial" pitchFamily="34" charset="0"/>
                <a:cs typeface="Arial" pitchFamily="34" charset="0"/>
              </a:rPr>
              <a:t>Enter</a:t>
            </a:r>
            <a:r>
              <a:rPr lang="ro-RO" sz="1300" dirty="0" smtClean="0">
                <a:latin typeface="Arial" pitchFamily="34" charset="0"/>
                <a:cs typeface="Arial" pitchFamily="34" charset="0"/>
              </a:rPr>
              <a:t>.</a:t>
            </a:r>
            <a:endParaRPr lang="en-US" sz="1300" dirty="0" smtClean="0">
              <a:latin typeface="Arial" pitchFamily="34" charset="0"/>
              <a:cs typeface="Arial" pitchFamily="34" charset="0"/>
            </a:endParaRPr>
          </a:p>
          <a:p>
            <a:pPr algn="just"/>
            <a:r>
              <a:rPr lang="ro-RO" sz="1300" b="1" dirty="0" smtClean="0">
                <a:latin typeface="Arial" pitchFamily="34" charset="0"/>
                <a:cs typeface="Arial" pitchFamily="34" charset="0"/>
              </a:rPr>
              <a:t>Excel </a:t>
            </a:r>
            <a:r>
              <a:rPr lang="ro-RO" sz="1300" dirty="0" smtClean="0">
                <a:latin typeface="Arial" pitchFamily="34" charset="0"/>
                <a:cs typeface="Arial" pitchFamily="34" charset="0"/>
              </a:rPr>
              <a:t>calculează şi afişează rezultatul în celula selectată.</a:t>
            </a:r>
            <a:r>
              <a:rPr lang="en-US" sz="1300" dirty="0" smtClean="0">
                <a:latin typeface="Arial" pitchFamily="34" charset="0"/>
                <a:cs typeface="Arial" pitchFamily="34" charset="0"/>
              </a:rPr>
              <a:t> Formula </a:t>
            </a:r>
            <a:r>
              <a:rPr lang="en-US" sz="1300" dirty="0" err="1" smtClean="0">
                <a:latin typeface="Arial" pitchFamily="34" charset="0"/>
                <a:cs typeface="Arial" pitchFamily="34" charset="0"/>
              </a:rPr>
              <a:t>poate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tastata</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bara</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formule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dupa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ce</a:t>
            </a:r>
            <a:r>
              <a:rPr lang="en-US" sz="1300" dirty="0" smtClean="0">
                <a:latin typeface="Arial" pitchFamily="34" charset="0"/>
                <a:cs typeface="Arial" pitchFamily="34" charset="0"/>
              </a:rPr>
              <a:t> se </a:t>
            </a:r>
            <a:r>
              <a:rPr lang="en-US" sz="1300" dirty="0" err="1" smtClean="0">
                <a:latin typeface="Arial" pitchFamily="34" charset="0"/>
                <a:cs typeface="Arial" pitchFamily="34" charset="0"/>
              </a:rPr>
              <a:t>selecteaza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celula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unde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trebuie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apara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rezultatul</a:t>
            </a:r>
            <a:r>
              <a:rPr lang="en-US" sz="1300" dirty="0" smtClean="0">
                <a:latin typeface="Arial" pitchFamily="34" charset="0"/>
                <a:cs typeface="Arial" pitchFamily="34" charset="0"/>
              </a:rPr>
              <a:t>.</a:t>
            </a:r>
          </a:p>
        </p:txBody>
      </p:sp>
      <p:sp>
        <p:nvSpPr>
          <p:cNvPr id="6" name="Title 1"/>
          <p:cNvSpPr>
            <a:spLocks noGrp="1"/>
          </p:cNvSpPr>
          <p:nvPr>
            <p:ph type="title"/>
          </p:nvPr>
        </p:nvSpPr>
        <p:spPr>
          <a:xfrm>
            <a:off x="304800" y="609600"/>
            <a:ext cx="8458200" cy="487362"/>
          </a:xfrm>
        </p:spPr>
        <p:txBody>
          <a:bodyPr>
            <a:normAutofit/>
          </a:bodyPr>
          <a:lstStyle/>
          <a:p>
            <a:r>
              <a:rPr lang="en-US" sz="1800" b="1" i="1" dirty="0" err="1" smtClean="0">
                <a:solidFill>
                  <a:schemeClr val="accent1"/>
                </a:solidFill>
                <a:latin typeface="Arial" pitchFamily="34" charset="0"/>
                <a:cs typeface="Arial" pitchFamily="34" charset="0"/>
              </a:rPr>
              <a:t>Introducerea</a:t>
            </a:r>
            <a:r>
              <a:rPr lang="en-US" sz="1800" b="1" i="1" dirty="0" smtClean="0">
                <a:solidFill>
                  <a:schemeClr val="accent1"/>
                </a:solidFill>
                <a:latin typeface="Arial" pitchFamily="34" charset="0"/>
                <a:cs typeface="Arial" pitchFamily="34" charset="0"/>
              </a:rPr>
              <a:t> </a:t>
            </a:r>
            <a:r>
              <a:rPr lang="en-US" sz="1800" b="1" i="1" dirty="0" err="1" smtClean="0">
                <a:solidFill>
                  <a:schemeClr val="accent1"/>
                </a:solidFill>
                <a:latin typeface="Arial" pitchFamily="34" charset="0"/>
                <a:cs typeface="Arial" pitchFamily="34" charset="0"/>
              </a:rPr>
              <a:t>formulelor</a:t>
            </a:r>
            <a:r>
              <a:rPr lang="en-US" sz="1800" b="1" i="1" dirty="0" smtClean="0">
                <a:solidFill>
                  <a:schemeClr val="accent1"/>
                </a:solidFill>
                <a:latin typeface="Arial" pitchFamily="34" charset="0"/>
                <a:cs typeface="Arial" pitchFamily="34" charset="0"/>
              </a:rPr>
              <a:t>.</a:t>
            </a:r>
            <a:r>
              <a:rPr lang="pt-BR" sz="1800" dirty="0" smtClean="0">
                <a:latin typeface="Arial" pitchFamily="34" charset="0"/>
                <a:cs typeface="Arial" pitchFamily="34" charset="0"/>
              </a:rPr>
              <a:t> </a:t>
            </a:r>
            <a:endParaRPr lang="en-US" sz="1800" b="1" i="1" dirty="0" smtClean="0">
              <a:solidFill>
                <a:schemeClr val="accent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295400"/>
            <a:ext cx="8458200" cy="487362"/>
          </a:xfrm>
        </p:spPr>
        <p:txBody>
          <a:bodyPr>
            <a:normAutofit/>
          </a:bodyPr>
          <a:lstStyle/>
          <a:p>
            <a:r>
              <a:rPr lang="en-US" sz="1800" b="1" i="1" dirty="0" err="1" smtClean="0">
                <a:solidFill>
                  <a:schemeClr val="accent1"/>
                </a:solidFill>
                <a:latin typeface="Arial" pitchFamily="34" charset="0"/>
                <a:cs typeface="Arial" pitchFamily="34" charset="0"/>
              </a:rPr>
              <a:t>Introducerea</a:t>
            </a:r>
            <a:r>
              <a:rPr lang="en-US" sz="1800" b="1" i="1" dirty="0" smtClean="0">
                <a:solidFill>
                  <a:schemeClr val="accent1"/>
                </a:solidFill>
                <a:latin typeface="Arial" pitchFamily="34" charset="0"/>
                <a:cs typeface="Arial" pitchFamily="34" charset="0"/>
              </a:rPr>
              <a:t> </a:t>
            </a:r>
            <a:r>
              <a:rPr lang="en-US" sz="1800" b="1" i="1" dirty="0" err="1" smtClean="0">
                <a:solidFill>
                  <a:schemeClr val="accent1"/>
                </a:solidFill>
                <a:latin typeface="Arial" pitchFamily="34" charset="0"/>
                <a:cs typeface="Arial" pitchFamily="34" charset="0"/>
              </a:rPr>
              <a:t>formulelor</a:t>
            </a:r>
            <a:r>
              <a:rPr lang="en-US" sz="1800" b="1" i="1" dirty="0" smtClean="0">
                <a:solidFill>
                  <a:schemeClr val="accent1"/>
                </a:solidFill>
                <a:latin typeface="Arial" pitchFamily="34" charset="0"/>
                <a:cs typeface="Arial" pitchFamily="34" charset="0"/>
              </a:rPr>
              <a:t>.</a:t>
            </a:r>
            <a:r>
              <a:rPr lang="pt-BR" sz="1800" dirty="0" smtClean="0">
                <a:latin typeface="Arial" pitchFamily="34" charset="0"/>
                <a:cs typeface="Arial" pitchFamily="34" charset="0"/>
              </a:rPr>
              <a:t> </a:t>
            </a:r>
            <a:endParaRPr lang="en-US" sz="1800" b="1" i="1" dirty="0" smtClean="0">
              <a:solidFill>
                <a:schemeClr val="accent1"/>
              </a:solidFill>
              <a:latin typeface="Arial" pitchFamily="34" charset="0"/>
              <a:cs typeface="Arial" pitchFamily="34" charset="0"/>
            </a:endParaRPr>
          </a:p>
        </p:txBody>
      </p:sp>
      <p:sp>
        <p:nvSpPr>
          <p:cNvPr id="4" name="TextBox 3"/>
          <p:cNvSpPr txBox="1"/>
          <p:nvPr/>
        </p:nvSpPr>
        <p:spPr>
          <a:xfrm>
            <a:off x="152400" y="1524000"/>
            <a:ext cx="8991600" cy="2462213"/>
          </a:xfrm>
          <a:prstGeom prst="rect">
            <a:avLst/>
          </a:prstGeom>
          <a:noFill/>
        </p:spPr>
        <p:txBody>
          <a:bodyPr wrap="square" rtlCol="0">
            <a:spAutoFit/>
          </a:bodyPr>
          <a:lstStyle/>
          <a:p>
            <a:pPr algn="just"/>
            <a:endParaRPr lang="en-US" sz="1400" dirty="0" smtClean="0">
              <a:latin typeface="Arial" pitchFamily="34" charset="0"/>
              <a:cs typeface="Arial" pitchFamily="34" charset="0"/>
            </a:endParaRPr>
          </a:p>
          <a:p>
            <a:pPr algn="just"/>
            <a:r>
              <a:rPr lang="en-US" sz="1400" dirty="0" smtClean="0">
                <a:latin typeface="Arial" pitchFamily="34" charset="0"/>
                <a:cs typeface="Arial" pitchFamily="34" charset="0"/>
              </a:rPr>
              <a:t>2. </a:t>
            </a:r>
            <a:r>
              <a:rPr lang="ro-RO" sz="1400" dirty="0" smtClean="0">
                <a:latin typeface="Arial" pitchFamily="34" charset="0"/>
                <a:cs typeface="Arial" pitchFamily="34" charset="0"/>
              </a:rPr>
              <a:t>Pentru a introduce o formulă prin tastarea operatorilor matematici şi selectând mouse-ul referinţele celulei se parcurg paşii:</a:t>
            </a:r>
            <a:endParaRPr lang="en-US" sz="1400" dirty="0" smtClean="0">
              <a:latin typeface="Arial" pitchFamily="34" charset="0"/>
              <a:cs typeface="Arial" pitchFamily="34" charset="0"/>
            </a:endParaRPr>
          </a:p>
          <a:p>
            <a:pPr lvl="0" algn="just">
              <a:buClr>
                <a:schemeClr val="accent1"/>
              </a:buClr>
              <a:buFont typeface="Wingdings" pitchFamily="2" charset="2"/>
              <a:buChar char="ü"/>
            </a:pPr>
            <a:r>
              <a:rPr lang="ro-RO" sz="1400" dirty="0" smtClean="0">
                <a:latin typeface="Arial" pitchFamily="34" charset="0"/>
                <a:cs typeface="Arial" pitchFamily="34" charset="0"/>
              </a:rPr>
              <a:t>Se selectează celula unde se doreşte apariţia rezultatului.</a:t>
            </a:r>
            <a:endParaRPr lang="en-US" sz="1400" dirty="0" smtClean="0">
              <a:latin typeface="Arial" pitchFamily="34" charset="0"/>
              <a:cs typeface="Arial" pitchFamily="34" charset="0"/>
            </a:endParaRPr>
          </a:p>
          <a:p>
            <a:pPr lvl="0" algn="just">
              <a:buClr>
                <a:schemeClr val="accent1"/>
              </a:buClr>
              <a:buFont typeface="Wingdings" pitchFamily="2" charset="2"/>
              <a:buChar char="ü"/>
            </a:pPr>
            <a:r>
              <a:rPr lang="ro-RO" sz="1400" dirty="0" smtClean="0">
                <a:latin typeface="Arial" pitchFamily="34" charset="0"/>
                <a:cs typeface="Arial" pitchFamily="34" charset="0"/>
              </a:rPr>
              <a:t>Se tastează semnul egal.</a:t>
            </a:r>
            <a:endParaRPr lang="en-US" sz="1400" dirty="0" smtClean="0">
              <a:latin typeface="Arial" pitchFamily="34" charset="0"/>
              <a:cs typeface="Arial" pitchFamily="34" charset="0"/>
            </a:endParaRPr>
          </a:p>
          <a:p>
            <a:pPr lvl="0" algn="just">
              <a:buClr>
                <a:schemeClr val="accent1"/>
              </a:buClr>
              <a:buFont typeface="Wingdings" pitchFamily="2" charset="2"/>
              <a:buChar char="ü"/>
            </a:pPr>
            <a:r>
              <a:rPr lang="ro-RO" sz="1400" dirty="0" smtClean="0">
                <a:latin typeface="Arial" pitchFamily="34" charset="0"/>
                <a:cs typeface="Arial" pitchFamily="34" charset="0"/>
              </a:rPr>
              <a:t>Se dă clic pe celula a cărui adresă trebuie să apară în formulă. Adresa acesteia apare în bara de formule.</a:t>
            </a:r>
            <a:endParaRPr lang="en-US" sz="1400" dirty="0" smtClean="0">
              <a:latin typeface="Arial" pitchFamily="34" charset="0"/>
              <a:cs typeface="Arial" pitchFamily="34" charset="0"/>
            </a:endParaRPr>
          </a:p>
          <a:p>
            <a:pPr lvl="0" algn="just">
              <a:buClr>
                <a:schemeClr val="accent1"/>
              </a:buClr>
              <a:buFont typeface="Wingdings" pitchFamily="2" charset="2"/>
              <a:buChar char="ü"/>
            </a:pPr>
            <a:r>
              <a:rPr lang="ro-RO" sz="1400" dirty="0" smtClean="0">
                <a:latin typeface="Arial" pitchFamily="34" charset="0"/>
                <a:cs typeface="Arial" pitchFamily="34" charset="0"/>
              </a:rPr>
              <a:t>Se tastează operatorul matematic. Acesta va apare în bara de formule.</a:t>
            </a:r>
            <a:endParaRPr lang="en-US" sz="1400" dirty="0" smtClean="0">
              <a:latin typeface="Arial" pitchFamily="34" charset="0"/>
              <a:cs typeface="Arial" pitchFamily="34" charset="0"/>
            </a:endParaRPr>
          </a:p>
          <a:p>
            <a:pPr lvl="0" algn="just">
              <a:buClr>
                <a:schemeClr val="accent1"/>
              </a:buClr>
              <a:buFont typeface="Wingdings" pitchFamily="2" charset="2"/>
              <a:buChar char="ü"/>
            </a:pPr>
            <a:r>
              <a:rPr lang="ro-RO" sz="1400" dirty="0" smtClean="0">
                <a:latin typeface="Arial" pitchFamily="34" charset="0"/>
                <a:cs typeface="Arial" pitchFamily="34" charset="0"/>
              </a:rPr>
              <a:t>Se continuă selecţia celulei care trebuie să apară în formulă şi scrierea operatorului matematic pâna la scrierea completă a formulei dorite. </a:t>
            </a:r>
            <a:r>
              <a:rPr lang="en-US" sz="1400" dirty="0" smtClean="0">
                <a:latin typeface="Arial" pitchFamily="34" charset="0"/>
                <a:cs typeface="Arial" pitchFamily="34" charset="0"/>
              </a:rPr>
              <a:t>(Se pot </a:t>
            </a:r>
            <a:r>
              <a:rPr lang="en-US" sz="1400" dirty="0" err="1" smtClean="0">
                <a:latin typeface="Arial" pitchFamily="34" charset="0"/>
                <a:cs typeface="Arial" pitchFamily="34" charset="0"/>
              </a:rPr>
              <a:t>selecta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celule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alta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foaie</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calcul</a:t>
            </a:r>
            <a:r>
              <a:rPr lang="en-US" sz="1400" dirty="0" smtClean="0">
                <a:latin typeface="Arial" pitchFamily="34" charset="0"/>
                <a:cs typeface="Arial" pitchFamily="34" charset="0"/>
              </a:rPr>
              <a:t>.)</a:t>
            </a:r>
          </a:p>
          <a:p>
            <a:pPr lvl="0" algn="just">
              <a:buClr>
                <a:schemeClr val="accent1"/>
              </a:buClr>
              <a:buFont typeface="Wingdings" pitchFamily="2" charset="2"/>
              <a:buChar char="ü"/>
            </a:pPr>
            <a:r>
              <a:rPr lang="ro-RO" sz="1400" dirty="0" smtClean="0">
                <a:latin typeface="Arial" pitchFamily="34" charset="0"/>
                <a:cs typeface="Arial" pitchFamily="34" charset="0"/>
              </a:rPr>
              <a:t>La terminare se apasă tasta </a:t>
            </a:r>
            <a:r>
              <a:rPr lang="ro-RO" sz="1400" b="1" dirty="0" smtClean="0">
                <a:latin typeface="Arial" pitchFamily="34" charset="0"/>
                <a:cs typeface="Arial" pitchFamily="34" charset="0"/>
              </a:rPr>
              <a:t>Enter </a:t>
            </a:r>
            <a:r>
              <a:rPr lang="ro-RO" sz="1400" dirty="0" smtClean="0">
                <a:latin typeface="Arial" pitchFamily="34" charset="0"/>
                <a:cs typeface="Arial" pitchFamily="34" charset="0"/>
              </a:rPr>
              <a:t>pentru introducerea formulei (Operaţia se poate anula tastând </a:t>
            </a:r>
            <a:r>
              <a:rPr lang="ro-RO" sz="1400" b="1" dirty="0" smtClean="0">
                <a:latin typeface="Arial" pitchFamily="34" charset="0"/>
                <a:cs typeface="Arial" pitchFamily="34" charset="0"/>
              </a:rPr>
              <a:t>Escape</a:t>
            </a:r>
            <a:r>
              <a:rPr lang="ro-RO" sz="1400" dirty="0" smtClean="0">
                <a:latin typeface="Arial" pitchFamily="34" charset="0"/>
                <a:cs typeface="Arial" pitchFamily="34" charset="0"/>
              </a:rPr>
              <a:t>).</a:t>
            </a:r>
            <a:endParaRPr lang="en-US" sz="1400" dirty="0" smtClean="0">
              <a:latin typeface="Arial" pitchFamily="34" charset="0"/>
              <a:cs typeface="Arial" pitchFamily="34" charset="0"/>
            </a:endParaRPr>
          </a:p>
          <a:p>
            <a:pPr algn="just"/>
            <a:endParaRPr lang="en-US" sz="1400" dirty="0">
              <a:latin typeface="Arial" pitchFamily="34" charset="0"/>
              <a:cs typeface="Arial" pitchFamily="34" charset="0"/>
            </a:endParaRPr>
          </a:p>
        </p:txBody>
      </p:sp>
      <p:pic>
        <p:nvPicPr>
          <p:cNvPr id="5" name="Picture 4" descr="Formula bar"/>
          <p:cNvPicPr/>
          <p:nvPr/>
        </p:nvPicPr>
        <p:blipFill>
          <a:blip r:embed="rId2" cstate="print"/>
          <a:srcRect/>
          <a:stretch>
            <a:fillRect/>
          </a:stretch>
        </p:blipFill>
        <p:spPr bwMode="auto">
          <a:xfrm>
            <a:off x="5334000" y="2209800"/>
            <a:ext cx="1066800" cy="228600"/>
          </a:xfrm>
          <a:prstGeom prst="rect">
            <a:avLst/>
          </a:prstGeom>
          <a:noFill/>
          <a:ln w="9525">
            <a:noFill/>
            <a:miter lim="800000"/>
            <a:headEnd/>
            <a:tailEnd/>
          </a:ln>
        </p:spPr>
      </p:pic>
      <p:sp>
        <p:nvSpPr>
          <p:cNvPr id="6" name="Rectangle 5"/>
          <p:cNvSpPr/>
          <p:nvPr/>
        </p:nvSpPr>
        <p:spPr>
          <a:xfrm>
            <a:off x="304800" y="3810000"/>
            <a:ext cx="3505200" cy="1569660"/>
          </a:xfrm>
          <a:prstGeom prst="rect">
            <a:avLst/>
          </a:prstGeom>
          <a:noFill/>
          <a:ln>
            <a:solidFill>
              <a:schemeClr val="accent1">
                <a:shade val="50000"/>
              </a:schemeClr>
            </a:solidFill>
          </a:ln>
        </p:spPr>
        <p:txBody>
          <a:bodyPr wrap="square">
            <a:spAutoFit/>
          </a:bodyPr>
          <a:lstStyle/>
          <a:p>
            <a:pPr lvl="0" algn="just" eaLnBrk="0" fontAlgn="base" hangingPunct="0">
              <a:spcBef>
                <a:spcPct val="0"/>
              </a:spcBef>
              <a:spcAft>
                <a:spcPct val="0"/>
              </a:spcAft>
              <a:tabLst>
                <a:tab pos="360363" algn="l"/>
              </a:tabLst>
            </a:pPr>
            <a:r>
              <a:rPr lang="ro-RO" sz="1200" i="1" dirty="0" smtClean="0">
                <a:latin typeface="Arial" pitchFamily="34" charset="0"/>
                <a:ea typeface="Times New Roman" pitchFamily="18" charset="0"/>
                <a:cs typeface="Arial" pitchFamily="34" charset="0"/>
              </a:rPr>
              <a:t>Pentru a uşura folosirea simbolului $, Excel pune la dispoziţia utilizatorului tasta funcţională F4. Tastarea consecutivă a acesteia va duce la schimbarea tipului de referinţă a adresei celulei pe care se află cursorul la un moment dat</a:t>
            </a:r>
            <a:r>
              <a:rPr lang="en-US" sz="1200" i="1" dirty="0" smtClean="0">
                <a:latin typeface="Arial" pitchFamily="34" charset="0"/>
                <a:ea typeface="Times New Roman" pitchFamily="18" charset="0"/>
                <a:cs typeface="Arial" pitchFamily="34" charset="0"/>
              </a:rPr>
              <a:t> (</a:t>
            </a:r>
            <a:r>
              <a:rPr lang="en-US" sz="1200" i="1" dirty="0" err="1" smtClean="0">
                <a:latin typeface="Arial" pitchFamily="34" charset="0"/>
                <a:ea typeface="Times New Roman" pitchFamily="18" charset="0"/>
                <a:cs typeface="Arial" pitchFamily="34" charset="0"/>
              </a:rPr>
              <a:t>dupa</a:t>
            </a:r>
            <a:r>
              <a:rPr lang="en-US" sz="1200" i="1" dirty="0" smtClean="0">
                <a:latin typeface="Arial" pitchFamily="34" charset="0"/>
                <a:ea typeface="Times New Roman" pitchFamily="18" charset="0"/>
                <a:cs typeface="Arial" pitchFamily="34" charset="0"/>
              </a:rPr>
              <a:t> </a:t>
            </a:r>
            <a:r>
              <a:rPr lang="en-US" sz="1200" i="1" dirty="0" err="1" smtClean="0">
                <a:latin typeface="Arial" pitchFamily="34" charset="0"/>
                <a:ea typeface="Times New Roman" pitchFamily="18" charset="0"/>
                <a:cs typeface="Arial" pitchFamily="34" charset="0"/>
              </a:rPr>
              <a:t>introducerea</a:t>
            </a:r>
            <a:r>
              <a:rPr lang="en-US" sz="1200" i="1" dirty="0" smtClean="0">
                <a:latin typeface="Arial" pitchFamily="34" charset="0"/>
                <a:ea typeface="Times New Roman" pitchFamily="18" charset="0"/>
                <a:cs typeface="Arial" pitchFamily="34" charset="0"/>
              </a:rPr>
              <a:t> </a:t>
            </a:r>
            <a:r>
              <a:rPr lang="en-US" sz="1200" i="1" dirty="0" err="1" smtClean="0">
                <a:latin typeface="Arial" pitchFamily="34" charset="0"/>
                <a:ea typeface="Times New Roman" pitchFamily="18" charset="0"/>
                <a:cs typeface="Arial" pitchFamily="34" charset="0"/>
              </a:rPr>
              <a:t>referintei</a:t>
            </a:r>
            <a:r>
              <a:rPr lang="en-US" sz="1200" i="1" dirty="0" smtClean="0">
                <a:latin typeface="Arial" pitchFamily="34" charset="0"/>
                <a:ea typeface="Times New Roman" pitchFamily="18" charset="0"/>
                <a:cs typeface="Arial" pitchFamily="34" charset="0"/>
              </a:rPr>
              <a:t>, de </a:t>
            </a:r>
            <a:r>
              <a:rPr lang="en-US" sz="1200" i="1" dirty="0" err="1" smtClean="0">
                <a:latin typeface="Arial" pitchFamily="34" charset="0"/>
                <a:ea typeface="Times New Roman" pitchFamily="18" charset="0"/>
                <a:cs typeface="Arial" pitchFamily="34" charset="0"/>
              </a:rPr>
              <a:t>exemplu</a:t>
            </a:r>
            <a:r>
              <a:rPr lang="en-US" sz="1200" i="1" dirty="0" smtClean="0">
                <a:latin typeface="Arial" pitchFamily="34" charset="0"/>
                <a:ea typeface="Times New Roman" pitchFamily="18" charset="0"/>
                <a:cs typeface="Arial" pitchFamily="34" charset="0"/>
              </a:rPr>
              <a:t> A2, se </a:t>
            </a:r>
            <a:r>
              <a:rPr lang="en-US" sz="1200" i="1" dirty="0" err="1" smtClean="0">
                <a:latin typeface="Arial" pitchFamily="34" charset="0"/>
                <a:ea typeface="Times New Roman" pitchFamily="18" charset="0"/>
                <a:cs typeface="Arial" pitchFamily="34" charset="0"/>
              </a:rPr>
              <a:t>apasa</a:t>
            </a:r>
            <a:r>
              <a:rPr lang="en-US" sz="1200" i="1" dirty="0" smtClean="0">
                <a:latin typeface="Arial" pitchFamily="34" charset="0"/>
                <a:ea typeface="Times New Roman" pitchFamily="18" charset="0"/>
                <a:cs typeface="Arial" pitchFamily="34" charset="0"/>
              </a:rPr>
              <a:t> </a:t>
            </a:r>
            <a:r>
              <a:rPr lang="en-US" sz="1200" i="1" dirty="0" err="1" smtClean="0">
                <a:latin typeface="Arial" pitchFamily="34" charset="0"/>
                <a:ea typeface="Times New Roman" pitchFamily="18" charset="0"/>
                <a:cs typeface="Arial" pitchFamily="34" charset="0"/>
              </a:rPr>
              <a:t>consecutiv</a:t>
            </a:r>
            <a:r>
              <a:rPr lang="en-US" sz="1200" i="1" dirty="0" smtClean="0">
                <a:latin typeface="Arial" pitchFamily="34" charset="0"/>
                <a:ea typeface="Times New Roman" pitchFamily="18" charset="0"/>
                <a:cs typeface="Arial" pitchFamily="34" charset="0"/>
              </a:rPr>
              <a:t> F4 </a:t>
            </a:r>
            <a:r>
              <a:rPr lang="en-US" sz="1200" i="1" dirty="0" err="1" smtClean="0">
                <a:latin typeface="Arial" pitchFamily="34" charset="0"/>
                <a:ea typeface="Times New Roman" pitchFamily="18" charset="0"/>
                <a:cs typeface="Arial" pitchFamily="34" charset="0"/>
              </a:rPr>
              <a:t>pana</a:t>
            </a:r>
            <a:r>
              <a:rPr lang="en-US" sz="1200" i="1" dirty="0" smtClean="0">
                <a:latin typeface="Arial" pitchFamily="34" charset="0"/>
                <a:ea typeface="Times New Roman" pitchFamily="18" charset="0"/>
                <a:cs typeface="Arial" pitchFamily="34" charset="0"/>
              </a:rPr>
              <a:t> se </a:t>
            </a:r>
            <a:r>
              <a:rPr lang="en-US" sz="1200" i="1" dirty="0" err="1" smtClean="0">
                <a:latin typeface="Arial" pitchFamily="34" charset="0"/>
                <a:ea typeface="Times New Roman" pitchFamily="18" charset="0"/>
                <a:cs typeface="Arial" pitchFamily="34" charset="0"/>
              </a:rPr>
              <a:t>ajunge</a:t>
            </a:r>
            <a:r>
              <a:rPr lang="en-US" sz="1200" i="1" dirty="0" smtClean="0">
                <a:latin typeface="Arial" pitchFamily="34" charset="0"/>
                <a:ea typeface="Times New Roman" pitchFamily="18" charset="0"/>
                <a:cs typeface="Arial" pitchFamily="34" charset="0"/>
              </a:rPr>
              <a:t> la </a:t>
            </a:r>
            <a:r>
              <a:rPr lang="en-US" sz="1200" i="1" dirty="0" err="1" smtClean="0">
                <a:latin typeface="Arial" pitchFamily="34" charset="0"/>
                <a:ea typeface="Times New Roman" pitchFamily="18" charset="0"/>
                <a:cs typeface="Arial" pitchFamily="34" charset="0"/>
              </a:rPr>
              <a:t>tipul</a:t>
            </a:r>
            <a:r>
              <a:rPr lang="en-US" sz="1200" i="1" dirty="0" smtClean="0">
                <a:latin typeface="Arial" pitchFamily="34" charset="0"/>
                <a:ea typeface="Times New Roman" pitchFamily="18" charset="0"/>
                <a:cs typeface="Arial" pitchFamily="34" charset="0"/>
              </a:rPr>
              <a:t> de </a:t>
            </a:r>
            <a:r>
              <a:rPr lang="en-US" sz="1200" i="1" dirty="0" err="1" smtClean="0">
                <a:latin typeface="Arial" pitchFamily="34" charset="0"/>
                <a:ea typeface="Times New Roman" pitchFamily="18" charset="0"/>
                <a:cs typeface="Arial" pitchFamily="34" charset="0"/>
              </a:rPr>
              <a:t>referinta</a:t>
            </a:r>
            <a:r>
              <a:rPr lang="en-US" sz="1200" i="1" dirty="0" smtClean="0">
                <a:latin typeface="Arial" pitchFamily="34" charset="0"/>
                <a:ea typeface="Times New Roman" pitchFamily="18" charset="0"/>
                <a:cs typeface="Arial" pitchFamily="34" charset="0"/>
              </a:rPr>
              <a:t> </a:t>
            </a:r>
            <a:r>
              <a:rPr lang="en-US" sz="1200" i="1" dirty="0" err="1" smtClean="0">
                <a:latin typeface="Arial" pitchFamily="34" charset="0"/>
                <a:ea typeface="Times New Roman" pitchFamily="18" charset="0"/>
                <a:cs typeface="Arial" pitchFamily="34" charset="0"/>
              </a:rPr>
              <a:t>dorit</a:t>
            </a:r>
            <a:endParaRPr lang="en-US" sz="1200" i="1" dirty="0" smtClean="0">
              <a:latin typeface="Arial" pitchFamily="34" charset="0"/>
              <a:cs typeface="Arial" pitchFamily="34" charset="0"/>
            </a:endParaRPr>
          </a:p>
        </p:txBody>
      </p:sp>
      <p:grpSp>
        <p:nvGrpSpPr>
          <p:cNvPr id="7" name="Group 6"/>
          <p:cNvGrpSpPr/>
          <p:nvPr/>
        </p:nvGrpSpPr>
        <p:grpSpPr>
          <a:xfrm>
            <a:off x="4038600" y="3733800"/>
            <a:ext cx="4953000" cy="2667000"/>
            <a:chOff x="2362200" y="914400"/>
            <a:chExt cx="4720828" cy="2667000"/>
          </a:xfrm>
        </p:grpSpPr>
        <p:sp>
          <p:nvSpPr>
            <p:cNvPr id="8" name="TextBox 7"/>
            <p:cNvSpPr txBox="1"/>
            <p:nvPr/>
          </p:nvSpPr>
          <p:spPr>
            <a:xfrm>
              <a:off x="2590800" y="914400"/>
              <a:ext cx="4419600" cy="2492990"/>
            </a:xfrm>
            <a:prstGeom prst="rect">
              <a:avLst/>
            </a:prstGeom>
            <a:noFill/>
          </p:spPr>
          <p:txBody>
            <a:bodyPr wrap="square" rtlCol="0">
              <a:spAutoFit/>
            </a:bodyPr>
            <a:lstStyle/>
            <a:p>
              <a:r>
                <a:rPr lang="ro-RO" sz="1300" b="1" dirty="0" smtClean="0">
                  <a:latin typeface="Arial" pitchFamily="34" charset="0"/>
                  <a:cs typeface="Arial" pitchFamily="34" charset="0"/>
                </a:rPr>
                <a:t>Erori</a:t>
              </a:r>
              <a:endParaRPr lang="en-US" sz="1300" dirty="0" smtClean="0">
                <a:latin typeface="Arial" pitchFamily="34" charset="0"/>
                <a:cs typeface="Arial" pitchFamily="34" charset="0"/>
              </a:endParaRPr>
            </a:p>
            <a:p>
              <a:r>
                <a:rPr lang="ro-RO" sz="1300" dirty="0" smtClean="0">
                  <a:latin typeface="Arial" pitchFamily="34" charset="0"/>
                  <a:cs typeface="Arial" pitchFamily="34" charset="0"/>
                </a:rPr>
                <a:t>În cazul în care </a:t>
              </a:r>
              <a:r>
                <a:rPr lang="ro-RO" sz="1300" b="1" dirty="0" smtClean="0">
                  <a:latin typeface="Arial" pitchFamily="34" charset="0"/>
                  <a:cs typeface="Arial" pitchFamily="34" charset="0"/>
                </a:rPr>
                <a:t>Excel </a:t>
              </a:r>
              <a:r>
                <a:rPr lang="ro-RO" sz="1300" dirty="0" smtClean="0">
                  <a:latin typeface="Arial" pitchFamily="34" charset="0"/>
                  <a:cs typeface="Arial" pitchFamily="34" charset="0"/>
                </a:rPr>
                <a:t>nu poate evalua o formulă afişează un mesaj de eroare.</a:t>
              </a:r>
              <a:endParaRPr lang="en-US" sz="1300" dirty="0" smtClean="0">
                <a:latin typeface="Arial" pitchFamily="34" charset="0"/>
                <a:cs typeface="Arial" pitchFamily="34" charset="0"/>
              </a:endParaRPr>
            </a:p>
            <a:p>
              <a:r>
                <a:rPr lang="ro-RO" sz="1300" dirty="0" smtClean="0">
                  <a:latin typeface="Arial" pitchFamily="34" charset="0"/>
                  <a:cs typeface="Arial" pitchFamily="34" charset="0"/>
                </a:rPr>
                <a:t>Aceste mesaje sunt:</a:t>
              </a:r>
              <a:endParaRPr lang="en-US" sz="1300" dirty="0" smtClean="0">
                <a:latin typeface="Arial" pitchFamily="34" charset="0"/>
                <a:cs typeface="Arial" pitchFamily="34" charset="0"/>
              </a:endParaRPr>
            </a:p>
            <a:p>
              <a:r>
                <a:rPr lang="ro-RO" sz="1300" b="1" dirty="0" smtClean="0">
                  <a:latin typeface="Arial" pitchFamily="34" charset="0"/>
                  <a:cs typeface="Arial" pitchFamily="34" charset="0"/>
                </a:rPr>
                <a:t>#DIV/0!</a:t>
              </a:r>
              <a:r>
                <a:rPr lang="ro-RO" sz="1300" dirty="0" smtClean="0">
                  <a:latin typeface="Arial" pitchFamily="34" charset="0"/>
                  <a:cs typeface="Arial" pitchFamily="34" charset="0"/>
                </a:rPr>
                <a:t> - împărţire la zero;</a:t>
              </a:r>
              <a:endParaRPr lang="en-US" sz="1300" dirty="0" smtClean="0">
                <a:latin typeface="Arial" pitchFamily="34" charset="0"/>
                <a:cs typeface="Arial" pitchFamily="34" charset="0"/>
              </a:endParaRPr>
            </a:p>
            <a:p>
              <a:r>
                <a:rPr lang="ro-RO" sz="1300" b="1" dirty="0" smtClean="0">
                  <a:latin typeface="Arial" pitchFamily="34" charset="0"/>
                  <a:cs typeface="Arial" pitchFamily="34" charset="0"/>
                </a:rPr>
                <a:t>#N/A </a:t>
              </a:r>
              <a:r>
                <a:rPr lang="ro-RO" sz="1300" dirty="0" smtClean="0">
                  <a:latin typeface="Arial" pitchFamily="34" charset="0"/>
                  <a:cs typeface="Arial" pitchFamily="34" charset="0"/>
                </a:rPr>
                <a:t>- valoare lipsă;</a:t>
              </a:r>
              <a:endParaRPr lang="en-US" sz="1300" dirty="0" smtClean="0">
                <a:latin typeface="Arial" pitchFamily="34" charset="0"/>
                <a:cs typeface="Arial" pitchFamily="34" charset="0"/>
              </a:endParaRPr>
            </a:p>
            <a:p>
              <a:r>
                <a:rPr lang="ro-RO" sz="1300" b="1" dirty="0" smtClean="0">
                  <a:latin typeface="Arial" pitchFamily="34" charset="0"/>
                  <a:cs typeface="Arial" pitchFamily="34" charset="0"/>
                </a:rPr>
                <a:t>#NAME?</a:t>
              </a:r>
              <a:r>
                <a:rPr lang="ro-RO" sz="1300" dirty="0" smtClean="0">
                  <a:latin typeface="Arial" pitchFamily="34" charset="0"/>
                  <a:cs typeface="Arial" pitchFamily="34" charset="0"/>
                </a:rPr>
                <a:t> - nume invalid;</a:t>
              </a:r>
              <a:endParaRPr lang="en-US" sz="1300" dirty="0" smtClean="0">
                <a:latin typeface="Arial" pitchFamily="34" charset="0"/>
                <a:cs typeface="Arial" pitchFamily="34" charset="0"/>
              </a:endParaRPr>
            </a:p>
            <a:p>
              <a:r>
                <a:rPr lang="ro-RO" sz="1300" b="1" dirty="0" smtClean="0">
                  <a:latin typeface="Arial" pitchFamily="34" charset="0"/>
                  <a:cs typeface="Arial" pitchFamily="34" charset="0"/>
                </a:rPr>
                <a:t>#NULL! </a:t>
              </a:r>
              <a:r>
                <a:rPr lang="ro-RO" sz="1300" dirty="0" smtClean="0">
                  <a:latin typeface="Arial" pitchFamily="34" charset="0"/>
                  <a:cs typeface="Arial" pitchFamily="34" charset="0"/>
                </a:rPr>
                <a:t>- intersecţie vidă între două domenii;</a:t>
              </a:r>
              <a:endParaRPr lang="en-US" sz="1300" dirty="0" smtClean="0">
                <a:latin typeface="Arial" pitchFamily="34" charset="0"/>
                <a:cs typeface="Arial" pitchFamily="34" charset="0"/>
              </a:endParaRPr>
            </a:p>
            <a:p>
              <a:r>
                <a:rPr lang="ro-RO" sz="1300" b="1" dirty="0" smtClean="0">
                  <a:latin typeface="Arial" pitchFamily="34" charset="0"/>
                  <a:cs typeface="Arial" pitchFamily="34" charset="0"/>
                </a:rPr>
                <a:t>#NUM!</a:t>
              </a:r>
              <a:r>
                <a:rPr lang="ro-RO" sz="1300" dirty="0" smtClean="0">
                  <a:latin typeface="Arial" pitchFamily="34" charset="0"/>
                  <a:cs typeface="Arial" pitchFamily="34" charset="0"/>
                </a:rPr>
                <a:t> - număr invalid;</a:t>
              </a:r>
              <a:endParaRPr lang="en-US" sz="1300" dirty="0" smtClean="0">
                <a:latin typeface="Arial" pitchFamily="34" charset="0"/>
                <a:cs typeface="Arial" pitchFamily="34" charset="0"/>
              </a:endParaRPr>
            </a:p>
            <a:p>
              <a:r>
                <a:rPr lang="ro-RO" sz="1300" b="1" dirty="0" smtClean="0">
                  <a:latin typeface="Arial" pitchFamily="34" charset="0"/>
                  <a:cs typeface="Arial" pitchFamily="34" charset="0"/>
                </a:rPr>
                <a:t>#REF! </a:t>
              </a:r>
              <a:r>
                <a:rPr lang="ro-RO" sz="1300" dirty="0" smtClean="0">
                  <a:latin typeface="Arial" pitchFamily="34" charset="0"/>
                  <a:cs typeface="Arial" pitchFamily="34" charset="0"/>
                </a:rPr>
                <a:t>- referinţă invalidă;</a:t>
              </a:r>
              <a:endParaRPr lang="en-US" sz="1300" dirty="0" smtClean="0">
                <a:latin typeface="Arial" pitchFamily="34" charset="0"/>
                <a:cs typeface="Arial" pitchFamily="34" charset="0"/>
              </a:endParaRPr>
            </a:p>
            <a:p>
              <a:r>
                <a:rPr lang="ro-RO" sz="1300" b="1" dirty="0" smtClean="0">
                  <a:latin typeface="Arial" pitchFamily="34" charset="0"/>
                  <a:cs typeface="Arial" pitchFamily="34" charset="0"/>
                </a:rPr>
                <a:t>#VALUE!</a:t>
              </a:r>
              <a:r>
                <a:rPr lang="ro-RO" sz="1300" dirty="0" smtClean="0">
                  <a:latin typeface="Arial" pitchFamily="34" charset="0"/>
                  <a:cs typeface="Arial" pitchFamily="34" charset="0"/>
                </a:rPr>
                <a:t> - valoare incorectă</a:t>
              </a:r>
              <a:endParaRPr lang="en-US" sz="1300" dirty="0" smtClean="0">
                <a:latin typeface="Arial" pitchFamily="34" charset="0"/>
                <a:cs typeface="Arial" pitchFamily="34" charset="0"/>
              </a:endParaRPr>
            </a:p>
            <a:p>
              <a:r>
                <a:rPr lang="ro-RO" sz="1300" b="1" dirty="0" smtClean="0">
                  <a:latin typeface="Arial" pitchFamily="34" charset="0"/>
                  <a:cs typeface="Arial" pitchFamily="34" charset="0"/>
                </a:rPr>
                <a:t>#######</a:t>
              </a:r>
              <a:r>
                <a:rPr lang="ro-RO" sz="1300" dirty="0" smtClean="0">
                  <a:latin typeface="Arial" pitchFamily="34" charset="0"/>
                  <a:cs typeface="Arial" pitchFamily="34" charset="0"/>
                </a:rPr>
                <a:t> - indicator de afişare imposibilă.</a:t>
              </a:r>
              <a:endParaRPr lang="en-US" sz="1300" dirty="0" smtClean="0">
                <a:latin typeface="Arial" pitchFamily="34" charset="0"/>
                <a:cs typeface="Arial" pitchFamily="34" charset="0"/>
              </a:endParaRPr>
            </a:p>
          </p:txBody>
        </p:sp>
        <p:sp>
          <p:nvSpPr>
            <p:cNvPr id="9" name="Rounded Rectangle 8"/>
            <p:cNvSpPr/>
            <p:nvPr/>
          </p:nvSpPr>
          <p:spPr>
            <a:xfrm>
              <a:off x="2362200" y="1143000"/>
              <a:ext cx="4720828" cy="2438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1000" y="2133600"/>
            <a:ext cx="8382000" cy="3323987"/>
          </a:xfrm>
          <a:prstGeom prst="rect">
            <a:avLst/>
          </a:prstGeom>
          <a:noFill/>
        </p:spPr>
        <p:txBody>
          <a:bodyPr wrap="square" rtlCol="0">
            <a:spAutoFit/>
          </a:bodyPr>
          <a:lstStyle/>
          <a:p>
            <a:pPr algn="just"/>
            <a:r>
              <a:rPr lang="ro-RO" sz="1400" dirty="0" smtClean="0">
                <a:latin typeface="Arial" pitchFamily="34" charset="0"/>
                <a:cs typeface="Arial" pitchFamily="34" charset="0"/>
              </a:rPr>
              <a:t>Referinţele celulelor în formule sunt de mai multe feluri:</a:t>
            </a:r>
            <a:endParaRPr lang="en-US" sz="1400" dirty="0" smtClean="0">
              <a:latin typeface="Arial" pitchFamily="34" charset="0"/>
              <a:cs typeface="Arial" pitchFamily="34" charset="0"/>
            </a:endParaRPr>
          </a:p>
          <a:p>
            <a:pPr lvl="0" algn="just"/>
            <a:r>
              <a:rPr lang="ro-RO" sz="1400" b="1" i="1" dirty="0" smtClean="0">
                <a:latin typeface="Arial" pitchFamily="34" charset="0"/>
                <a:cs typeface="Arial" pitchFamily="34" charset="0"/>
              </a:rPr>
              <a:t>Referinţele absolute </a:t>
            </a:r>
            <a:r>
              <a:rPr lang="ro-RO" sz="1400" dirty="0" smtClean="0">
                <a:latin typeface="Arial" pitchFamily="34" charset="0"/>
                <a:cs typeface="Arial" pitchFamily="34" charset="0"/>
              </a:rPr>
              <a:t>indică poziţia exactă a celulei in foaia de lucru. Notaţia folosită pentru a specifica o referinţă absolută conţine caracterul $ în faţa literei coloanei şi a numărului liniei. De exemplu </a:t>
            </a:r>
            <a:r>
              <a:rPr lang="ro-RO" sz="1400" b="1" dirty="0" smtClean="0">
                <a:latin typeface="Arial" pitchFamily="34" charset="0"/>
                <a:cs typeface="Arial" pitchFamily="34" charset="0"/>
              </a:rPr>
              <a:t>$C$7</a:t>
            </a:r>
            <a:r>
              <a:rPr lang="ro-RO" sz="1400" dirty="0" smtClean="0">
                <a:latin typeface="Arial" pitchFamily="34" charset="0"/>
                <a:cs typeface="Arial" pitchFamily="34" charset="0"/>
              </a:rPr>
              <a:t>. Referinţele absolute se folosesc în formulele în care se doreşte adresarea la o anumită celulă </a:t>
            </a:r>
            <a:r>
              <a:rPr lang="ro-RO" sz="1400" i="1" dirty="0" smtClean="0">
                <a:latin typeface="Arial" pitchFamily="34" charset="0"/>
                <a:cs typeface="Arial" pitchFamily="34" charset="0"/>
              </a:rPr>
              <a:t>indiferent de locul unde este plasată formula printr-o copiere.</a:t>
            </a:r>
            <a:endParaRPr lang="en-US" sz="1400" dirty="0" smtClean="0">
              <a:latin typeface="Arial" pitchFamily="34" charset="0"/>
              <a:cs typeface="Arial" pitchFamily="34" charset="0"/>
            </a:endParaRPr>
          </a:p>
          <a:p>
            <a:pPr lvl="0" algn="just"/>
            <a:r>
              <a:rPr lang="ro-RO" sz="1400" b="1" i="1" dirty="0" smtClean="0">
                <a:latin typeface="Arial" pitchFamily="34" charset="0"/>
                <a:cs typeface="Arial" pitchFamily="34" charset="0"/>
              </a:rPr>
              <a:t>Referinţele relative </a:t>
            </a:r>
            <a:r>
              <a:rPr lang="ro-RO" sz="1400" dirty="0" smtClean="0">
                <a:latin typeface="Arial" pitchFamily="34" charset="0"/>
                <a:cs typeface="Arial" pitchFamily="34" charset="0"/>
              </a:rPr>
              <a:t>sunt cele de forma cunoscută, litera coloanei şi numărul rândului. De exemplu </a:t>
            </a:r>
            <a:r>
              <a:rPr lang="ro-RO" sz="1400" b="1" dirty="0" smtClean="0">
                <a:latin typeface="Arial" pitchFamily="34" charset="0"/>
                <a:cs typeface="Arial" pitchFamily="34" charset="0"/>
              </a:rPr>
              <a:t>C7</a:t>
            </a:r>
            <a:r>
              <a:rPr lang="ro-RO" sz="1400" dirty="0" smtClean="0">
                <a:latin typeface="Arial" pitchFamily="34" charset="0"/>
                <a:cs typeface="Arial" pitchFamily="34" charset="0"/>
              </a:rPr>
              <a:t>. Se folosesc în această formă într-o formulă atunci când se doreşte referirea la adresele unor celule aflate într-o anumită poziţie fată de celula care conţine formula şi după copierea formulei. Prin copiere referinţele relative se modifică în mod automat păstrându-se însă relaţiile poziţionale dintre ele.</a:t>
            </a:r>
            <a:endParaRPr lang="en-US" sz="1400" dirty="0" smtClean="0">
              <a:latin typeface="Arial" pitchFamily="34" charset="0"/>
              <a:cs typeface="Arial" pitchFamily="34" charset="0"/>
            </a:endParaRPr>
          </a:p>
          <a:p>
            <a:pPr algn="just"/>
            <a:r>
              <a:rPr lang="ro-RO" sz="1400" b="1" i="1" dirty="0" smtClean="0">
                <a:latin typeface="Arial" pitchFamily="34" charset="0"/>
                <a:cs typeface="Arial" pitchFamily="34" charset="0"/>
              </a:rPr>
              <a:t>Referinţele  mixte </a:t>
            </a:r>
            <a:r>
              <a:rPr lang="ro-RO" sz="1400" dirty="0" smtClean="0">
                <a:latin typeface="Arial" pitchFamily="34" charset="0"/>
                <a:cs typeface="Arial" pitchFamily="34" charset="0"/>
              </a:rPr>
              <a:t>sunt compuse din referinţe absolute pentru o componentă şi referinţe relative pentru cealaltă componentă. De exemplu, $C7 sau C$7. </a:t>
            </a:r>
            <a:endParaRPr lang="en-US" sz="1400" dirty="0" smtClean="0">
              <a:latin typeface="Arial" pitchFamily="34" charset="0"/>
              <a:cs typeface="Arial" pitchFamily="34" charset="0"/>
            </a:endParaRPr>
          </a:p>
          <a:p>
            <a:pPr algn="just"/>
            <a:r>
              <a:rPr lang="ro-RO" sz="1400" dirty="0" smtClean="0">
                <a:latin typeface="Arial" pitchFamily="34" charset="0"/>
                <a:ea typeface="Times New Roman" pitchFamily="18" charset="0"/>
                <a:cs typeface="Arial" pitchFamily="34" charset="0"/>
              </a:rPr>
              <a:t>Prin </a:t>
            </a:r>
            <a:r>
              <a:rPr lang="ro-RO" sz="1400" i="1" dirty="0" smtClean="0">
                <a:latin typeface="Arial" pitchFamily="34" charset="0"/>
                <a:ea typeface="Times New Roman" pitchFamily="18" charset="0"/>
                <a:cs typeface="Arial" pitchFamily="34" charset="0"/>
              </a:rPr>
              <a:t>domeniu de celule</a:t>
            </a:r>
            <a:r>
              <a:rPr lang="ro-RO" sz="1400" dirty="0" smtClean="0">
                <a:latin typeface="Arial" pitchFamily="34" charset="0"/>
                <a:ea typeface="Times New Roman" pitchFamily="18" charset="0"/>
                <a:cs typeface="Arial" pitchFamily="34" charset="0"/>
              </a:rPr>
              <a:t> se întelege o </a:t>
            </a:r>
            <a:r>
              <a:rPr lang="ro-RO" sz="1400" i="1" dirty="0" smtClean="0">
                <a:latin typeface="Arial" pitchFamily="34" charset="0"/>
                <a:ea typeface="Times New Roman" pitchFamily="18" charset="0"/>
                <a:cs typeface="Arial" pitchFamily="34" charset="0"/>
              </a:rPr>
              <a:t>zona dreptunghiulară</a:t>
            </a:r>
            <a:r>
              <a:rPr lang="ro-RO" sz="1400" dirty="0" smtClean="0">
                <a:latin typeface="Arial" pitchFamily="34" charset="0"/>
                <a:ea typeface="Times New Roman" pitchFamily="18" charset="0"/>
                <a:cs typeface="Arial" pitchFamily="34" charset="0"/>
              </a:rPr>
              <a:t> din foaia de calcul formată din mai multe celule adiacente. Adresa unui domeniu de celule este formată din adresa celulei din colţul din stânga sus, caracterul două puncte şi adresa celulei din colţul din dreapta jos. De exemplu, domeniul de celule din figura de mai </a:t>
            </a:r>
            <a:r>
              <a:rPr lang="en-US" sz="1400" dirty="0" err="1" smtClean="0">
                <a:latin typeface="Arial" pitchFamily="34" charset="0"/>
                <a:ea typeface="Times New Roman" pitchFamily="18" charset="0"/>
                <a:cs typeface="Arial" pitchFamily="34" charset="0"/>
              </a:rPr>
              <a:t>sus</a:t>
            </a:r>
            <a:r>
              <a:rPr lang="en-US" sz="1400" dirty="0" smtClean="0">
                <a:latin typeface="Arial" pitchFamily="34" charset="0"/>
                <a:ea typeface="Times New Roman" pitchFamily="18" charset="0"/>
                <a:cs typeface="Arial" pitchFamily="34" charset="0"/>
              </a:rPr>
              <a:t> </a:t>
            </a:r>
            <a:r>
              <a:rPr lang="ro-RO" sz="1400" dirty="0" smtClean="0">
                <a:latin typeface="Arial" pitchFamily="34" charset="0"/>
                <a:ea typeface="Times New Roman" pitchFamily="18" charset="0"/>
                <a:cs typeface="Arial" pitchFamily="34" charset="0"/>
              </a:rPr>
              <a:t>are adresa B2:D</a:t>
            </a:r>
            <a:r>
              <a:rPr lang="en-US" sz="1400" dirty="0" smtClean="0">
                <a:latin typeface="Arial" pitchFamily="34" charset="0"/>
                <a:ea typeface="Times New Roman" pitchFamily="18" charset="0"/>
                <a:cs typeface="Arial" pitchFamily="34" charset="0"/>
              </a:rPr>
              <a:t>9</a:t>
            </a:r>
            <a:r>
              <a:rPr lang="ro-RO" sz="1400" dirty="0" smtClean="0">
                <a:latin typeface="Arial" pitchFamily="34" charset="0"/>
                <a:ea typeface="Times New Roman" pitchFamily="18" charset="0"/>
                <a:cs typeface="Arial" pitchFamily="34" charset="0"/>
              </a:rPr>
              <a:t>.</a:t>
            </a:r>
            <a:endParaRPr lang="ro-RO" sz="1400" dirty="0" smtClean="0">
              <a:latin typeface="Arial" pitchFamily="34" charset="0"/>
              <a:cs typeface="Arial" pitchFamily="34" charset="0"/>
            </a:endParaRPr>
          </a:p>
        </p:txBody>
      </p:sp>
      <p:sp>
        <p:nvSpPr>
          <p:cNvPr id="10" name="Title 1"/>
          <p:cNvSpPr>
            <a:spLocks noGrp="1"/>
          </p:cNvSpPr>
          <p:nvPr>
            <p:ph type="title"/>
          </p:nvPr>
        </p:nvSpPr>
        <p:spPr>
          <a:xfrm>
            <a:off x="381000" y="457200"/>
            <a:ext cx="8458200" cy="487362"/>
          </a:xfrm>
        </p:spPr>
        <p:txBody>
          <a:bodyPr>
            <a:normAutofit/>
          </a:bodyPr>
          <a:lstStyle/>
          <a:p>
            <a:r>
              <a:rPr lang="en-US" sz="1800" b="1" i="1" dirty="0" err="1" smtClean="0">
                <a:solidFill>
                  <a:schemeClr val="accent1"/>
                </a:solidFill>
                <a:latin typeface="Arial" pitchFamily="34" charset="0"/>
                <a:cs typeface="Arial" pitchFamily="34" charset="0"/>
              </a:rPr>
              <a:t>Introducerea</a:t>
            </a:r>
            <a:r>
              <a:rPr lang="en-US" sz="1800" b="1" i="1" dirty="0" smtClean="0">
                <a:solidFill>
                  <a:schemeClr val="accent1"/>
                </a:solidFill>
                <a:latin typeface="Arial" pitchFamily="34" charset="0"/>
                <a:cs typeface="Arial" pitchFamily="34" charset="0"/>
              </a:rPr>
              <a:t> </a:t>
            </a:r>
            <a:r>
              <a:rPr lang="en-US" sz="1800" b="1" i="1" dirty="0" err="1" smtClean="0">
                <a:solidFill>
                  <a:schemeClr val="accent1"/>
                </a:solidFill>
                <a:latin typeface="Arial" pitchFamily="34" charset="0"/>
                <a:cs typeface="Arial" pitchFamily="34" charset="0"/>
              </a:rPr>
              <a:t>formulelor</a:t>
            </a:r>
            <a:r>
              <a:rPr lang="en-US" sz="1800" b="1" i="1" dirty="0" smtClean="0">
                <a:solidFill>
                  <a:schemeClr val="accent1"/>
                </a:solidFill>
                <a:latin typeface="Arial" pitchFamily="34" charset="0"/>
                <a:cs typeface="Arial" pitchFamily="34" charset="0"/>
              </a:rPr>
              <a:t>. </a:t>
            </a:r>
            <a:r>
              <a:rPr lang="en-US" sz="1800" b="1" i="1" dirty="0" err="1" smtClean="0">
                <a:solidFill>
                  <a:schemeClr val="accent1"/>
                </a:solidFill>
                <a:latin typeface="Arial" pitchFamily="34" charset="0"/>
                <a:cs typeface="Arial" pitchFamily="34" charset="0"/>
              </a:rPr>
              <a:t>Folosirea</a:t>
            </a:r>
            <a:r>
              <a:rPr lang="en-US" sz="1800" b="1" i="1" dirty="0" smtClean="0">
                <a:solidFill>
                  <a:schemeClr val="accent1"/>
                </a:solidFill>
                <a:latin typeface="Arial" pitchFamily="34" charset="0"/>
                <a:cs typeface="Arial" pitchFamily="34" charset="0"/>
              </a:rPr>
              <a:t> </a:t>
            </a:r>
            <a:r>
              <a:rPr lang="en-US" sz="1800" b="1" i="1" dirty="0" err="1" smtClean="0">
                <a:solidFill>
                  <a:schemeClr val="accent1"/>
                </a:solidFill>
                <a:latin typeface="Arial" pitchFamily="34" charset="0"/>
                <a:cs typeface="Arial" pitchFamily="34" charset="0"/>
              </a:rPr>
              <a:t>referintelor</a:t>
            </a:r>
            <a:r>
              <a:rPr lang="en-US" sz="1800" b="1" i="1" dirty="0" smtClean="0">
                <a:solidFill>
                  <a:schemeClr val="accent1"/>
                </a:solidFill>
                <a:latin typeface="Arial" pitchFamily="34" charset="0"/>
                <a:cs typeface="Arial" pitchFamily="34" charset="0"/>
              </a:rPr>
              <a:t> </a:t>
            </a:r>
            <a:r>
              <a:rPr lang="en-US" sz="1800" b="1" i="1" dirty="0" err="1" smtClean="0">
                <a:solidFill>
                  <a:schemeClr val="accent1"/>
                </a:solidFill>
                <a:latin typeface="Arial" pitchFamily="34" charset="0"/>
                <a:cs typeface="Arial" pitchFamily="34" charset="0"/>
              </a:rPr>
              <a:t>celulelor</a:t>
            </a:r>
            <a:endParaRPr lang="en-US" sz="1800" b="1" i="1" dirty="0" smtClean="0">
              <a:solidFill>
                <a:schemeClr val="accent1"/>
              </a:solidFill>
              <a:latin typeface="Arial" pitchFamily="34" charset="0"/>
              <a:cs typeface="Arial" pitchFamily="34" charset="0"/>
            </a:endParaRPr>
          </a:p>
        </p:txBody>
      </p:sp>
      <p:pic>
        <p:nvPicPr>
          <p:cNvPr id="1026" name="Picture 2"/>
          <p:cNvPicPr>
            <a:picLocks noChangeAspect="1" noChangeArrowheads="1"/>
          </p:cNvPicPr>
          <p:nvPr/>
        </p:nvPicPr>
        <p:blipFill>
          <a:blip r:embed="rId2" cstate="print"/>
          <a:srcRect t="19466" r="19466" b="17430"/>
          <a:stretch>
            <a:fillRect/>
          </a:stretch>
        </p:blipFill>
        <p:spPr bwMode="auto">
          <a:xfrm>
            <a:off x="6781800" y="1219200"/>
            <a:ext cx="1828800" cy="1074745"/>
          </a:xfrm>
          <a:prstGeom prst="rect">
            <a:avLst/>
          </a:prstGeom>
          <a:noFill/>
          <a:ln w="9525">
            <a:solidFill>
              <a:srgbClr val="0070C0"/>
            </a:solid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Grp="1" noChangeAspect="1" noChangeArrowheads="1"/>
          </p:cNvPicPr>
          <p:nvPr>
            <p:ph idx="1"/>
          </p:nvPr>
        </p:nvPicPr>
        <p:blipFill>
          <a:blip r:embed="rId2" cstate="print"/>
          <a:srcRect r="55000" b="78333"/>
          <a:stretch>
            <a:fillRect/>
          </a:stretch>
        </p:blipFill>
        <p:spPr bwMode="auto">
          <a:xfrm>
            <a:off x="6172200" y="1066800"/>
            <a:ext cx="2743200" cy="990600"/>
          </a:xfrm>
          <a:prstGeom prst="rect">
            <a:avLst/>
          </a:prstGeom>
          <a:noFill/>
          <a:ln w="9525">
            <a:solidFill>
              <a:srgbClr val="0070C0"/>
            </a:solidFill>
            <a:miter lim="800000"/>
            <a:headEnd/>
            <a:tailEnd/>
          </a:ln>
          <a:effectLst/>
        </p:spPr>
      </p:pic>
      <p:sp>
        <p:nvSpPr>
          <p:cNvPr id="2" name="Title 1"/>
          <p:cNvSpPr>
            <a:spLocks noGrp="1"/>
          </p:cNvSpPr>
          <p:nvPr>
            <p:ph type="title"/>
          </p:nvPr>
        </p:nvSpPr>
        <p:spPr>
          <a:xfrm>
            <a:off x="304800" y="274638"/>
            <a:ext cx="8382000" cy="487362"/>
          </a:xfrm>
        </p:spPr>
        <p:txBody>
          <a:bodyPr>
            <a:normAutofit/>
          </a:bodyPr>
          <a:lstStyle/>
          <a:p>
            <a:r>
              <a:rPr lang="en-US" sz="1800" b="1" i="1" dirty="0" err="1" smtClean="0">
                <a:solidFill>
                  <a:schemeClr val="accent1"/>
                </a:solidFill>
                <a:latin typeface="Tahoma" pitchFamily="34" charset="0"/>
                <a:cs typeface="Tahoma" pitchFamily="34" charset="0"/>
              </a:rPr>
              <a:t>Functii</a:t>
            </a:r>
            <a:endParaRPr lang="en-US" sz="1800" b="1" i="1" dirty="0">
              <a:solidFill>
                <a:schemeClr val="accent1"/>
              </a:solidFill>
              <a:latin typeface="Tahoma" pitchFamily="34" charset="0"/>
              <a:cs typeface="Tahoma" pitchFamily="34" charset="0"/>
            </a:endParaRPr>
          </a:p>
        </p:txBody>
      </p:sp>
      <p:sp>
        <p:nvSpPr>
          <p:cNvPr id="4" name="TextBox 3"/>
          <p:cNvSpPr txBox="1"/>
          <p:nvPr/>
        </p:nvSpPr>
        <p:spPr>
          <a:xfrm>
            <a:off x="152400" y="762000"/>
            <a:ext cx="5791200" cy="3139321"/>
          </a:xfrm>
          <a:prstGeom prst="rect">
            <a:avLst/>
          </a:prstGeom>
          <a:noFill/>
        </p:spPr>
        <p:txBody>
          <a:bodyPr wrap="square" rtlCol="0">
            <a:spAutoFit/>
          </a:bodyPr>
          <a:lstStyle/>
          <a:p>
            <a:pPr algn="just"/>
            <a:r>
              <a:rPr lang="ro-RO" sz="1600" b="1" i="1" dirty="0" smtClean="0">
                <a:latin typeface="Arial" pitchFamily="34" charset="0"/>
                <a:cs typeface="Arial" pitchFamily="34" charset="0"/>
              </a:rPr>
              <a:t>Ce sunt funcţiile?</a:t>
            </a:r>
            <a:endParaRPr lang="en-US" sz="1600" i="1" dirty="0" smtClean="0">
              <a:latin typeface="Arial" pitchFamily="34" charset="0"/>
              <a:cs typeface="Arial" pitchFamily="34" charset="0"/>
            </a:endParaRPr>
          </a:p>
          <a:p>
            <a:pPr algn="just"/>
            <a:r>
              <a:rPr lang="ro-RO" sz="1400" dirty="0" smtClean="0">
                <a:latin typeface="Arial" pitchFamily="34" charset="0"/>
                <a:cs typeface="Arial" pitchFamily="34" charset="0"/>
              </a:rPr>
              <a:t>Funcţiile </a:t>
            </a:r>
            <a:r>
              <a:rPr lang="ro-RO" sz="1400" b="1" dirty="0" smtClean="0">
                <a:latin typeface="Arial" pitchFamily="34" charset="0"/>
                <a:cs typeface="Arial" pitchFamily="34" charset="0"/>
              </a:rPr>
              <a:t>Excel </a:t>
            </a:r>
            <a:r>
              <a:rPr lang="ro-RO" sz="1400" dirty="0" smtClean="0">
                <a:latin typeface="Arial" pitchFamily="34" charset="0"/>
                <a:cs typeface="Arial" pitchFamily="34" charset="0"/>
              </a:rPr>
              <a:t>sunt </a:t>
            </a:r>
            <a:r>
              <a:rPr lang="ro-RO" sz="1400" i="1" dirty="0" smtClean="0">
                <a:latin typeface="Arial" pitchFamily="34" charset="0"/>
                <a:cs typeface="Arial" pitchFamily="34" charset="0"/>
              </a:rPr>
              <a:t>formule predefinite</a:t>
            </a:r>
            <a:r>
              <a:rPr lang="ro-RO" sz="1400" dirty="0" smtClean="0">
                <a:latin typeface="Arial" pitchFamily="34" charset="0"/>
                <a:cs typeface="Arial" pitchFamily="34" charset="0"/>
              </a:rPr>
              <a:t>, care efectuează o serie de operaţii pe un anumit domeniu de valori. Ele primesc la intrare anumite valori, numite  </a:t>
            </a:r>
            <a:r>
              <a:rPr lang="ro-RO" sz="1400" i="1" dirty="0" smtClean="0">
                <a:latin typeface="Arial" pitchFamily="34" charset="0"/>
                <a:cs typeface="Arial" pitchFamily="34" charset="0"/>
              </a:rPr>
              <a:t>argumente</a:t>
            </a:r>
            <a:r>
              <a:rPr lang="ro-RO" sz="1400" dirty="0" smtClean="0">
                <a:latin typeface="Arial" pitchFamily="34" charset="0"/>
                <a:cs typeface="Arial" pitchFamily="34" charset="0"/>
              </a:rPr>
              <a:t>, efectuează prelucrarea acestora şi întorc în program una, sau mai multe valori. De exemplu, pentru a calcula suma celulelor de la A5 la G5 se scrie: =SUM(A5:G5).</a:t>
            </a:r>
            <a:endParaRPr lang="en-US" sz="1400" dirty="0" smtClean="0">
              <a:latin typeface="Arial" pitchFamily="34" charset="0"/>
              <a:cs typeface="Arial" pitchFamily="34" charset="0"/>
            </a:endParaRPr>
          </a:p>
          <a:p>
            <a:pPr algn="just"/>
            <a:r>
              <a:rPr lang="ro-RO" sz="1400" b="1" dirty="0" smtClean="0">
                <a:latin typeface="Arial" pitchFamily="34" charset="0"/>
                <a:cs typeface="Arial" pitchFamily="34" charset="0"/>
              </a:rPr>
              <a:t>Excel </a:t>
            </a:r>
            <a:r>
              <a:rPr lang="ro-RO" sz="1400" dirty="0" smtClean="0">
                <a:latin typeface="Arial" pitchFamily="34" charset="0"/>
                <a:cs typeface="Arial" pitchFamily="34" charset="0"/>
              </a:rPr>
              <a:t>conţine numeroase funcţii, care sunt grupate pe categorii după domeniul lor de aplicabilitate. </a:t>
            </a:r>
            <a:endParaRPr lang="en-US" sz="1400" dirty="0" smtClean="0">
              <a:latin typeface="Arial" pitchFamily="34" charset="0"/>
              <a:cs typeface="Arial" pitchFamily="34" charset="0"/>
            </a:endParaRPr>
          </a:p>
          <a:p>
            <a:pPr algn="just"/>
            <a:r>
              <a:rPr lang="ro-RO" sz="1400" dirty="0" smtClean="0">
                <a:latin typeface="Tahoma" pitchFamily="34" charset="0"/>
                <a:cs typeface="Tahoma" pitchFamily="34" charset="0"/>
              </a:rPr>
              <a:t>Ele se pot vedea executând</a:t>
            </a:r>
            <a:r>
              <a:rPr lang="en-US" sz="1400" dirty="0" smtClean="0">
                <a:latin typeface="Tahoma" pitchFamily="34" charset="0"/>
                <a:cs typeface="Tahoma" pitchFamily="34" charset="0"/>
              </a:rPr>
              <a:t> </a:t>
            </a:r>
            <a:r>
              <a:rPr lang="en-US" sz="1400" dirty="0" err="1" smtClean="0">
                <a:latin typeface="Tahoma" pitchFamily="34" charset="0"/>
                <a:cs typeface="Tahoma" pitchFamily="34" charset="0"/>
              </a:rPr>
              <a:t>unua</a:t>
            </a:r>
            <a:r>
              <a:rPr lang="en-US" sz="1400" dirty="0" smtClean="0">
                <a:latin typeface="Tahoma" pitchFamily="34" charset="0"/>
                <a:cs typeface="Tahoma" pitchFamily="34" charset="0"/>
              </a:rPr>
              <a:t> din </a:t>
            </a:r>
            <a:r>
              <a:rPr lang="en-US" sz="1400" dirty="0" err="1" smtClean="0">
                <a:latin typeface="Tahoma" pitchFamily="34" charset="0"/>
                <a:cs typeface="Tahoma" pitchFamily="34" charset="0"/>
              </a:rPr>
              <a:t>urmatoarele</a:t>
            </a:r>
            <a:r>
              <a:rPr lang="en-US" sz="1400" dirty="0" smtClean="0">
                <a:latin typeface="Tahoma" pitchFamily="34" charset="0"/>
                <a:cs typeface="Tahoma" pitchFamily="34" charset="0"/>
              </a:rPr>
              <a:t> </a:t>
            </a:r>
            <a:r>
              <a:rPr lang="en-US" sz="1400" dirty="0" err="1" smtClean="0">
                <a:latin typeface="Tahoma" pitchFamily="34" charset="0"/>
                <a:cs typeface="Tahoma" pitchFamily="34" charset="0"/>
              </a:rPr>
              <a:t>modalitati</a:t>
            </a:r>
            <a:endParaRPr lang="en-US" sz="1400" dirty="0" smtClean="0">
              <a:latin typeface="Tahoma" pitchFamily="34" charset="0"/>
              <a:cs typeface="Tahoma" pitchFamily="34" charset="0"/>
            </a:endParaRPr>
          </a:p>
          <a:p>
            <a:pPr marL="342900" indent="-342900" algn="just">
              <a:buAutoNum type="arabicPeriod"/>
            </a:pPr>
            <a:r>
              <a:rPr lang="en-US" sz="1400" dirty="0" smtClean="0">
                <a:latin typeface="Tahoma" pitchFamily="34" charset="0"/>
                <a:cs typeface="Tahoma" pitchFamily="34" charset="0"/>
              </a:rPr>
              <a:t>Click </a:t>
            </a:r>
            <a:r>
              <a:rPr lang="en-US" sz="1400" dirty="0" err="1" smtClean="0">
                <a:latin typeface="Tahoma" pitchFamily="34" charset="0"/>
                <a:cs typeface="Tahoma" pitchFamily="34" charset="0"/>
              </a:rPr>
              <a:t>pe</a:t>
            </a:r>
            <a:r>
              <a:rPr lang="en-US" sz="1400" dirty="0" smtClean="0">
                <a:latin typeface="Tahoma" pitchFamily="34" charset="0"/>
                <a:cs typeface="Tahoma" pitchFamily="34" charset="0"/>
              </a:rPr>
              <a:t> </a:t>
            </a:r>
            <a:r>
              <a:rPr lang="en-US" sz="1400" dirty="0" err="1" smtClean="0">
                <a:latin typeface="Tahoma" pitchFamily="34" charset="0"/>
                <a:cs typeface="Tahoma" pitchFamily="34" charset="0"/>
              </a:rPr>
              <a:t>butonul</a:t>
            </a:r>
            <a:r>
              <a:rPr lang="en-US" sz="1400" dirty="0" smtClean="0">
                <a:latin typeface="Tahoma" pitchFamily="34" charset="0"/>
                <a:cs typeface="Tahoma" pitchFamily="34" charset="0"/>
              </a:rPr>
              <a:t> </a:t>
            </a:r>
            <a:r>
              <a:rPr lang="en-US" sz="1400" b="1" dirty="0" err="1" smtClean="0">
                <a:latin typeface="Tahoma" pitchFamily="34" charset="0"/>
                <a:cs typeface="Tahoma" pitchFamily="34" charset="0"/>
              </a:rPr>
              <a:t>Inserare</a:t>
            </a:r>
            <a:r>
              <a:rPr lang="en-US" sz="1400" b="1" dirty="0" smtClean="0">
                <a:latin typeface="Tahoma" pitchFamily="34" charset="0"/>
                <a:cs typeface="Tahoma" pitchFamily="34" charset="0"/>
              </a:rPr>
              <a:t> </a:t>
            </a:r>
            <a:r>
              <a:rPr lang="en-US" sz="1400" b="1" dirty="0" err="1" smtClean="0">
                <a:latin typeface="Tahoma" pitchFamily="34" charset="0"/>
                <a:cs typeface="Tahoma" pitchFamily="34" charset="0"/>
              </a:rPr>
              <a:t>functie</a:t>
            </a:r>
            <a:r>
              <a:rPr lang="en-US" sz="1400" b="1" dirty="0" smtClean="0">
                <a:latin typeface="Tahoma" pitchFamily="34" charset="0"/>
                <a:cs typeface="Tahoma" pitchFamily="34" charset="0"/>
              </a:rPr>
              <a:t> </a:t>
            </a:r>
            <a:r>
              <a:rPr lang="en-US" sz="1400" dirty="0" smtClean="0">
                <a:latin typeface="Tahoma" pitchFamily="34" charset="0"/>
                <a:cs typeface="Tahoma" pitchFamily="34" charset="0"/>
              </a:rPr>
              <a:t>(</a:t>
            </a:r>
            <a:r>
              <a:rPr lang="en-US" sz="1400" b="1" dirty="0" smtClean="0">
                <a:latin typeface="Tahoma" pitchFamily="34" charset="0"/>
                <a:cs typeface="Tahoma" pitchFamily="34" charset="0"/>
              </a:rPr>
              <a:t>Insert Function) </a:t>
            </a:r>
            <a:r>
              <a:rPr lang="en-US" sz="1400" dirty="0" smtClean="0">
                <a:latin typeface="Tahoma" pitchFamily="34" charset="0"/>
                <a:cs typeface="Tahoma" pitchFamily="34" charset="0"/>
              </a:rPr>
              <a:t>din </a:t>
            </a:r>
            <a:r>
              <a:rPr lang="en-US" sz="1400" dirty="0" err="1" smtClean="0">
                <a:latin typeface="Tahoma" pitchFamily="34" charset="0"/>
                <a:cs typeface="Tahoma" pitchFamily="34" charset="0"/>
              </a:rPr>
              <a:t>fila</a:t>
            </a:r>
            <a:r>
              <a:rPr lang="en-US" sz="1400" dirty="0" smtClean="0">
                <a:latin typeface="Tahoma" pitchFamily="34" charset="0"/>
                <a:cs typeface="Tahoma" pitchFamily="34" charset="0"/>
              </a:rPr>
              <a:t> </a:t>
            </a:r>
            <a:r>
              <a:rPr lang="en-US" sz="1400" b="1" dirty="0" err="1" smtClean="0">
                <a:latin typeface="Tahoma" pitchFamily="34" charset="0"/>
                <a:cs typeface="Tahoma" pitchFamily="34" charset="0"/>
              </a:rPr>
              <a:t>Formule</a:t>
            </a:r>
            <a:r>
              <a:rPr lang="en-US" sz="1400" b="1" dirty="0" smtClean="0">
                <a:latin typeface="Tahoma" pitchFamily="34" charset="0"/>
                <a:cs typeface="Tahoma" pitchFamily="34" charset="0"/>
              </a:rPr>
              <a:t> </a:t>
            </a:r>
            <a:r>
              <a:rPr lang="en-US" sz="1400" dirty="0" smtClean="0">
                <a:latin typeface="Tahoma" pitchFamily="34" charset="0"/>
                <a:cs typeface="Tahoma" pitchFamily="34" charset="0"/>
              </a:rPr>
              <a:t>(</a:t>
            </a:r>
            <a:r>
              <a:rPr lang="en-US" sz="1400" b="1" dirty="0" smtClean="0">
                <a:latin typeface="Tahoma" pitchFamily="34" charset="0"/>
                <a:cs typeface="Tahoma" pitchFamily="34" charset="0"/>
              </a:rPr>
              <a:t>Formulas)</a:t>
            </a:r>
            <a:r>
              <a:rPr lang="en-US" sz="1400" dirty="0" smtClean="0">
                <a:latin typeface="Tahoma" pitchFamily="34" charset="0"/>
                <a:cs typeface="Tahoma" pitchFamily="34" charset="0"/>
              </a:rPr>
              <a:t> (1)</a:t>
            </a:r>
          </a:p>
          <a:p>
            <a:pPr marL="342900" indent="-342900" algn="just">
              <a:buAutoNum type="arabicPeriod"/>
            </a:pPr>
            <a:r>
              <a:rPr lang="en-US" sz="1400" dirty="0" smtClean="0">
                <a:latin typeface="Tahoma" pitchFamily="34" charset="0"/>
                <a:cs typeface="Tahoma" pitchFamily="34" charset="0"/>
              </a:rPr>
              <a:t>Click </a:t>
            </a:r>
            <a:r>
              <a:rPr lang="en-US" sz="1400" dirty="0" err="1" smtClean="0">
                <a:latin typeface="Tahoma" pitchFamily="34" charset="0"/>
                <a:cs typeface="Tahoma" pitchFamily="34" charset="0"/>
              </a:rPr>
              <a:t>pe</a:t>
            </a:r>
            <a:r>
              <a:rPr lang="en-US" sz="1400" dirty="0" smtClean="0">
                <a:latin typeface="Tahoma" pitchFamily="34" charset="0"/>
                <a:cs typeface="Tahoma" pitchFamily="34" charset="0"/>
              </a:rPr>
              <a:t> </a:t>
            </a:r>
            <a:r>
              <a:rPr lang="en-US" sz="1400" dirty="0" err="1" smtClean="0">
                <a:latin typeface="Tahoma" pitchFamily="34" charset="0"/>
                <a:cs typeface="Tahoma" pitchFamily="34" charset="0"/>
              </a:rPr>
              <a:t>butonul</a:t>
            </a:r>
            <a:r>
              <a:rPr lang="en-US" sz="1400" dirty="0" smtClean="0">
                <a:latin typeface="Tahoma" pitchFamily="34" charset="0"/>
                <a:cs typeface="Tahoma" pitchFamily="34" charset="0"/>
              </a:rPr>
              <a:t> </a:t>
            </a:r>
            <a:r>
              <a:rPr lang="en-US" sz="1400" b="1" dirty="0" err="1" smtClean="0">
                <a:latin typeface="Tahoma" pitchFamily="34" charset="0"/>
                <a:cs typeface="Tahoma" pitchFamily="34" charset="0"/>
              </a:rPr>
              <a:t>Inserare</a:t>
            </a:r>
            <a:r>
              <a:rPr lang="en-US" sz="1400" b="1" dirty="0" smtClean="0">
                <a:latin typeface="Tahoma" pitchFamily="34" charset="0"/>
                <a:cs typeface="Tahoma" pitchFamily="34" charset="0"/>
              </a:rPr>
              <a:t> </a:t>
            </a:r>
            <a:r>
              <a:rPr lang="en-US" sz="1400" b="1" dirty="0" err="1" smtClean="0">
                <a:latin typeface="Tahoma" pitchFamily="34" charset="0"/>
                <a:cs typeface="Tahoma" pitchFamily="34" charset="0"/>
              </a:rPr>
              <a:t>functie</a:t>
            </a:r>
            <a:r>
              <a:rPr lang="en-US" sz="1400" b="1" dirty="0" smtClean="0">
                <a:latin typeface="Tahoma" pitchFamily="34" charset="0"/>
                <a:cs typeface="Tahoma" pitchFamily="34" charset="0"/>
              </a:rPr>
              <a:t> (Insert Function) </a:t>
            </a:r>
            <a:r>
              <a:rPr lang="en-US" sz="1400" dirty="0" smtClean="0">
                <a:latin typeface="Tahoma" pitchFamily="34" charset="0"/>
                <a:cs typeface="Tahoma" pitchFamily="34" charset="0"/>
              </a:rPr>
              <a:t>din </a:t>
            </a:r>
            <a:r>
              <a:rPr lang="en-US" sz="1400" b="1" dirty="0" err="1" smtClean="0">
                <a:latin typeface="Tahoma" pitchFamily="34" charset="0"/>
                <a:cs typeface="Tahoma" pitchFamily="34" charset="0"/>
              </a:rPr>
              <a:t>bara</a:t>
            </a:r>
            <a:r>
              <a:rPr lang="en-US" sz="1400" b="1" dirty="0" smtClean="0">
                <a:latin typeface="Tahoma" pitchFamily="34" charset="0"/>
                <a:cs typeface="Tahoma" pitchFamily="34" charset="0"/>
              </a:rPr>
              <a:t> de </a:t>
            </a:r>
            <a:r>
              <a:rPr lang="en-US" sz="1400" b="1" dirty="0" err="1" smtClean="0">
                <a:latin typeface="Tahoma" pitchFamily="34" charset="0"/>
                <a:cs typeface="Tahoma" pitchFamily="34" charset="0"/>
              </a:rPr>
              <a:t>formule</a:t>
            </a:r>
            <a:r>
              <a:rPr lang="en-US" sz="1400" b="1" dirty="0" smtClean="0">
                <a:latin typeface="Tahoma" pitchFamily="34" charset="0"/>
                <a:cs typeface="Tahoma" pitchFamily="34" charset="0"/>
              </a:rPr>
              <a:t> </a:t>
            </a:r>
            <a:r>
              <a:rPr lang="en-US" sz="1400" dirty="0" smtClean="0">
                <a:latin typeface="Tahoma" pitchFamily="34" charset="0"/>
                <a:cs typeface="Tahoma" pitchFamily="34" charset="0"/>
              </a:rPr>
              <a:t>(2)</a:t>
            </a:r>
          </a:p>
          <a:p>
            <a:pPr marL="342900" indent="-342900" algn="just">
              <a:buAutoNum type="arabicPeriod"/>
            </a:pPr>
            <a:r>
              <a:rPr lang="en-US" sz="1400" dirty="0" err="1" smtClean="0">
                <a:latin typeface="Tahoma" pitchFamily="34" charset="0"/>
                <a:cs typeface="Tahoma" pitchFamily="34" charset="0"/>
              </a:rPr>
              <a:t>Sau</a:t>
            </a:r>
            <a:r>
              <a:rPr lang="en-US" sz="1400" dirty="0" smtClean="0">
                <a:latin typeface="Tahoma" pitchFamily="34" charset="0"/>
                <a:cs typeface="Tahoma" pitchFamily="34" charset="0"/>
              </a:rPr>
              <a:t> </a:t>
            </a:r>
            <a:r>
              <a:rPr lang="en-US" sz="1400" dirty="0" err="1" smtClean="0">
                <a:latin typeface="Tahoma" pitchFamily="34" charset="0"/>
                <a:cs typeface="Tahoma" pitchFamily="34" charset="0"/>
              </a:rPr>
              <a:t>tastand</a:t>
            </a:r>
            <a:r>
              <a:rPr lang="en-US" sz="1400" dirty="0" smtClean="0">
                <a:latin typeface="Tahoma" pitchFamily="34" charset="0"/>
                <a:cs typeface="Tahoma" pitchFamily="34" charset="0"/>
              </a:rPr>
              <a:t> </a:t>
            </a:r>
            <a:r>
              <a:rPr lang="en-US" sz="1400" b="1" dirty="0" smtClean="0">
                <a:latin typeface="Tahoma" pitchFamily="34" charset="0"/>
                <a:cs typeface="Tahoma" pitchFamily="34" charset="0"/>
              </a:rPr>
              <a:t>SHIFT+F3</a:t>
            </a:r>
            <a:endParaRPr lang="en-US" sz="1400" b="1" dirty="0">
              <a:latin typeface="Tahoma" pitchFamily="34" charset="0"/>
              <a:cs typeface="Tahoma" pitchFamily="34" charset="0"/>
            </a:endParaRPr>
          </a:p>
        </p:txBody>
      </p:sp>
      <p:pic>
        <p:nvPicPr>
          <p:cNvPr id="46083" name="Picture 3"/>
          <p:cNvPicPr>
            <a:picLocks noChangeAspect="1" noChangeArrowheads="1"/>
          </p:cNvPicPr>
          <p:nvPr/>
        </p:nvPicPr>
        <p:blipFill>
          <a:blip r:embed="rId3" cstate="print"/>
          <a:srcRect l="64125" t="18750" r="21875" b="52083"/>
          <a:stretch>
            <a:fillRect/>
          </a:stretch>
        </p:blipFill>
        <p:spPr bwMode="auto">
          <a:xfrm>
            <a:off x="4800600" y="4038600"/>
            <a:ext cx="1219200" cy="1905000"/>
          </a:xfrm>
          <a:prstGeom prst="rect">
            <a:avLst/>
          </a:prstGeom>
          <a:noFill/>
          <a:ln w="9525">
            <a:solidFill>
              <a:srgbClr val="0070C0"/>
            </a:solidFill>
            <a:miter lim="800000"/>
            <a:headEnd/>
            <a:tailEnd/>
          </a:ln>
          <a:effectLst/>
        </p:spPr>
      </p:pic>
      <p:sp>
        <p:nvSpPr>
          <p:cNvPr id="10" name="TextBox 9"/>
          <p:cNvSpPr txBox="1"/>
          <p:nvPr/>
        </p:nvSpPr>
        <p:spPr>
          <a:xfrm>
            <a:off x="0" y="4114800"/>
            <a:ext cx="4800600" cy="1815882"/>
          </a:xfrm>
          <a:prstGeom prst="rect">
            <a:avLst/>
          </a:prstGeom>
          <a:noFill/>
        </p:spPr>
        <p:txBody>
          <a:bodyPr wrap="square" rtlCol="0">
            <a:spAutoFit/>
          </a:bodyPr>
          <a:lstStyle/>
          <a:p>
            <a:pPr algn="just"/>
            <a:r>
              <a:rPr lang="en-US" sz="1400" b="1" dirty="0" err="1" smtClean="0">
                <a:latin typeface="Arial" pitchFamily="34" charset="0"/>
                <a:cs typeface="Arial" pitchFamily="34" charset="0"/>
              </a:rPr>
              <a:t>Exemple</a:t>
            </a:r>
            <a:r>
              <a:rPr lang="en-US" sz="1400" b="1" dirty="0" smtClean="0">
                <a:latin typeface="Arial" pitchFamily="34" charset="0"/>
                <a:cs typeface="Arial" pitchFamily="34" charset="0"/>
              </a:rPr>
              <a:t> de </a:t>
            </a:r>
            <a:r>
              <a:rPr lang="en-US" sz="1400" b="1" dirty="0" err="1" smtClean="0">
                <a:latin typeface="Arial" pitchFamily="34" charset="0"/>
                <a:cs typeface="Arial" pitchFamily="34" charset="0"/>
              </a:rPr>
              <a:t>funcţii</a:t>
            </a:r>
            <a:r>
              <a:rPr lang="en-US" sz="1400" b="1" dirty="0" smtClean="0">
                <a:latin typeface="Arial" pitchFamily="34" charset="0"/>
                <a:cs typeface="Arial" pitchFamily="34" charset="0"/>
              </a:rPr>
              <a:t>:</a:t>
            </a:r>
          </a:p>
          <a:p>
            <a:pPr algn="just"/>
            <a:r>
              <a:rPr lang="vi-VN" sz="1400" b="1" dirty="0" smtClean="0">
                <a:latin typeface="Arial" pitchFamily="34" charset="0"/>
                <a:cs typeface="Arial" pitchFamily="34" charset="0"/>
              </a:rPr>
              <a:t>MAX() </a:t>
            </a:r>
            <a:r>
              <a:rPr lang="vi-VN" sz="1400" dirty="0" smtClean="0">
                <a:latin typeface="Arial" pitchFamily="34" charset="0"/>
                <a:cs typeface="Arial" pitchFamily="34" charset="0"/>
              </a:rPr>
              <a:t>– returnează argumentul cu valoarea maximă;</a:t>
            </a:r>
          </a:p>
          <a:p>
            <a:pPr algn="just"/>
            <a:r>
              <a:rPr lang="vi-VN" sz="1400" b="1" dirty="0" smtClean="0">
                <a:latin typeface="Arial" pitchFamily="34" charset="0"/>
                <a:cs typeface="Arial" pitchFamily="34" charset="0"/>
              </a:rPr>
              <a:t>MIN() </a:t>
            </a:r>
            <a:r>
              <a:rPr lang="vi-VN" sz="1400" dirty="0" smtClean="0">
                <a:latin typeface="Arial" pitchFamily="34" charset="0"/>
                <a:cs typeface="Arial" pitchFamily="34" charset="0"/>
              </a:rPr>
              <a:t>– returnează argumentul cu valoarea minimă;</a:t>
            </a:r>
          </a:p>
          <a:p>
            <a:pPr algn="just"/>
            <a:r>
              <a:rPr lang="vi-VN" sz="1400" b="1" dirty="0" smtClean="0">
                <a:latin typeface="Arial" pitchFamily="34" charset="0"/>
                <a:cs typeface="Arial" pitchFamily="34" charset="0"/>
              </a:rPr>
              <a:t>AVERGE() </a:t>
            </a:r>
            <a:r>
              <a:rPr lang="vi-VN" sz="1400" dirty="0" smtClean="0">
                <a:latin typeface="Arial" pitchFamily="34" charset="0"/>
                <a:cs typeface="Arial" pitchFamily="34" charset="0"/>
              </a:rPr>
              <a:t>– returnează media aritmetică a argumentelor;</a:t>
            </a:r>
          </a:p>
          <a:p>
            <a:pPr algn="just"/>
            <a:r>
              <a:rPr lang="vi-VN" sz="1400" b="1" dirty="0" smtClean="0">
                <a:latin typeface="Arial" pitchFamily="34" charset="0"/>
                <a:cs typeface="Arial" pitchFamily="34" charset="0"/>
              </a:rPr>
              <a:t>SUM() </a:t>
            </a:r>
            <a:r>
              <a:rPr lang="vi-VN" sz="1400" dirty="0" smtClean="0">
                <a:latin typeface="Arial" pitchFamily="34" charset="0"/>
                <a:cs typeface="Arial" pitchFamily="34" charset="0"/>
              </a:rPr>
              <a:t>– returnează suma argumentelor;</a:t>
            </a:r>
          </a:p>
          <a:p>
            <a:pPr algn="just"/>
            <a:r>
              <a:rPr lang="en-US" sz="1400" b="1" dirty="0" smtClean="0">
                <a:latin typeface="Arial" pitchFamily="34" charset="0"/>
                <a:cs typeface="Arial" pitchFamily="34" charset="0"/>
              </a:rPr>
              <a:t>COUNT() </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returnează</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numărul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argumentelor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numerice</a:t>
            </a:r>
            <a:endParaRPr lang="en-US" sz="1400" dirty="0" smtClean="0">
              <a:latin typeface="Arial" pitchFamily="34" charset="0"/>
              <a:cs typeface="Arial" pitchFamily="34" charset="0"/>
            </a:endParaRPr>
          </a:p>
          <a:p>
            <a:pPr algn="just"/>
            <a:r>
              <a:rPr lang="en-US" sz="1400" b="1" dirty="0" smtClean="0">
                <a:latin typeface="Arial" pitchFamily="34" charset="0"/>
                <a:cs typeface="Arial" pitchFamily="34" charset="0"/>
              </a:rPr>
              <a:t>COUNTA() </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retuneaza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numarul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celulelor</a:t>
            </a:r>
            <a:r>
              <a:rPr lang="en-US" sz="1400" dirty="0" smtClean="0">
                <a:latin typeface="Arial" pitchFamily="34" charset="0"/>
                <a:cs typeface="Arial" pitchFamily="34" charset="0"/>
              </a:rPr>
              <a:t> care nu </a:t>
            </a:r>
            <a:r>
              <a:rPr lang="en-US" sz="1400" dirty="0" err="1" smtClean="0">
                <a:latin typeface="Arial" pitchFamily="34" charset="0"/>
                <a:cs typeface="Arial" pitchFamily="34" charset="0"/>
              </a:rPr>
              <a:t>sunt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goale</a:t>
            </a:r>
            <a:endParaRPr lang="en-US" sz="1400" dirty="0">
              <a:latin typeface="Arial" pitchFamily="34" charset="0"/>
              <a:cs typeface="Arial" pitchFamily="34" charset="0"/>
            </a:endParaRPr>
          </a:p>
        </p:txBody>
      </p:sp>
      <p:sp>
        <p:nvSpPr>
          <p:cNvPr id="11" name="TextBox 10"/>
          <p:cNvSpPr txBox="1"/>
          <p:nvPr/>
        </p:nvSpPr>
        <p:spPr>
          <a:xfrm>
            <a:off x="6172200" y="2209800"/>
            <a:ext cx="2743200" cy="4185761"/>
          </a:xfrm>
          <a:prstGeom prst="rect">
            <a:avLst/>
          </a:prstGeom>
          <a:noFill/>
        </p:spPr>
        <p:txBody>
          <a:bodyPr wrap="square" rtlCol="0">
            <a:spAutoFit/>
          </a:bodyPr>
          <a:lstStyle/>
          <a:p>
            <a:pPr algn="just"/>
            <a:r>
              <a:rPr lang="en-US" sz="1400" b="1" dirty="0" err="1" smtClean="0">
                <a:latin typeface="Arial" pitchFamily="34" charset="0"/>
                <a:cs typeface="Arial" pitchFamily="34" charset="0"/>
              </a:rPr>
              <a:t>Funcţia</a:t>
            </a:r>
            <a:r>
              <a:rPr lang="en-US" sz="1400" b="1" dirty="0" smtClean="0">
                <a:latin typeface="Arial" pitchFamily="34" charset="0"/>
                <a:cs typeface="Arial" pitchFamily="34" charset="0"/>
              </a:rPr>
              <a:t> IF</a:t>
            </a:r>
          </a:p>
          <a:p>
            <a:pPr algn="just"/>
            <a:r>
              <a:rPr lang="it-IT" sz="1400" dirty="0" smtClean="0">
                <a:latin typeface="Arial" pitchFamily="34" charset="0"/>
                <a:cs typeface="Arial" pitchFamily="34" charset="0"/>
              </a:rPr>
              <a:t>Testeaza valoarea de adevar a unei conditii logice, daca aceasta este adevarata in </a:t>
            </a:r>
            <a:r>
              <a:rPr lang="en-US" sz="1400" dirty="0" err="1" smtClean="0">
                <a:latin typeface="Arial" pitchFamily="34" charset="0"/>
                <a:cs typeface="Arial" pitchFamily="34" charset="0"/>
              </a:rPr>
              <a:t>celula</a:t>
            </a:r>
            <a:r>
              <a:rPr lang="en-US" sz="1400" dirty="0" smtClean="0">
                <a:latin typeface="Arial" pitchFamily="34" charset="0"/>
                <a:cs typeface="Arial" pitchFamily="34" charset="0"/>
              </a:rPr>
              <a:t> cu </a:t>
            </a:r>
            <a:r>
              <a:rPr lang="en-US" sz="1400" dirty="0" err="1" smtClean="0">
                <a:latin typeface="Arial" pitchFamily="34" charset="0"/>
                <a:cs typeface="Arial" pitchFamily="34" charset="0"/>
              </a:rPr>
              <a:t>rezultatul</a:t>
            </a:r>
            <a:r>
              <a:rPr lang="en-US" sz="1400" dirty="0" smtClean="0">
                <a:latin typeface="Arial" pitchFamily="34" charset="0"/>
                <a:cs typeface="Arial" pitchFamily="34" charset="0"/>
              </a:rPr>
              <a:t> se </a:t>
            </a:r>
            <a:r>
              <a:rPr lang="en-US" sz="1400" dirty="0" err="1" smtClean="0">
                <a:latin typeface="Arial" pitchFamily="34" charset="0"/>
                <a:cs typeface="Arial" pitchFamily="34" charset="0"/>
              </a:rPr>
              <a:t>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afisa</a:t>
            </a:r>
            <a:r>
              <a:rPr lang="en-US" sz="1400" dirty="0" smtClean="0">
                <a:latin typeface="Arial" pitchFamily="34" charset="0"/>
                <a:cs typeface="Arial" pitchFamily="34" charset="0"/>
              </a:rPr>
              <a:t> o </a:t>
            </a:r>
            <a:r>
              <a:rPr lang="en-US" sz="1400" dirty="0" err="1" smtClean="0">
                <a:latin typeface="Arial" pitchFamily="34" charset="0"/>
                <a:cs typeface="Arial" pitchFamily="34" charset="0"/>
              </a:rPr>
              <a:t>anumita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valoalre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daca</a:t>
            </a:r>
            <a:r>
              <a:rPr lang="en-US" sz="1400" dirty="0" smtClean="0">
                <a:latin typeface="Arial" pitchFamily="34" charset="0"/>
                <a:cs typeface="Arial" pitchFamily="34" charset="0"/>
              </a:rPr>
              <a:t> nu se </a:t>
            </a:r>
            <a:r>
              <a:rPr lang="en-US" sz="1400" dirty="0" err="1" smtClean="0">
                <a:latin typeface="Arial" pitchFamily="34" charset="0"/>
                <a:cs typeface="Arial" pitchFamily="34" charset="0"/>
              </a:rPr>
              <a:t>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afisa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valoare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Caseta</a:t>
            </a:r>
            <a:r>
              <a:rPr lang="en-US" sz="1400" dirty="0" smtClean="0">
                <a:latin typeface="Arial" pitchFamily="34" charset="0"/>
                <a:cs typeface="Arial" pitchFamily="34" charset="0"/>
              </a:rPr>
              <a:t> de dialog a </a:t>
            </a:r>
            <a:r>
              <a:rPr lang="en-US" sz="1400" dirty="0" err="1" smtClean="0">
                <a:latin typeface="Arial" pitchFamily="34" charset="0"/>
                <a:cs typeface="Arial" pitchFamily="34" charset="0"/>
              </a:rPr>
              <a:t>functie</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IF </a:t>
            </a:r>
            <a:r>
              <a:rPr lang="en-US" sz="1400" dirty="0" smtClean="0">
                <a:latin typeface="Arial" pitchFamily="34" charset="0"/>
                <a:cs typeface="Arial" pitchFamily="34" charset="0"/>
              </a:rPr>
              <a:t>se </a:t>
            </a:r>
            <a:r>
              <a:rPr lang="en-US" sz="1400" dirty="0" err="1" smtClean="0">
                <a:latin typeface="Arial" pitchFamily="34" charset="0"/>
                <a:cs typeface="Arial" pitchFamily="34" charset="0"/>
              </a:rPr>
              <a:t>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completa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astfel</a:t>
            </a:r>
            <a:r>
              <a:rPr lang="en-US" sz="1400" dirty="0" smtClean="0">
                <a:latin typeface="Arial" pitchFamily="34" charset="0"/>
                <a:cs typeface="Arial" pitchFamily="34" charset="0"/>
              </a:rPr>
              <a:t>:</a:t>
            </a:r>
          </a:p>
          <a:p>
            <a:pPr algn="just">
              <a:buClr>
                <a:schemeClr val="accent2"/>
              </a:buClr>
              <a:buFont typeface="Wingdings" pitchFamily="2" charset="2"/>
              <a:buChar char="ü"/>
            </a:pPr>
            <a:r>
              <a:rPr lang="en-US" sz="1400" b="1" dirty="0" smtClean="0">
                <a:latin typeface="Arial" pitchFamily="34" charset="0"/>
                <a:cs typeface="Arial" pitchFamily="34" charset="0"/>
              </a:rPr>
              <a:t>Logical test – </a:t>
            </a:r>
            <a:r>
              <a:rPr lang="en-US" sz="1400" dirty="0" err="1" smtClean="0">
                <a:latin typeface="Arial" pitchFamily="34" charset="0"/>
                <a:cs typeface="Arial" pitchFamily="34" charset="0"/>
              </a:rPr>
              <a:t>conditia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logica</a:t>
            </a:r>
            <a:r>
              <a:rPr lang="en-US" sz="1400" b="1" dirty="0" smtClean="0">
                <a:latin typeface="Arial" pitchFamily="34" charset="0"/>
                <a:cs typeface="Arial" pitchFamily="34" charset="0"/>
              </a:rPr>
              <a:t> (</a:t>
            </a:r>
            <a:r>
              <a:rPr lang="en-US" sz="1400" dirty="0" smtClean="0">
                <a:latin typeface="Arial" pitchFamily="34" charset="0"/>
                <a:cs typeface="Arial" pitchFamily="34" charset="0"/>
              </a:rPr>
              <a:t>F9&gt;= 7);</a:t>
            </a:r>
          </a:p>
          <a:p>
            <a:pPr algn="just">
              <a:buClr>
                <a:schemeClr val="accent2"/>
              </a:buClr>
              <a:buFont typeface="Wingdings" pitchFamily="2" charset="2"/>
              <a:buChar char="ü"/>
            </a:pPr>
            <a:r>
              <a:rPr lang="en-US" sz="1400" b="1" dirty="0" err="1" smtClean="0">
                <a:latin typeface="Arial" pitchFamily="34" charset="0"/>
                <a:cs typeface="Arial" pitchFamily="34" charset="0"/>
              </a:rPr>
              <a:t>Value_if_true</a:t>
            </a:r>
            <a:r>
              <a:rPr lang="en-US" sz="1400" b="1" dirty="0" smtClean="0">
                <a:latin typeface="Arial" pitchFamily="34" charset="0"/>
                <a:cs typeface="Arial" pitchFamily="34" charset="0"/>
              </a:rPr>
              <a:t> – </a:t>
            </a:r>
            <a:r>
              <a:rPr lang="en-US" sz="1400" dirty="0" err="1" smtClean="0">
                <a:latin typeface="Arial" pitchFamily="34" charset="0"/>
                <a:cs typeface="Arial" pitchFamily="34" charset="0"/>
              </a:rPr>
              <a:t>valoarea</a:t>
            </a:r>
            <a:r>
              <a:rPr lang="en-US" sz="1400" dirty="0" smtClean="0">
                <a:latin typeface="Arial" pitchFamily="34" charset="0"/>
                <a:cs typeface="Arial" pitchFamily="34" charset="0"/>
              </a:rPr>
              <a:t> care se </a:t>
            </a:r>
            <a:r>
              <a:rPr lang="en-US" sz="1400" dirty="0" err="1" smtClean="0">
                <a:latin typeface="Arial" pitchFamily="34" charset="0"/>
                <a:cs typeface="Arial" pitchFamily="34" charset="0"/>
              </a:rPr>
              <a:t>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afisa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daca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este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indeplinita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conditia</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mai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sus</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admis</a:t>
            </a:r>
            <a:r>
              <a:rPr lang="en-US" sz="1400" dirty="0" smtClean="0">
                <a:latin typeface="Arial" pitchFamily="34" charset="0"/>
                <a:cs typeface="Arial" pitchFamily="34" charset="0"/>
              </a:rPr>
              <a:t>);</a:t>
            </a:r>
          </a:p>
          <a:p>
            <a:pPr algn="just">
              <a:buClr>
                <a:schemeClr val="accent2"/>
              </a:buClr>
              <a:buFont typeface="Wingdings" pitchFamily="2" charset="2"/>
              <a:buChar char="ü"/>
            </a:pPr>
            <a:r>
              <a:rPr lang="en-US" sz="1400" b="1" dirty="0" err="1" smtClean="0">
                <a:latin typeface="Arial" pitchFamily="34" charset="0"/>
                <a:cs typeface="Arial" pitchFamily="34" charset="0"/>
              </a:rPr>
              <a:t>Value_if_false</a:t>
            </a:r>
            <a:r>
              <a:rPr lang="en-US" sz="1400" b="1" dirty="0" smtClean="0">
                <a:latin typeface="Arial" pitchFamily="34" charset="0"/>
                <a:cs typeface="Arial" pitchFamily="34" charset="0"/>
              </a:rPr>
              <a:t> –</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valoarea</a:t>
            </a:r>
            <a:r>
              <a:rPr lang="en-US" sz="1400" dirty="0" smtClean="0">
                <a:latin typeface="Arial" pitchFamily="34" charset="0"/>
                <a:cs typeface="Arial" pitchFamily="34" charset="0"/>
              </a:rPr>
              <a:t> care se </a:t>
            </a:r>
            <a:r>
              <a:rPr lang="en-US" sz="1400" dirty="0" err="1" smtClean="0">
                <a:latin typeface="Arial" pitchFamily="34" charset="0"/>
                <a:cs typeface="Arial" pitchFamily="34" charset="0"/>
              </a:rPr>
              <a:t>va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afisa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daca</a:t>
            </a:r>
            <a:r>
              <a:rPr lang="en-US" sz="1400" dirty="0" smtClean="0">
                <a:latin typeface="Arial" pitchFamily="34" charset="0"/>
                <a:cs typeface="Arial" pitchFamily="34" charset="0"/>
              </a:rPr>
              <a:t> nu </a:t>
            </a:r>
            <a:r>
              <a:rPr lang="en-US" sz="1400" dirty="0" err="1" smtClean="0">
                <a:latin typeface="Arial" pitchFamily="34" charset="0"/>
                <a:cs typeface="Arial" pitchFamily="34" charset="0"/>
              </a:rPr>
              <a:t>este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indeplinita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conditia</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mai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sus</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respins</a:t>
            </a:r>
            <a:r>
              <a:rPr lang="en-US" sz="1400" dirty="0" smtClean="0">
                <a:latin typeface="Arial" pitchFamily="34" charset="0"/>
                <a:cs typeface="Arial" pitchFamily="34" charset="0"/>
              </a:rPr>
              <a:t>).</a:t>
            </a:r>
          </a:p>
          <a:p>
            <a:pPr algn="ctr"/>
            <a:r>
              <a:rPr lang="en-US" sz="1400" b="1" dirty="0" smtClean="0">
                <a:latin typeface="Arial" pitchFamily="34" charset="0"/>
                <a:cs typeface="Arial" pitchFamily="34" charset="0"/>
              </a:rPr>
              <a:t>=if(F9&gt;=7,”admis”,”respins”)</a:t>
            </a:r>
            <a:endParaRPr lang="en-US" sz="1400" b="1" dirty="0">
              <a:latin typeface="Arial" pitchFamily="34" charset="0"/>
              <a:cs typeface="Arial" pitchFamily="34" charset="0"/>
            </a:endParaRPr>
          </a:p>
        </p:txBody>
      </p:sp>
      <p:sp>
        <p:nvSpPr>
          <p:cNvPr id="13" name="Rounded Rectangle 12"/>
          <p:cNvSpPr/>
          <p:nvPr/>
        </p:nvSpPr>
        <p:spPr>
          <a:xfrm>
            <a:off x="6172200" y="2133600"/>
            <a:ext cx="2819400" cy="457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p:cNvSpPr/>
          <p:nvPr/>
        </p:nvSpPr>
        <p:spPr>
          <a:xfrm>
            <a:off x="6019800" y="1526931"/>
            <a:ext cx="261056" cy="2198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7" name="Oval 6"/>
          <p:cNvSpPr/>
          <p:nvPr/>
        </p:nvSpPr>
        <p:spPr>
          <a:xfrm>
            <a:off x="7696200" y="1981200"/>
            <a:ext cx="261056" cy="2198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371600"/>
            <a:ext cx="6629400" cy="3352800"/>
          </a:xfrm>
        </p:spPr>
        <p:txBody>
          <a:bodyPr>
            <a:normAutofit/>
          </a:bodyPr>
          <a:lstStyle/>
          <a:p>
            <a:pPr marL="58738" indent="-58738" algn="just">
              <a:buNone/>
            </a:pPr>
            <a:r>
              <a:rPr lang="en-US" sz="1400" b="1" dirty="0" err="1" smtClean="0">
                <a:latin typeface="Arial" pitchFamily="34" charset="0"/>
                <a:cs typeface="Arial" pitchFamily="34" charset="0"/>
              </a:rPr>
              <a:t>Metoda</a:t>
            </a:r>
            <a:r>
              <a:rPr lang="en-US" sz="1400" b="1" dirty="0" smtClean="0">
                <a:latin typeface="Arial" pitchFamily="34" charset="0"/>
                <a:cs typeface="Arial" pitchFamily="34" charset="0"/>
              </a:rPr>
              <a:t> 1- Function Wizard </a:t>
            </a:r>
            <a:r>
              <a:rPr lang="en-US" sz="1400" dirty="0" smtClean="0">
                <a:latin typeface="Arial" pitchFamily="34" charset="0"/>
                <a:cs typeface="Arial" pitchFamily="34" charset="0"/>
              </a:rPr>
              <a:t>(cu </a:t>
            </a:r>
            <a:r>
              <a:rPr lang="en-US" sz="1400" dirty="0" err="1" smtClean="0">
                <a:latin typeface="Arial" pitchFamily="34" charset="0"/>
                <a:cs typeface="Arial" pitchFamily="34" charset="0"/>
              </a:rPr>
              <a:t>ajutorul</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asistentului</a:t>
            </a:r>
            <a:r>
              <a:rPr lang="en-US" sz="1400" dirty="0" smtClean="0">
                <a:latin typeface="Arial" pitchFamily="34" charset="0"/>
                <a:cs typeface="Arial" pitchFamily="34" charset="0"/>
              </a:rPr>
              <a:t>)</a:t>
            </a:r>
          </a:p>
          <a:p>
            <a:pPr marL="58738" indent="-58738" algn="just">
              <a:buClrTx/>
              <a:buFontTx/>
              <a:buChar char="-"/>
            </a:pPr>
            <a:r>
              <a:rPr lang="en-US" sz="1400" dirty="0" smtClean="0">
                <a:latin typeface="Arial" pitchFamily="34" charset="0"/>
                <a:cs typeface="Arial" pitchFamily="34" charset="0"/>
              </a:rPr>
              <a:t>Click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butonul</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Inserare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functie</a:t>
            </a:r>
            <a:r>
              <a:rPr lang="en-US" sz="1400" b="1" dirty="0" smtClean="0">
                <a:latin typeface="Arial" pitchFamily="34" charset="0"/>
                <a:cs typeface="Arial" pitchFamily="34" charset="0"/>
              </a:rPr>
              <a:t> (Function Wizard) </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langa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bara</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formule</a:t>
            </a:r>
            <a:r>
              <a:rPr lang="en-US" sz="1400" dirty="0" smtClean="0">
                <a:latin typeface="Arial" pitchFamily="34" charset="0"/>
                <a:cs typeface="Arial" pitchFamily="34" charset="0"/>
              </a:rPr>
              <a:t> (1)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Formule</a:t>
            </a:r>
            <a:r>
              <a:rPr lang="en-US" sz="1400" dirty="0" smtClean="0">
                <a:latin typeface="Arial" pitchFamily="34" charset="0"/>
                <a:cs typeface="Arial" pitchFamily="34" charset="0"/>
              </a:rPr>
              <a:t> (2)).</a:t>
            </a:r>
          </a:p>
          <a:p>
            <a:pPr marL="58738" indent="-58738" algn="just">
              <a:buClrTx/>
              <a:buFontTx/>
              <a:buChar char="-"/>
            </a:pPr>
            <a:r>
              <a:rPr lang="en-US" sz="1400" dirty="0" smtClean="0">
                <a:latin typeface="Arial" pitchFamily="34" charset="0"/>
                <a:cs typeface="Arial" pitchFamily="34" charset="0"/>
              </a:rPr>
              <a:t>In </a:t>
            </a:r>
            <a:r>
              <a:rPr lang="en-US" sz="1400" dirty="0" err="1" smtClean="0">
                <a:latin typeface="Arial" pitchFamily="34" charset="0"/>
                <a:cs typeface="Arial" pitchFamily="34" charset="0"/>
              </a:rPr>
              <a:t>fereastra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Inserare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functie</a:t>
            </a:r>
            <a:r>
              <a:rPr lang="en-US" sz="1400" b="1" dirty="0" smtClean="0">
                <a:latin typeface="Arial" pitchFamily="34" charset="0"/>
                <a:cs typeface="Arial" pitchFamily="34" charset="0"/>
              </a:rPr>
              <a:t> (Insert Function), </a:t>
            </a:r>
            <a:r>
              <a:rPr lang="en-US" sz="1400" dirty="0" smtClean="0">
                <a:latin typeface="Arial" pitchFamily="34" charset="0"/>
                <a:cs typeface="Arial" pitchFamily="34" charset="0"/>
              </a:rPr>
              <a:t>in </a:t>
            </a:r>
            <a:r>
              <a:rPr lang="en-US" sz="1400" dirty="0" err="1" smtClean="0">
                <a:latin typeface="Arial" pitchFamily="34" charset="0"/>
                <a:cs typeface="Arial" pitchFamily="34" charset="0"/>
              </a:rPr>
              <a:t>lista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Selectati</a:t>
            </a:r>
            <a:r>
              <a:rPr lang="en-US" sz="1400" b="1" dirty="0" smtClean="0">
                <a:latin typeface="Arial" pitchFamily="34" charset="0"/>
                <a:cs typeface="Arial" pitchFamily="34" charset="0"/>
              </a:rPr>
              <a:t> o </a:t>
            </a:r>
            <a:r>
              <a:rPr lang="en-US" sz="1400" b="1" dirty="0" err="1" smtClean="0">
                <a:latin typeface="Arial" pitchFamily="34" charset="0"/>
                <a:cs typeface="Arial" pitchFamily="34" charset="0"/>
              </a:rPr>
              <a:t>functie</a:t>
            </a:r>
            <a:r>
              <a:rPr lang="en-US" sz="1400" b="1" dirty="0" smtClean="0">
                <a:latin typeface="Arial" pitchFamily="34" charset="0"/>
                <a:cs typeface="Arial" pitchFamily="34" charset="0"/>
              </a:rPr>
              <a:t> (Select a function) </a:t>
            </a:r>
            <a:r>
              <a:rPr lang="en-US" sz="1400" dirty="0" err="1" smtClean="0">
                <a:latin typeface="Arial" pitchFamily="34" charset="0"/>
                <a:cs typeface="Arial" pitchFamily="34" charset="0"/>
              </a:rPr>
              <a:t>apar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functiile</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categoria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selectata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Exista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posibilitatea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cautati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fuctia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tastand</a:t>
            </a:r>
            <a:r>
              <a:rPr lang="en-US" sz="1400" dirty="0" smtClean="0">
                <a:latin typeface="Arial" pitchFamily="34" charset="0"/>
                <a:cs typeface="Arial" pitchFamily="34" charset="0"/>
              </a:rPr>
              <a:t> o </a:t>
            </a:r>
            <a:r>
              <a:rPr lang="en-US" sz="1400" dirty="0" err="1" smtClean="0">
                <a:latin typeface="Arial" pitchFamily="34" charset="0"/>
                <a:cs typeface="Arial" pitchFamily="34" charset="0"/>
              </a:rPr>
              <a:t>scurta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descriere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executand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butonul</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Salt (Go).</a:t>
            </a:r>
          </a:p>
          <a:p>
            <a:pPr marL="58738" indent="-58738" algn="just">
              <a:buClrTx/>
              <a:buFontTx/>
              <a:buChar char="-"/>
            </a:pP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functia</a:t>
            </a:r>
            <a:r>
              <a:rPr lang="en-US" sz="1400" dirty="0" smtClean="0">
                <a:latin typeface="Arial" pitchFamily="34" charset="0"/>
                <a:cs typeface="Arial" pitchFamily="34" charset="0"/>
              </a:rPr>
              <a:t> (ex. Average).</a:t>
            </a:r>
          </a:p>
          <a:p>
            <a:pPr marL="58738" indent="-58738" algn="just">
              <a:buClrTx/>
              <a:buFontTx/>
              <a:buChar char="-"/>
            </a:pPr>
            <a:r>
              <a:rPr lang="en-US" sz="1400" dirty="0" smtClean="0">
                <a:latin typeface="Arial" pitchFamily="34" charset="0"/>
                <a:cs typeface="Arial" pitchFamily="34" charset="0"/>
              </a:rPr>
              <a:t>In </a:t>
            </a:r>
            <a:r>
              <a:rPr lang="en-US" sz="1400" dirty="0" err="1" smtClean="0">
                <a:latin typeface="Arial" pitchFamily="34" charset="0"/>
                <a:cs typeface="Arial" pitchFamily="34" charset="0"/>
              </a:rPr>
              <a:t>fereastra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Argumente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functie</a:t>
            </a:r>
            <a:r>
              <a:rPr lang="en-US" sz="1400" b="1" dirty="0" smtClean="0">
                <a:latin typeface="Arial" pitchFamily="34" charset="0"/>
                <a:cs typeface="Arial" pitchFamily="34" charset="0"/>
              </a:rPr>
              <a:t> (Function Argument) </a:t>
            </a:r>
            <a:r>
              <a:rPr lang="en-US" sz="1400" dirty="0" err="1" smtClean="0">
                <a:latin typeface="Arial" pitchFamily="34" charset="0"/>
                <a:cs typeface="Arial" pitchFamily="34" charset="0"/>
              </a:rPr>
              <a:t>precizati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argumentele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functiei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daca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apasati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butonul</a:t>
            </a:r>
            <a:r>
              <a:rPr lang="en-US" sz="1400" dirty="0" smtClean="0">
                <a:latin typeface="Arial" pitchFamily="34" charset="0"/>
                <a:cs typeface="Arial" pitchFamily="34" charset="0"/>
              </a:rPr>
              <a:t> de la </a:t>
            </a:r>
            <a:r>
              <a:rPr lang="en-US" sz="1400" dirty="0" err="1" smtClean="0">
                <a:latin typeface="Arial" pitchFamily="34" charset="0"/>
                <a:cs typeface="Arial" pitchFamily="34" charset="0"/>
              </a:rPr>
              <a:t>capatul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casetei</a:t>
            </a:r>
            <a:r>
              <a:rPr lang="en-US" sz="1400" dirty="0" smtClean="0">
                <a:latin typeface="Arial" pitchFamily="34" charset="0"/>
                <a:cs typeface="Arial" pitchFamily="34" charset="0"/>
              </a:rPr>
              <a:t> text </a:t>
            </a:r>
            <a:r>
              <a:rPr lang="en-US" sz="1400" b="1" dirty="0" smtClean="0">
                <a:latin typeface="Arial" pitchFamily="34" charset="0"/>
                <a:cs typeface="Arial" pitchFamily="34" charset="0"/>
              </a:rPr>
              <a:t>Number 1</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puteti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selecta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domeniul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care </a:t>
            </a:r>
            <a:r>
              <a:rPr lang="en-US" sz="1400" dirty="0" err="1" smtClean="0">
                <a:latin typeface="Arial" pitchFamily="34" charset="0"/>
                <a:cs typeface="Arial" pitchFamily="34" charset="0"/>
              </a:rPr>
              <a:t>aplicati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functia</a:t>
            </a:r>
            <a:r>
              <a:rPr lang="en-US" sz="1400" dirty="0" smtClean="0">
                <a:latin typeface="Arial" pitchFamily="34" charset="0"/>
                <a:cs typeface="Arial" pitchFamily="34" charset="0"/>
              </a:rPr>
              <a:t>).</a:t>
            </a:r>
            <a:endParaRPr lang="en-US" sz="1400" dirty="0">
              <a:latin typeface="Arial" pitchFamily="34" charset="0"/>
              <a:cs typeface="Arial" pitchFamily="34" charset="0"/>
            </a:endParaRPr>
          </a:p>
        </p:txBody>
      </p:sp>
      <p:sp>
        <p:nvSpPr>
          <p:cNvPr id="2" name="Title 1"/>
          <p:cNvSpPr>
            <a:spLocks noGrp="1"/>
          </p:cNvSpPr>
          <p:nvPr>
            <p:ph type="title"/>
          </p:nvPr>
        </p:nvSpPr>
        <p:spPr>
          <a:xfrm>
            <a:off x="304800" y="381000"/>
            <a:ext cx="4038600" cy="487362"/>
          </a:xfrm>
        </p:spPr>
        <p:txBody>
          <a:bodyPr>
            <a:noAutofit/>
          </a:bodyPr>
          <a:lstStyle/>
          <a:p>
            <a:r>
              <a:rPr lang="en-US" sz="1800" b="1" i="1" dirty="0" err="1" smtClean="0">
                <a:solidFill>
                  <a:schemeClr val="accent1"/>
                </a:solidFill>
                <a:latin typeface="Arial" pitchFamily="34" charset="0"/>
                <a:cs typeface="Arial" pitchFamily="34" charset="0"/>
              </a:rPr>
              <a:t>Inserarea</a:t>
            </a:r>
            <a:r>
              <a:rPr lang="en-US" sz="1800" b="1" i="1" dirty="0" smtClean="0">
                <a:solidFill>
                  <a:schemeClr val="accent1"/>
                </a:solidFill>
                <a:latin typeface="Arial" pitchFamily="34" charset="0"/>
                <a:cs typeface="Arial" pitchFamily="34" charset="0"/>
              </a:rPr>
              <a:t> </a:t>
            </a:r>
            <a:r>
              <a:rPr lang="en-US" sz="1800" b="1" i="1" dirty="0" err="1" smtClean="0">
                <a:solidFill>
                  <a:schemeClr val="accent1"/>
                </a:solidFill>
                <a:latin typeface="Arial" pitchFamily="34" charset="0"/>
                <a:cs typeface="Arial" pitchFamily="34" charset="0"/>
              </a:rPr>
              <a:t>functiilor</a:t>
            </a:r>
            <a:endParaRPr lang="en-US" sz="1800" b="1" i="1" dirty="0">
              <a:solidFill>
                <a:schemeClr val="accent1"/>
              </a:solidFill>
              <a:latin typeface="Arial" pitchFamily="34" charset="0"/>
              <a:cs typeface="Arial" pitchFamily="34" charset="0"/>
            </a:endParaRPr>
          </a:p>
        </p:txBody>
      </p:sp>
      <p:sp>
        <p:nvSpPr>
          <p:cNvPr id="7" name="TextBox 6"/>
          <p:cNvSpPr txBox="1"/>
          <p:nvPr/>
        </p:nvSpPr>
        <p:spPr>
          <a:xfrm>
            <a:off x="304800" y="3886200"/>
            <a:ext cx="4495800" cy="2031325"/>
          </a:xfrm>
          <a:prstGeom prst="rect">
            <a:avLst/>
          </a:prstGeom>
          <a:noFill/>
        </p:spPr>
        <p:txBody>
          <a:bodyPr wrap="square" rtlCol="0">
            <a:spAutoFit/>
          </a:bodyPr>
          <a:lstStyle/>
          <a:p>
            <a:pPr algn="just"/>
            <a:r>
              <a:rPr lang="en-US" sz="1400" b="1" dirty="0" err="1" smtClean="0">
                <a:latin typeface="Arial" pitchFamily="34" charset="0"/>
                <a:cs typeface="Arial" pitchFamily="34" charset="0"/>
              </a:rPr>
              <a:t>Metoda</a:t>
            </a:r>
            <a:r>
              <a:rPr lang="en-US" sz="1400" b="1" dirty="0" smtClean="0">
                <a:latin typeface="Arial" pitchFamily="34" charset="0"/>
                <a:cs typeface="Arial" pitchFamily="34" charset="0"/>
              </a:rPr>
              <a:t> 2</a:t>
            </a:r>
          </a:p>
          <a:p>
            <a:pPr algn="just">
              <a:buFontTx/>
              <a:buChar char="-"/>
            </a:pPr>
            <a:r>
              <a:rPr lang="en-US" sz="1400" dirty="0" smtClean="0">
                <a:latin typeface="Arial" pitchFamily="34" charset="0"/>
                <a:cs typeface="Arial" pitchFamily="34" charset="0"/>
              </a:rPr>
              <a:t>Click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Formule</a:t>
            </a:r>
            <a:endParaRPr lang="en-US" sz="1400" b="1" dirty="0" smtClean="0">
              <a:latin typeface="Arial" pitchFamily="34" charset="0"/>
              <a:cs typeface="Arial" pitchFamily="34" charset="0"/>
            </a:endParaRPr>
          </a:p>
          <a:p>
            <a:pPr algn="just">
              <a:buFontTx/>
              <a:buChar char="-"/>
            </a:pP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functia</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grupul</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Biblioteca</a:t>
            </a:r>
            <a:r>
              <a:rPr lang="en-US" sz="1400" b="1" dirty="0" smtClean="0">
                <a:latin typeface="Arial" pitchFamily="34" charset="0"/>
                <a:cs typeface="Arial" pitchFamily="34" charset="0"/>
              </a:rPr>
              <a:t> de </a:t>
            </a:r>
            <a:r>
              <a:rPr lang="en-US" sz="1400" b="1" dirty="0" err="1" smtClean="0">
                <a:latin typeface="Arial" pitchFamily="34" charset="0"/>
                <a:cs typeface="Arial" pitchFamily="34" charset="0"/>
              </a:rPr>
              <a:t>functii</a:t>
            </a:r>
            <a:r>
              <a:rPr lang="en-US" sz="1400" b="1" dirty="0" smtClean="0">
                <a:latin typeface="Arial" pitchFamily="34" charset="0"/>
                <a:cs typeface="Arial" pitchFamily="34" charset="0"/>
              </a:rPr>
              <a:t>(Function Library) </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cautati</a:t>
            </a:r>
            <a:r>
              <a:rPr lang="en-US" sz="1400" dirty="0" smtClean="0">
                <a:latin typeface="Arial" pitchFamily="34" charset="0"/>
                <a:cs typeface="Arial" pitchFamily="34" charset="0"/>
              </a:rPr>
              <a:t> in </a:t>
            </a:r>
            <a:r>
              <a:rPr lang="en-US" sz="1400" dirty="0" err="1" smtClean="0">
                <a:latin typeface="Arial" pitchFamily="34" charset="0"/>
                <a:cs typeface="Arial" pitchFamily="34" charset="0"/>
              </a:rPr>
              <a:t>categoria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aferenta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functiei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cautate</a:t>
            </a:r>
            <a:r>
              <a:rPr lang="en-US" sz="1400" dirty="0" smtClean="0">
                <a:latin typeface="Arial" pitchFamily="34" charset="0"/>
                <a:cs typeface="Arial" pitchFamily="34" charset="0"/>
              </a:rPr>
              <a:t>)</a:t>
            </a:r>
          </a:p>
          <a:p>
            <a:pPr algn="just">
              <a:buFontTx/>
              <a:buChar char="-"/>
            </a:pPr>
            <a:r>
              <a:rPr lang="en-US" sz="1400" dirty="0" smtClean="0">
                <a:latin typeface="Arial" pitchFamily="34" charset="0"/>
                <a:cs typeface="Arial" pitchFamily="34" charset="0"/>
              </a:rPr>
              <a:t>In </a:t>
            </a:r>
            <a:r>
              <a:rPr lang="en-US" sz="1400" dirty="0" err="1" smtClean="0">
                <a:latin typeface="Arial" pitchFamily="34" charset="0"/>
                <a:cs typeface="Arial" pitchFamily="34" charset="0"/>
              </a:rPr>
              <a:t>foaie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apare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sintaxa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functiei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iar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cursorul</a:t>
            </a:r>
            <a:r>
              <a:rPr lang="en-US" sz="1400" dirty="0" smtClean="0">
                <a:latin typeface="Arial" pitchFamily="34" charset="0"/>
                <a:cs typeface="Arial" pitchFamily="34" charset="0"/>
              </a:rPr>
              <a:t> mouse-</a:t>
            </a:r>
            <a:r>
              <a:rPr lang="en-US" sz="1400" dirty="0" err="1" smtClean="0">
                <a:latin typeface="Arial" pitchFamily="34" charset="0"/>
                <a:cs typeface="Arial" pitchFamily="34" charset="0"/>
              </a:rPr>
              <a:t>ului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este</a:t>
            </a:r>
            <a:r>
              <a:rPr lang="en-US" sz="1400" dirty="0" smtClean="0">
                <a:latin typeface="Arial" pitchFamily="34" charset="0"/>
                <a:cs typeface="Arial" pitchFamily="34" charset="0"/>
              </a:rPr>
              <a:t> in stare de </a:t>
            </a:r>
            <a:r>
              <a:rPr lang="en-US" sz="1400" dirty="0" err="1" smtClean="0">
                <a:latin typeface="Arial" pitchFamily="34" charset="0"/>
                <a:cs typeface="Arial" pitchFamily="34" charset="0"/>
              </a:rPr>
              <a:t>selectie</a:t>
            </a:r>
            <a:endParaRPr lang="en-US" sz="1400" dirty="0" smtClean="0">
              <a:latin typeface="Arial" pitchFamily="34" charset="0"/>
              <a:cs typeface="Arial" pitchFamily="34" charset="0"/>
            </a:endParaRPr>
          </a:p>
          <a:p>
            <a:pPr algn="just">
              <a:buFontTx/>
              <a:buChar char="-"/>
            </a:pP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argumentele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functiei</a:t>
            </a:r>
            <a:endParaRPr lang="en-US" sz="1400" dirty="0" smtClean="0">
              <a:latin typeface="Arial" pitchFamily="34" charset="0"/>
              <a:cs typeface="Arial" pitchFamily="34" charset="0"/>
            </a:endParaRPr>
          </a:p>
          <a:p>
            <a:pPr algn="just">
              <a:buFontTx/>
              <a:buChar char="-"/>
            </a:pPr>
            <a:r>
              <a:rPr lang="en-US" sz="1400" dirty="0" err="1" smtClean="0">
                <a:latin typeface="Arial" pitchFamily="34" charset="0"/>
                <a:cs typeface="Arial" pitchFamily="34" charset="0"/>
              </a:rPr>
              <a:t>Apasati</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Enter.</a:t>
            </a:r>
          </a:p>
        </p:txBody>
      </p:sp>
      <p:grpSp>
        <p:nvGrpSpPr>
          <p:cNvPr id="14" name="Grupare 13"/>
          <p:cNvGrpSpPr/>
          <p:nvPr/>
        </p:nvGrpSpPr>
        <p:grpSpPr>
          <a:xfrm>
            <a:off x="4648200" y="381000"/>
            <a:ext cx="2590800" cy="1143000"/>
            <a:chOff x="4343400" y="914400"/>
            <a:chExt cx="2590800" cy="1143000"/>
          </a:xfrm>
        </p:grpSpPr>
        <p:pic>
          <p:nvPicPr>
            <p:cNvPr id="10" name="Picture 2"/>
            <p:cNvPicPr>
              <a:picLocks noChangeAspect="1" noChangeArrowheads="1"/>
            </p:cNvPicPr>
            <p:nvPr/>
          </p:nvPicPr>
          <p:blipFill>
            <a:blip r:embed="rId2" cstate="print"/>
            <a:srcRect l="15000" t="18333" r="67500" b="75000"/>
            <a:stretch>
              <a:fillRect/>
            </a:stretch>
          </p:blipFill>
          <p:spPr bwMode="auto">
            <a:xfrm>
              <a:off x="4343400" y="1219200"/>
              <a:ext cx="1866900" cy="533400"/>
            </a:xfrm>
            <a:prstGeom prst="rect">
              <a:avLst/>
            </a:prstGeom>
            <a:noFill/>
            <a:ln w="9525">
              <a:solidFill>
                <a:srgbClr val="0070C0"/>
              </a:solidFill>
              <a:miter lim="800000"/>
              <a:headEnd/>
              <a:tailEnd/>
            </a:ln>
            <a:effectLst/>
          </p:spPr>
        </p:pic>
        <p:pic>
          <p:nvPicPr>
            <p:cNvPr id="11" name="Picture 3"/>
            <p:cNvPicPr>
              <a:picLocks noChangeAspect="1" noChangeArrowheads="1"/>
            </p:cNvPicPr>
            <p:nvPr/>
          </p:nvPicPr>
          <p:blipFill>
            <a:blip r:embed="rId3" cstate="print"/>
            <a:srcRect t="6667" r="95000" b="81667"/>
            <a:stretch>
              <a:fillRect/>
            </a:stretch>
          </p:blipFill>
          <p:spPr bwMode="auto">
            <a:xfrm>
              <a:off x="6324600" y="990600"/>
              <a:ext cx="609600" cy="1066800"/>
            </a:xfrm>
            <a:prstGeom prst="rect">
              <a:avLst/>
            </a:prstGeom>
            <a:noFill/>
            <a:ln w="9525">
              <a:solidFill>
                <a:srgbClr val="0070C0"/>
              </a:solidFill>
              <a:miter lim="800000"/>
              <a:headEnd/>
              <a:tailEnd/>
            </a:ln>
            <a:effectLst/>
          </p:spPr>
        </p:pic>
        <p:sp>
          <p:nvSpPr>
            <p:cNvPr id="12" name="Oval 11"/>
            <p:cNvSpPr/>
            <p:nvPr/>
          </p:nvSpPr>
          <p:spPr>
            <a:xfrm>
              <a:off x="5410200" y="1447800"/>
              <a:ext cx="261056" cy="2198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13" name="Oval 12"/>
            <p:cNvSpPr/>
            <p:nvPr/>
          </p:nvSpPr>
          <p:spPr>
            <a:xfrm>
              <a:off x="6172200" y="914400"/>
              <a:ext cx="261056" cy="2198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grpSp>
      <p:pic>
        <p:nvPicPr>
          <p:cNvPr id="15" name="Picture 5"/>
          <p:cNvPicPr>
            <a:picLocks noChangeAspect="1" noChangeArrowheads="1"/>
          </p:cNvPicPr>
          <p:nvPr/>
        </p:nvPicPr>
        <p:blipFill>
          <a:blip r:embed="rId4" cstate="print"/>
          <a:srcRect/>
          <a:stretch>
            <a:fillRect/>
          </a:stretch>
        </p:blipFill>
        <p:spPr bwMode="auto">
          <a:xfrm>
            <a:off x="7086600" y="1295400"/>
            <a:ext cx="1905000" cy="1661808"/>
          </a:xfrm>
          <a:prstGeom prst="rect">
            <a:avLst/>
          </a:prstGeom>
          <a:noFill/>
          <a:ln w="9525">
            <a:noFill/>
            <a:miter lim="800000"/>
            <a:headEnd/>
            <a:tailEnd/>
          </a:ln>
          <a:effectLst/>
        </p:spPr>
      </p:pic>
      <p:pic>
        <p:nvPicPr>
          <p:cNvPr id="16" name="Picture 6"/>
          <p:cNvPicPr>
            <a:picLocks noChangeAspect="1" noChangeArrowheads="1"/>
          </p:cNvPicPr>
          <p:nvPr/>
        </p:nvPicPr>
        <p:blipFill>
          <a:blip r:embed="rId5" cstate="print"/>
          <a:srcRect/>
          <a:stretch>
            <a:fillRect/>
          </a:stretch>
        </p:blipFill>
        <p:spPr bwMode="auto">
          <a:xfrm>
            <a:off x="6781800" y="3200400"/>
            <a:ext cx="2206978" cy="1295400"/>
          </a:xfrm>
          <a:prstGeom prst="rect">
            <a:avLst/>
          </a:prstGeom>
          <a:noFill/>
          <a:ln w="9525">
            <a:noFill/>
            <a:miter lim="800000"/>
            <a:headEnd/>
            <a:tailEnd/>
          </a:ln>
          <a:effectLst/>
        </p:spPr>
      </p:pic>
      <p:pic>
        <p:nvPicPr>
          <p:cNvPr id="17" name="Picture 7"/>
          <p:cNvPicPr>
            <a:picLocks noChangeAspect="1" noChangeArrowheads="1"/>
          </p:cNvPicPr>
          <p:nvPr/>
        </p:nvPicPr>
        <p:blipFill>
          <a:blip r:embed="rId6" cstate="print"/>
          <a:srcRect r="55000" b="81667"/>
          <a:stretch>
            <a:fillRect/>
          </a:stretch>
        </p:blipFill>
        <p:spPr bwMode="auto">
          <a:xfrm>
            <a:off x="4953000" y="4648200"/>
            <a:ext cx="3962400" cy="1210733"/>
          </a:xfrm>
          <a:prstGeom prst="rect">
            <a:avLst/>
          </a:prstGeom>
          <a:noFill/>
          <a:ln w="9525">
            <a:solidFill>
              <a:srgbClr val="0070C0"/>
            </a:solid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1383268"/>
            <a:ext cx="8229600" cy="369332"/>
          </a:xfrm>
          <a:prstGeom prst="rect">
            <a:avLst/>
          </a:prstGeom>
        </p:spPr>
        <p:txBody>
          <a:bodyPr wrap="square">
            <a:spAutoFit/>
          </a:bodyPr>
          <a:lstStyle/>
          <a:p>
            <a:pPr algn="just">
              <a:buNone/>
            </a:pPr>
            <a:r>
              <a:rPr lang="en-US" b="1" i="1" dirty="0" err="1" smtClean="0">
                <a:solidFill>
                  <a:schemeClr val="accent2">
                    <a:lumMod val="60000"/>
                    <a:lumOff val="40000"/>
                  </a:schemeClr>
                </a:solidFill>
                <a:latin typeface="Arial" pitchFamily="34" charset="0"/>
                <a:ea typeface="+mj-ea"/>
                <a:cs typeface="Arial" pitchFamily="34" charset="0"/>
              </a:rPr>
              <a:t>Crearea</a:t>
            </a:r>
            <a:r>
              <a:rPr lang="en-US" b="1" i="1" dirty="0" smtClean="0">
                <a:solidFill>
                  <a:schemeClr val="accent2">
                    <a:lumMod val="60000"/>
                    <a:lumOff val="40000"/>
                  </a:schemeClr>
                </a:solidFill>
                <a:latin typeface="Arial" pitchFamily="34" charset="0"/>
                <a:ea typeface="+mj-ea"/>
                <a:cs typeface="Arial" pitchFamily="34" charset="0"/>
              </a:rPr>
              <a:t> </a:t>
            </a:r>
            <a:r>
              <a:rPr lang="en-US" b="1" i="1" dirty="0" err="1" smtClean="0">
                <a:solidFill>
                  <a:schemeClr val="accent2">
                    <a:lumMod val="60000"/>
                    <a:lumOff val="40000"/>
                  </a:schemeClr>
                </a:solidFill>
                <a:latin typeface="Arial" pitchFamily="34" charset="0"/>
                <a:ea typeface="+mj-ea"/>
                <a:cs typeface="Arial" pitchFamily="34" charset="0"/>
              </a:rPr>
              <a:t>unui</a:t>
            </a:r>
            <a:r>
              <a:rPr lang="en-US" b="1" i="1" dirty="0" smtClean="0">
                <a:solidFill>
                  <a:schemeClr val="accent2">
                    <a:lumMod val="60000"/>
                    <a:lumOff val="40000"/>
                  </a:schemeClr>
                </a:solidFill>
                <a:latin typeface="Arial" pitchFamily="34" charset="0"/>
                <a:ea typeface="+mj-ea"/>
                <a:cs typeface="Arial" pitchFamily="34" charset="0"/>
              </a:rPr>
              <a:t> </a:t>
            </a:r>
            <a:r>
              <a:rPr lang="en-US" b="1" i="1" dirty="0" err="1" smtClean="0">
                <a:solidFill>
                  <a:schemeClr val="accent2">
                    <a:lumMod val="60000"/>
                    <a:lumOff val="40000"/>
                  </a:schemeClr>
                </a:solidFill>
                <a:latin typeface="Arial" pitchFamily="34" charset="0"/>
                <a:ea typeface="+mj-ea"/>
                <a:cs typeface="Arial" pitchFamily="34" charset="0"/>
              </a:rPr>
              <a:t>nou</a:t>
            </a:r>
            <a:r>
              <a:rPr lang="en-US" b="1" i="1" dirty="0" smtClean="0">
                <a:solidFill>
                  <a:schemeClr val="accent2">
                    <a:lumMod val="60000"/>
                    <a:lumOff val="40000"/>
                  </a:schemeClr>
                </a:solidFill>
                <a:latin typeface="Arial" pitchFamily="34" charset="0"/>
                <a:ea typeface="+mj-ea"/>
                <a:cs typeface="Arial" pitchFamily="34" charset="0"/>
              </a:rPr>
              <a:t> </a:t>
            </a:r>
            <a:r>
              <a:rPr lang="en-US" b="1" i="1" dirty="0" err="1" smtClean="0">
                <a:solidFill>
                  <a:schemeClr val="accent2">
                    <a:lumMod val="60000"/>
                    <a:lumOff val="40000"/>
                  </a:schemeClr>
                </a:solidFill>
                <a:latin typeface="Arial" pitchFamily="34" charset="0"/>
                <a:ea typeface="+mj-ea"/>
                <a:cs typeface="Arial" pitchFamily="34" charset="0"/>
              </a:rPr>
              <a:t>registru</a:t>
            </a:r>
            <a:r>
              <a:rPr lang="en-US" b="1" i="1" dirty="0" smtClean="0">
                <a:solidFill>
                  <a:schemeClr val="accent2">
                    <a:lumMod val="60000"/>
                    <a:lumOff val="40000"/>
                  </a:schemeClr>
                </a:solidFill>
                <a:latin typeface="Arial" pitchFamily="34" charset="0"/>
                <a:ea typeface="+mj-ea"/>
                <a:cs typeface="Arial" pitchFamily="34" charset="0"/>
              </a:rPr>
              <a:t> de </a:t>
            </a:r>
            <a:r>
              <a:rPr lang="en-US" b="1" i="1" dirty="0" err="1" smtClean="0">
                <a:solidFill>
                  <a:schemeClr val="accent2">
                    <a:lumMod val="60000"/>
                    <a:lumOff val="40000"/>
                  </a:schemeClr>
                </a:solidFill>
                <a:latin typeface="Arial" pitchFamily="34" charset="0"/>
                <a:ea typeface="+mj-ea"/>
                <a:cs typeface="Arial" pitchFamily="34" charset="0"/>
              </a:rPr>
              <a:t>calcul</a:t>
            </a:r>
            <a:r>
              <a:rPr lang="en-US" b="1" i="1" dirty="0" smtClean="0">
                <a:solidFill>
                  <a:schemeClr val="accent2">
                    <a:lumMod val="60000"/>
                    <a:lumOff val="40000"/>
                  </a:schemeClr>
                </a:solidFill>
                <a:latin typeface="Arial" pitchFamily="34" charset="0"/>
                <a:ea typeface="+mj-ea"/>
                <a:cs typeface="Arial" pitchFamily="34" charset="0"/>
              </a:rPr>
              <a:t> </a:t>
            </a:r>
            <a:r>
              <a:rPr lang="en-US" b="1" i="1" dirty="0" err="1" smtClean="0">
                <a:solidFill>
                  <a:schemeClr val="accent2">
                    <a:lumMod val="60000"/>
                    <a:lumOff val="40000"/>
                  </a:schemeClr>
                </a:solidFill>
                <a:latin typeface="Arial" pitchFamily="34" charset="0"/>
                <a:ea typeface="+mj-ea"/>
                <a:cs typeface="Arial" pitchFamily="34" charset="0"/>
              </a:rPr>
              <a:t>pe</a:t>
            </a:r>
            <a:r>
              <a:rPr lang="ro-RO" b="1" i="1" dirty="0" smtClean="0">
                <a:solidFill>
                  <a:schemeClr val="accent2">
                    <a:lumMod val="60000"/>
                    <a:lumOff val="40000"/>
                  </a:schemeClr>
                </a:solidFill>
                <a:latin typeface="Arial" pitchFamily="34" charset="0"/>
                <a:ea typeface="+mj-ea"/>
                <a:cs typeface="Arial" pitchFamily="34" charset="0"/>
              </a:rPr>
              <a:t> </a:t>
            </a:r>
            <a:r>
              <a:rPr lang="en-US" b="1" i="1" dirty="0" err="1" smtClean="0">
                <a:solidFill>
                  <a:schemeClr val="accent2">
                    <a:lumMod val="60000"/>
                    <a:lumOff val="40000"/>
                  </a:schemeClr>
                </a:solidFill>
                <a:latin typeface="Arial" pitchFamily="34" charset="0"/>
                <a:ea typeface="+mj-ea"/>
                <a:cs typeface="Arial" pitchFamily="34" charset="0"/>
              </a:rPr>
              <a:t>baza</a:t>
            </a:r>
            <a:r>
              <a:rPr lang="en-US" b="1" i="1" dirty="0" smtClean="0">
                <a:solidFill>
                  <a:schemeClr val="accent2">
                    <a:lumMod val="60000"/>
                    <a:lumOff val="40000"/>
                  </a:schemeClr>
                </a:solidFill>
                <a:latin typeface="Arial" pitchFamily="34" charset="0"/>
                <a:ea typeface="+mj-ea"/>
                <a:cs typeface="Arial" pitchFamily="34" charset="0"/>
              </a:rPr>
              <a:t> </a:t>
            </a:r>
            <a:r>
              <a:rPr lang="en-US" b="1" i="1" dirty="0" err="1" smtClean="0">
                <a:solidFill>
                  <a:schemeClr val="accent2">
                    <a:lumMod val="60000"/>
                    <a:lumOff val="40000"/>
                  </a:schemeClr>
                </a:solidFill>
                <a:latin typeface="Arial" pitchFamily="34" charset="0"/>
                <a:ea typeface="+mj-ea"/>
                <a:cs typeface="Arial" pitchFamily="34" charset="0"/>
              </a:rPr>
              <a:t>unui</a:t>
            </a:r>
            <a:r>
              <a:rPr lang="en-US" b="1" i="1" dirty="0" smtClean="0">
                <a:solidFill>
                  <a:schemeClr val="accent2">
                    <a:lumMod val="60000"/>
                    <a:lumOff val="40000"/>
                  </a:schemeClr>
                </a:solidFill>
                <a:latin typeface="Arial" pitchFamily="34" charset="0"/>
                <a:ea typeface="+mj-ea"/>
                <a:cs typeface="Arial" pitchFamily="34" charset="0"/>
              </a:rPr>
              <a:t> format </a:t>
            </a:r>
            <a:r>
              <a:rPr lang="en-US" b="1" i="1" dirty="0" err="1" smtClean="0">
                <a:solidFill>
                  <a:schemeClr val="accent2">
                    <a:lumMod val="60000"/>
                    <a:lumOff val="40000"/>
                  </a:schemeClr>
                </a:solidFill>
                <a:latin typeface="Arial" pitchFamily="34" charset="0"/>
                <a:ea typeface="+mj-ea"/>
                <a:cs typeface="Arial" pitchFamily="34" charset="0"/>
              </a:rPr>
              <a:t>predefinit</a:t>
            </a:r>
          </a:p>
        </p:txBody>
      </p:sp>
      <p:sp>
        <p:nvSpPr>
          <p:cNvPr id="5" name="Rectangle 4"/>
          <p:cNvSpPr/>
          <p:nvPr/>
        </p:nvSpPr>
        <p:spPr>
          <a:xfrm>
            <a:off x="381000" y="1815405"/>
            <a:ext cx="8458200" cy="1384995"/>
          </a:xfrm>
          <a:prstGeom prst="rect">
            <a:avLst/>
          </a:prstGeom>
        </p:spPr>
        <p:txBody>
          <a:bodyPr wrap="square">
            <a:spAutoFit/>
          </a:bodyPr>
          <a:lstStyle/>
          <a:p>
            <a:pPr marL="342900" indent="-342900" algn="just">
              <a:buAutoNum type="arabicPeriod"/>
            </a:pPr>
            <a:r>
              <a:rPr lang="it-IT" sz="1400" dirty="0" smtClean="0">
                <a:latin typeface="Arial" pitchFamily="34" charset="0"/>
                <a:cs typeface="Arial" pitchFamily="34" charset="0"/>
              </a:rPr>
              <a:t>Faceți clic pe </a:t>
            </a:r>
            <a:r>
              <a:rPr lang="it-IT" sz="1400" b="1" dirty="0" smtClean="0">
                <a:latin typeface="Arial" pitchFamily="34" charset="0"/>
                <a:cs typeface="Arial" pitchFamily="34" charset="0"/>
              </a:rPr>
              <a:t>butonul Microsoft</a:t>
            </a:r>
            <a:r>
              <a:rPr lang="ro-RO" sz="1400" b="1" dirty="0" smtClean="0">
                <a:latin typeface="Arial" pitchFamily="34" charset="0"/>
                <a:cs typeface="Arial" pitchFamily="34" charset="0"/>
              </a:rPr>
              <a:t> </a:t>
            </a:r>
            <a:r>
              <a:rPr lang="en-US" sz="1400" b="1" dirty="0" smtClean="0">
                <a:latin typeface="Arial" pitchFamily="34" charset="0"/>
                <a:cs typeface="Arial" pitchFamily="34" charset="0"/>
              </a:rPr>
              <a:t>Office, </a:t>
            </a:r>
            <a:r>
              <a:rPr lang="en-US" sz="1400" b="1" dirty="0" err="1" smtClean="0">
                <a:latin typeface="Arial" pitchFamily="34" charset="0"/>
                <a:cs typeface="Arial" pitchFamily="34" charset="0"/>
              </a:rPr>
              <a:t>pentru</a:t>
            </a:r>
            <a:r>
              <a:rPr lang="en-US" sz="1400" b="1" dirty="0" smtClean="0">
                <a:latin typeface="Arial" pitchFamily="34" charset="0"/>
                <a:cs typeface="Arial" pitchFamily="34" charset="0"/>
              </a:rPr>
              <a:t> a </a:t>
            </a:r>
            <a:r>
              <a:rPr lang="en-US" sz="1400" b="1" dirty="0" err="1" smtClean="0">
                <a:latin typeface="Arial" pitchFamily="34" charset="0"/>
                <a:cs typeface="Arial" pitchFamily="34" charset="0"/>
              </a:rPr>
              <a:t>deschide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acest</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meniu</a:t>
            </a:r>
            <a:endParaRPr lang="ro-RO" sz="1400" b="1" dirty="0" smtClean="0">
              <a:latin typeface="Arial" pitchFamily="34" charset="0"/>
              <a:cs typeface="Arial" pitchFamily="34" charset="0"/>
            </a:endParaRPr>
          </a:p>
          <a:p>
            <a:pPr marL="342900" indent="-342900" algn="just">
              <a:buAutoNum type="arabicPeriod"/>
            </a:pPr>
            <a:r>
              <a:rPr lang="en-US" sz="1400" dirty="0" err="1" smtClean="0">
                <a:latin typeface="Arial" pitchFamily="34" charset="0"/>
                <a:cs typeface="Arial" pitchFamily="34" charset="0"/>
              </a:rPr>
              <a:t>În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meniu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faceți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Nou </a:t>
            </a:r>
            <a:r>
              <a:rPr lang="ro-RO" sz="1400" dirty="0" smtClean="0">
                <a:latin typeface="Arial" pitchFamily="34" charset="0"/>
                <a:cs typeface="Arial" pitchFamily="34" charset="0"/>
              </a:rPr>
              <a:t>(</a:t>
            </a:r>
            <a:r>
              <a:rPr lang="ro-RO" sz="1400" b="1" dirty="0" smtClean="0">
                <a:latin typeface="Arial" pitchFamily="34" charset="0"/>
                <a:cs typeface="Arial" pitchFamily="34" charset="0"/>
              </a:rPr>
              <a:t>New</a:t>
            </a:r>
            <a:r>
              <a:rPr lang="ro-RO" sz="1400" dirty="0" smtClean="0">
                <a:latin typeface="Arial" pitchFamily="34" charset="0"/>
                <a:cs typeface="Arial" pitchFamily="34" charset="0"/>
              </a:rPr>
              <a:t>)</a:t>
            </a:r>
            <a:r>
              <a:rPr lang="ro-RO" sz="1400" b="1" dirty="0" smtClean="0">
                <a:latin typeface="Arial" pitchFamily="34" charset="0"/>
                <a:cs typeface="Arial" pitchFamily="34" charset="0"/>
              </a:rPr>
              <a:t> pentru a crea un registru nou de calcul</a:t>
            </a:r>
            <a:endParaRPr lang="en-US" sz="1400" b="1" dirty="0" smtClean="0">
              <a:latin typeface="Arial" pitchFamily="34" charset="0"/>
              <a:cs typeface="Arial" pitchFamily="34" charset="0"/>
            </a:endParaRPr>
          </a:p>
          <a:p>
            <a:pPr marL="342900" indent="-342900" algn="just">
              <a:buAutoNum type="arabicPeriod"/>
            </a:pPr>
            <a:r>
              <a:rPr lang="en-US" sz="1400" dirty="0" smtClean="0">
                <a:latin typeface="Arial" pitchFamily="34" charset="0"/>
                <a:cs typeface="Arial" pitchFamily="34" charset="0"/>
              </a:rPr>
              <a:t>Din </a:t>
            </a:r>
            <a:r>
              <a:rPr lang="en-US" sz="1400" dirty="0" err="1" smtClean="0">
                <a:latin typeface="Arial" pitchFamily="34" charset="0"/>
                <a:cs typeface="Arial" pitchFamily="34" charset="0"/>
              </a:rPr>
              <a:t>fereastra</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Registru de lucru nou</a:t>
            </a:r>
            <a:r>
              <a:rPr lang="en-US" sz="1400" b="1" dirty="0" smtClean="0">
                <a:latin typeface="Arial" pitchFamily="34" charset="0"/>
                <a:cs typeface="Arial" pitchFamily="34" charset="0"/>
              </a:rPr>
              <a:t> </a:t>
            </a:r>
            <a:r>
              <a:rPr lang="ro-RO" sz="1400" dirty="0" smtClean="0">
                <a:latin typeface="Arial" pitchFamily="34" charset="0"/>
                <a:cs typeface="Arial" pitchFamily="34" charset="0"/>
              </a:rPr>
              <a:t>(</a:t>
            </a:r>
            <a:r>
              <a:rPr lang="en-US" sz="1400" b="1" dirty="0" smtClean="0">
                <a:latin typeface="Arial" pitchFamily="34" charset="0"/>
                <a:cs typeface="Arial" pitchFamily="34" charset="0"/>
              </a:rPr>
              <a:t>New Workbook</a:t>
            </a:r>
            <a:r>
              <a:rPr lang="ro-RO" sz="1400" dirty="0" smtClean="0">
                <a:latin typeface="Arial" pitchFamily="34" charset="0"/>
                <a:cs typeface="Arial" pitchFamily="34" charset="0"/>
              </a:rPr>
              <a:t>)</a:t>
            </a:r>
            <a:r>
              <a:rPr lang="en-US" sz="1400" b="1" dirty="0" smtClean="0">
                <a:latin typeface="Arial" pitchFamily="34" charset="0"/>
                <a:cs typeface="Arial" pitchFamily="34" charset="0"/>
              </a:rPr>
              <a:t>,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Şabloane instalate</a:t>
            </a:r>
            <a:r>
              <a:rPr lang="en-US" sz="1400" dirty="0" smtClean="0">
                <a:latin typeface="Arial" pitchFamily="34" charset="0"/>
                <a:cs typeface="Arial" pitchFamily="34" charset="0"/>
              </a:rPr>
              <a:t> </a:t>
            </a:r>
            <a:r>
              <a:rPr lang="ro-RO" sz="1400" dirty="0" smtClean="0">
                <a:latin typeface="Arial" pitchFamily="34" charset="0"/>
                <a:cs typeface="Arial" pitchFamily="34" charset="0"/>
              </a:rPr>
              <a:t>(</a:t>
            </a:r>
            <a:r>
              <a:rPr lang="en-US" sz="1400" b="1" dirty="0" smtClean="0">
                <a:latin typeface="Arial" pitchFamily="34" charset="0"/>
                <a:cs typeface="Arial" pitchFamily="34" charset="0"/>
              </a:rPr>
              <a:t>Installed Templates</a:t>
            </a:r>
            <a:r>
              <a:rPr lang="ro-RO" sz="1400" dirty="0" smtClean="0">
                <a:latin typeface="Arial" pitchFamily="34" charset="0"/>
                <a:cs typeface="Arial" pitchFamily="34" charset="0"/>
              </a:rPr>
              <a:t>)</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lista</a:t>
            </a:r>
            <a:r>
              <a:rPr lang="en-US" sz="1400" dirty="0" smtClean="0">
                <a:latin typeface="Arial" pitchFamily="34" charset="0"/>
                <a:cs typeface="Arial" pitchFamily="34" charset="0"/>
              </a:rPr>
              <a:t> </a:t>
            </a:r>
            <a:r>
              <a:rPr lang="ro-RO" sz="1400" b="1" dirty="0" smtClean="0">
                <a:latin typeface="Arial" pitchFamily="34" charset="0"/>
                <a:cs typeface="Arial" pitchFamily="34" charset="0"/>
              </a:rPr>
              <a:t>Şabloane</a:t>
            </a:r>
            <a:r>
              <a:rPr lang="en-US" sz="1400" b="1" dirty="0" smtClean="0">
                <a:latin typeface="Arial" pitchFamily="34" charset="0"/>
                <a:cs typeface="Arial" pitchFamily="34" charset="0"/>
              </a:rPr>
              <a:t> </a:t>
            </a:r>
            <a:r>
              <a:rPr lang="ro-RO" sz="1400" dirty="0" smtClean="0">
                <a:latin typeface="Arial" pitchFamily="34" charset="0"/>
                <a:cs typeface="Arial" pitchFamily="34" charset="0"/>
              </a:rPr>
              <a:t>(</a:t>
            </a:r>
            <a:r>
              <a:rPr lang="en-US" sz="1400" b="1" dirty="0" smtClean="0">
                <a:latin typeface="Arial" pitchFamily="34" charset="0"/>
                <a:cs typeface="Arial" pitchFamily="34" charset="0"/>
              </a:rPr>
              <a:t>Templates</a:t>
            </a:r>
            <a:r>
              <a:rPr lang="ro-RO" sz="1400" dirty="0" smtClean="0">
                <a:latin typeface="Arial" pitchFamily="34" charset="0"/>
                <a:cs typeface="Arial" pitchFamily="34" charset="0"/>
              </a:rPr>
              <a:t>)</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partea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st</a:t>
            </a:r>
            <a:r>
              <a:rPr lang="ro-RO" sz="1400" dirty="0" smtClean="0">
                <a:latin typeface="Arial" pitchFamily="34" charset="0"/>
                <a:cs typeface="Arial" pitchFamily="34" charset="0"/>
              </a:rPr>
              <a:t>â</a:t>
            </a:r>
            <a:r>
              <a:rPr lang="en-US" sz="1400" dirty="0" err="1" smtClean="0">
                <a:latin typeface="Arial" pitchFamily="34" charset="0"/>
                <a:cs typeface="Arial" pitchFamily="34" charset="0"/>
              </a:rPr>
              <a:t>nga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apoi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tipul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formatului</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panoul</a:t>
            </a:r>
            <a:r>
              <a:rPr lang="en-US" sz="1400" dirty="0" smtClean="0">
                <a:latin typeface="Arial" pitchFamily="34" charset="0"/>
                <a:cs typeface="Arial" pitchFamily="34" charset="0"/>
              </a:rPr>
              <a:t> central.</a:t>
            </a:r>
            <a:r>
              <a:rPr lang="en-US" sz="1400" b="1" dirty="0" smtClean="0">
                <a:latin typeface="Arial" pitchFamily="34" charset="0"/>
                <a:cs typeface="Arial" pitchFamily="34" charset="0"/>
              </a:rPr>
              <a:t> </a:t>
            </a:r>
            <a:r>
              <a:rPr lang="en-US" sz="1400" dirty="0" smtClean="0">
                <a:latin typeface="Arial" pitchFamily="34" charset="0"/>
                <a:cs typeface="Arial" pitchFamily="34" charset="0"/>
              </a:rPr>
              <a:t>In </a:t>
            </a:r>
            <a:r>
              <a:rPr lang="en-US" sz="1400" dirty="0" err="1" smtClean="0">
                <a:latin typeface="Arial" pitchFamily="34" charset="0"/>
                <a:cs typeface="Arial" pitchFamily="34" charset="0"/>
              </a:rPr>
              <a:t>panoul</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dreapta</a:t>
            </a:r>
            <a:r>
              <a:rPr lang="en-US" sz="1400" dirty="0" smtClean="0">
                <a:latin typeface="Arial" pitchFamily="34" charset="0"/>
                <a:cs typeface="Arial" pitchFamily="34" charset="0"/>
              </a:rPr>
              <a:t> se </a:t>
            </a:r>
            <a:r>
              <a:rPr lang="en-US" sz="1400" dirty="0" err="1" smtClean="0">
                <a:latin typeface="Arial" pitchFamily="34" charset="0"/>
                <a:cs typeface="Arial" pitchFamily="34" charset="0"/>
              </a:rPr>
              <a:t>previzualizeaza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formatul</a:t>
            </a:r>
            <a:r>
              <a:rPr lang="en-US" sz="1400" dirty="0" smtClean="0">
                <a:latin typeface="Arial" pitchFamily="34" charset="0"/>
                <a:cs typeface="Arial" pitchFamily="34" charset="0"/>
              </a:rPr>
              <a:t> ales.</a:t>
            </a:r>
          </a:p>
          <a:p>
            <a:pPr marL="342900" indent="-342900" algn="just">
              <a:buAutoNum type="arabicPeriod"/>
            </a:pPr>
            <a:endParaRPr lang="ro-RO" sz="1400" b="1" dirty="0" smtClean="0">
              <a:latin typeface="Arial" pitchFamily="34" charset="0"/>
              <a:cs typeface="Arial" pitchFamily="34" charset="0"/>
            </a:endParaRPr>
          </a:p>
        </p:txBody>
      </p:sp>
      <p:pic>
        <p:nvPicPr>
          <p:cNvPr id="6" name="Picture 2"/>
          <p:cNvPicPr>
            <a:picLocks noGrp="1" noChangeAspect="1" noChangeArrowheads="1"/>
          </p:cNvPicPr>
          <p:nvPr>
            <p:ph idx="1"/>
          </p:nvPr>
        </p:nvPicPr>
        <p:blipFill>
          <a:blip r:embed="rId2" cstate="print"/>
          <a:stretch>
            <a:fillRect/>
          </a:stretch>
        </p:blipFill>
        <p:spPr bwMode="auto">
          <a:xfrm>
            <a:off x="2743200" y="3200400"/>
            <a:ext cx="4055648" cy="28622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reptunghi rotunjit 5"/>
          <p:cNvSpPr/>
          <p:nvPr/>
        </p:nvSpPr>
        <p:spPr>
          <a:xfrm>
            <a:off x="304800" y="3810000"/>
            <a:ext cx="8610600" cy="190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o-RO"/>
          </a:p>
        </p:txBody>
      </p:sp>
      <p:sp>
        <p:nvSpPr>
          <p:cNvPr id="5" name="TextBox 4"/>
          <p:cNvSpPr txBox="1"/>
          <p:nvPr/>
        </p:nvSpPr>
        <p:spPr>
          <a:xfrm>
            <a:off x="533400" y="609600"/>
            <a:ext cx="7924800" cy="1384995"/>
          </a:xfrm>
          <a:prstGeom prst="rect">
            <a:avLst/>
          </a:prstGeom>
          <a:noFill/>
        </p:spPr>
        <p:txBody>
          <a:bodyPr wrap="square" rtlCol="0">
            <a:spAutoFit/>
          </a:bodyPr>
          <a:lstStyle/>
          <a:p>
            <a:pPr algn="just"/>
            <a:r>
              <a:rPr lang="en-US" sz="1400" b="1" dirty="0" err="1" smtClean="0">
                <a:latin typeface="Tahoma" pitchFamily="34" charset="0"/>
                <a:cs typeface="Tahoma" pitchFamily="34" charset="0"/>
              </a:rPr>
              <a:t>Metoda</a:t>
            </a:r>
            <a:r>
              <a:rPr lang="en-US" sz="1400" b="1" dirty="0" smtClean="0">
                <a:latin typeface="Tahoma" pitchFamily="34" charset="0"/>
                <a:cs typeface="Tahoma" pitchFamily="34" charset="0"/>
              </a:rPr>
              <a:t> 3</a:t>
            </a:r>
          </a:p>
          <a:p>
            <a:pPr algn="just"/>
            <a:endParaRPr lang="en-US" sz="1400" b="1" dirty="0" smtClean="0">
              <a:latin typeface="Tahoma" pitchFamily="34" charset="0"/>
              <a:cs typeface="Tahoma" pitchFamily="34" charset="0"/>
            </a:endParaRPr>
          </a:p>
          <a:p>
            <a:pPr algn="just">
              <a:buFontTx/>
              <a:buChar char="-"/>
            </a:pPr>
            <a:r>
              <a:rPr lang="en-US" sz="1400" dirty="0" smtClean="0">
                <a:latin typeface="Tahoma" pitchFamily="34" charset="0"/>
                <a:cs typeface="Tahoma" pitchFamily="34" charset="0"/>
              </a:rPr>
              <a:t>Click in </a:t>
            </a:r>
            <a:r>
              <a:rPr lang="en-US" sz="1400" dirty="0" err="1" smtClean="0">
                <a:latin typeface="Tahoma" pitchFamily="34" charset="0"/>
                <a:cs typeface="Tahoma" pitchFamily="34" charset="0"/>
              </a:rPr>
              <a:t>celula</a:t>
            </a:r>
            <a:r>
              <a:rPr lang="en-US" sz="1400" dirty="0" smtClean="0">
                <a:latin typeface="Tahoma" pitchFamily="34" charset="0"/>
                <a:cs typeface="Tahoma" pitchFamily="34" charset="0"/>
              </a:rPr>
              <a:t> </a:t>
            </a:r>
            <a:r>
              <a:rPr lang="en-US" sz="1400" dirty="0" err="1" smtClean="0">
                <a:latin typeface="Tahoma" pitchFamily="34" charset="0"/>
                <a:cs typeface="Tahoma" pitchFamily="34" charset="0"/>
              </a:rPr>
              <a:t>unde</a:t>
            </a:r>
            <a:r>
              <a:rPr lang="en-US" sz="1400" dirty="0" smtClean="0">
                <a:latin typeface="Tahoma" pitchFamily="34" charset="0"/>
                <a:cs typeface="Tahoma" pitchFamily="34" charset="0"/>
              </a:rPr>
              <a:t> </a:t>
            </a:r>
            <a:r>
              <a:rPr lang="en-US" sz="1400" dirty="0" err="1" smtClean="0">
                <a:latin typeface="Tahoma" pitchFamily="34" charset="0"/>
                <a:cs typeface="Tahoma" pitchFamily="34" charset="0"/>
              </a:rPr>
              <a:t>trebuie</a:t>
            </a:r>
            <a:r>
              <a:rPr lang="en-US" sz="1400" dirty="0" smtClean="0">
                <a:latin typeface="Tahoma" pitchFamily="34" charset="0"/>
                <a:cs typeface="Tahoma" pitchFamily="34" charset="0"/>
              </a:rPr>
              <a:t> </a:t>
            </a:r>
            <a:r>
              <a:rPr lang="en-US" sz="1400" dirty="0" err="1" smtClean="0">
                <a:latin typeface="Tahoma" pitchFamily="34" charset="0"/>
                <a:cs typeface="Tahoma" pitchFamily="34" charset="0"/>
              </a:rPr>
              <a:t>inserata</a:t>
            </a:r>
            <a:r>
              <a:rPr lang="en-US" sz="1400" dirty="0" smtClean="0">
                <a:latin typeface="Tahoma" pitchFamily="34" charset="0"/>
                <a:cs typeface="Tahoma" pitchFamily="34" charset="0"/>
              </a:rPr>
              <a:t> </a:t>
            </a:r>
            <a:r>
              <a:rPr lang="en-US" sz="1400" dirty="0" err="1" smtClean="0">
                <a:latin typeface="Tahoma" pitchFamily="34" charset="0"/>
                <a:cs typeface="Tahoma" pitchFamily="34" charset="0"/>
              </a:rPr>
              <a:t>functia</a:t>
            </a:r>
            <a:endParaRPr lang="en-US" sz="1400" dirty="0" smtClean="0">
              <a:latin typeface="Tahoma" pitchFamily="34" charset="0"/>
              <a:cs typeface="Tahoma" pitchFamily="34" charset="0"/>
            </a:endParaRPr>
          </a:p>
          <a:p>
            <a:pPr algn="just">
              <a:buFontTx/>
              <a:buChar char="-"/>
            </a:pPr>
            <a:r>
              <a:rPr lang="en-US" sz="1400" dirty="0" err="1" smtClean="0">
                <a:latin typeface="Tahoma" pitchFamily="34" charset="0"/>
                <a:cs typeface="Tahoma" pitchFamily="34" charset="0"/>
              </a:rPr>
              <a:t>Tastati</a:t>
            </a:r>
            <a:r>
              <a:rPr lang="en-US" sz="1400" dirty="0" smtClean="0">
                <a:latin typeface="Tahoma" pitchFamily="34" charset="0"/>
                <a:cs typeface="Tahoma" pitchFamily="34" charset="0"/>
              </a:rPr>
              <a:t> </a:t>
            </a:r>
            <a:r>
              <a:rPr lang="en-US" sz="1400" dirty="0" err="1" smtClean="0">
                <a:latin typeface="Tahoma" pitchFamily="34" charset="0"/>
                <a:cs typeface="Tahoma" pitchFamily="34" charset="0"/>
              </a:rPr>
              <a:t>functia</a:t>
            </a:r>
            <a:endParaRPr lang="en-US" sz="1400" dirty="0" smtClean="0">
              <a:latin typeface="Tahoma" pitchFamily="34" charset="0"/>
              <a:cs typeface="Tahoma" pitchFamily="34" charset="0"/>
            </a:endParaRPr>
          </a:p>
          <a:p>
            <a:pPr algn="just">
              <a:buFontTx/>
              <a:buChar char="-"/>
            </a:pPr>
            <a:r>
              <a:rPr lang="en-US" sz="1400" dirty="0" err="1" smtClean="0">
                <a:latin typeface="Tahoma" pitchFamily="34" charset="0"/>
                <a:cs typeface="Tahoma" pitchFamily="34" charset="0"/>
              </a:rPr>
              <a:t>Selectati</a:t>
            </a:r>
            <a:r>
              <a:rPr lang="en-US" sz="1400" dirty="0" smtClean="0">
                <a:latin typeface="Tahoma" pitchFamily="34" charset="0"/>
                <a:cs typeface="Tahoma" pitchFamily="34" charset="0"/>
              </a:rPr>
              <a:t> </a:t>
            </a:r>
            <a:r>
              <a:rPr lang="en-US" sz="1400" dirty="0" err="1" smtClean="0">
                <a:latin typeface="Tahoma" pitchFamily="34" charset="0"/>
                <a:cs typeface="Tahoma" pitchFamily="34" charset="0"/>
              </a:rPr>
              <a:t>sau</a:t>
            </a:r>
            <a:r>
              <a:rPr lang="en-US" sz="1400" dirty="0" smtClean="0">
                <a:latin typeface="Tahoma" pitchFamily="34" charset="0"/>
                <a:cs typeface="Tahoma" pitchFamily="34" charset="0"/>
              </a:rPr>
              <a:t> </a:t>
            </a:r>
            <a:r>
              <a:rPr lang="en-US" sz="1400" dirty="0" err="1" smtClean="0">
                <a:latin typeface="Tahoma" pitchFamily="34" charset="0"/>
                <a:cs typeface="Tahoma" pitchFamily="34" charset="0"/>
              </a:rPr>
              <a:t>tastati</a:t>
            </a:r>
            <a:r>
              <a:rPr lang="en-US" sz="1400" dirty="0" smtClean="0">
                <a:latin typeface="Tahoma" pitchFamily="34" charset="0"/>
                <a:cs typeface="Tahoma" pitchFamily="34" charset="0"/>
              </a:rPr>
              <a:t> </a:t>
            </a:r>
            <a:r>
              <a:rPr lang="en-US" sz="1400" dirty="0" err="1" smtClean="0">
                <a:latin typeface="Tahoma" pitchFamily="34" charset="0"/>
                <a:cs typeface="Tahoma" pitchFamily="34" charset="0"/>
              </a:rPr>
              <a:t>adresele</a:t>
            </a:r>
            <a:r>
              <a:rPr lang="en-US" sz="1400" dirty="0" smtClean="0">
                <a:latin typeface="Tahoma" pitchFamily="34" charset="0"/>
                <a:cs typeface="Tahoma" pitchFamily="34" charset="0"/>
              </a:rPr>
              <a:t> </a:t>
            </a:r>
            <a:r>
              <a:rPr lang="en-US" sz="1400" dirty="0" err="1" smtClean="0">
                <a:latin typeface="Tahoma" pitchFamily="34" charset="0"/>
                <a:cs typeface="Tahoma" pitchFamily="34" charset="0"/>
              </a:rPr>
              <a:t>argumentelor</a:t>
            </a:r>
            <a:endParaRPr lang="en-US" sz="1400" dirty="0" smtClean="0">
              <a:latin typeface="Tahoma" pitchFamily="34" charset="0"/>
              <a:cs typeface="Tahoma" pitchFamily="34" charset="0"/>
            </a:endParaRPr>
          </a:p>
          <a:p>
            <a:pPr algn="just">
              <a:buFontTx/>
              <a:buChar char="-"/>
            </a:pPr>
            <a:r>
              <a:rPr lang="en-US" sz="1400" dirty="0" err="1" smtClean="0">
                <a:latin typeface="Tahoma" pitchFamily="34" charset="0"/>
                <a:cs typeface="Tahoma" pitchFamily="34" charset="0"/>
              </a:rPr>
              <a:t>Apasati</a:t>
            </a:r>
            <a:r>
              <a:rPr lang="en-US" sz="1400" dirty="0" smtClean="0">
                <a:latin typeface="Tahoma" pitchFamily="34" charset="0"/>
                <a:cs typeface="Tahoma" pitchFamily="34" charset="0"/>
              </a:rPr>
              <a:t> </a:t>
            </a:r>
            <a:r>
              <a:rPr lang="en-US" sz="1400" b="1" dirty="0" smtClean="0">
                <a:latin typeface="Tahoma" pitchFamily="34" charset="0"/>
                <a:cs typeface="Tahoma" pitchFamily="34" charset="0"/>
              </a:rPr>
              <a:t>Enter</a:t>
            </a:r>
          </a:p>
        </p:txBody>
      </p:sp>
      <p:pic>
        <p:nvPicPr>
          <p:cNvPr id="2050" name="Picture 2"/>
          <p:cNvPicPr>
            <a:picLocks noChangeAspect="1" noChangeArrowheads="1"/>
          </p:cNvPicPr>
          <p:nvPr/>
        </p:nvPicPr>
        <p:blipFill>
          <a:blip r:embed="rId2" cstate="print"/>
          <a:srcRect/>
          <a:stretch>
            <a:fillRect/>
          </a:stretch>
        </p:blipFill>
        <p:spPr bwMode="auto">
          <a:xfrm>
            <a:off x="5791200" y="1447800"/>
            <a:ext cx="2505075" cy="1543050"/>
          </a:xfrm>
          <a:prstGeom prst="rect">
            <a:avLst/>
          </a:prstGeom>
          <a:noFill/>
          <a:ln w="9525">
            <a:solidFill>
              <a:srgbClr val="0070C0"/>
            </a:solidFill>
            <a:miter lim="800000"/>
            <a:headEnd/>
            <a:tailEnd/>
          </a:ln>
          <a:effectLst/>
        </p:spPr>
      </p:pic>
      <p:sp>
        <p:nvSpPr>
          <p:cNvPr id="7" name="Rectangle 6"/>
          <p:cNvSpPr/>
          <p:nvPr/>
        </p:nvSpPr>
        <p:spPr>
          <a:xfrm>
            <a:off x="304800" y="3048000"/>
            <a:ext cx="8610600" cy="2677656"/>
          </a:xfrm>
          <a:prstGeom prst="rect">
            <a:avLst/>
          </a:prstGeom>
        </p:spPr>
        <p:txBody>
          <a:bodyPr wrap="square">
            <a:spAutoFit/>
          </a:bodyPr>
          <a:lstStyle/>
          <a:p>
            <a:pPr algn="just"/>
            <a:r>
              <a:rPr lang="vi-VN" sz="1400" dirty="0" smtClean="0">
                <a:latin typeface="Arial" pitchFamily="34" charset="0"/>
                <a:cs typeface="Arial" pitchFamily="34" charset="0"/>
              </a:rPr>
              <a:t>Argumentele funcţiei se separă prin </a:t>
            </a:r>
            <a:r>
              <a:rPr lang="vi-VN" sz="1400" i="1" dirty="0" smtClean="0">
                <a:latin typeface="Arial" pitchFamily="34" charset="0"/>
                <a:cs typeface="Arial" pitchFamily="34" charset="0"/>
              </a:rPr>
              <a:t>Separatorul de listă (List Separator) setat în Panoul de Control (Control Panel) în aplicaţia Setări Regionale (Regional Settings). Pentru setările specifice limbii române, separatorul este „;”, iar pentru setările specifice limbii engleze separatorul este virgulă „,”. </a:t>
            </a:r>
            <a:endParaRPr lang="en-US" sz="1400" i="1" dirty="0" smtClean="0">
              <a:latin typeface="Arial" pitchFamily="34" charset="0"/>
              <a:cs typeface="Arial" pitchFamily="34" charset="0"/>
            </a:endParaRPr>
          </a:p>
          <a:p>
            <a:pPr algn="just"/>
            <a:endParaRPr lang="en-US" sz="1400" i="1" dirty="0" smtClean="0">
              <a:latin typeface="Arial" pitchFamily="34" charset="0"/>
              <a:cs typeface="Arial" pitchFamily="34" charset="0"/>
            </a:endParaRPr>
          </a:p>
          <a:p>
            <a:pPr algn="just"/>
            <a:r>
              <a:rPr lang="vi-VN" sz="1400" i="1" dirty="0" smtClean="0">
                <a:latin typeface="Arial" pitchFamily="34" charset="0"/>
                <a:cs typeface="Arial" pitchFamily="34" charset="0"/>
              </a:rPr>
              <a:t>Exemplu de sintaxă a funcţiei SUM:</a:t>
            </a:r>
            <a:endParaRPr lang="en-US" sz="1400" i="1" dirty="0" smtClean="0">
              <a:latin typeface="Arial" pitchFamily="34" charset="0"/>
              <a:cs typeface="Arial" pitchFamily="34" charset="0"/>
            </a:endParaRPr>
          </a:p>
          <a:p>
            <a:pPr algn="just"/>
            <a:r>
              <a:rPr lang="vi-VN" sz="1400" b="1" i="1" dirty="0" smtClean="0">
                <a:latin typeface="Arial" pitchFamily="34" charset="0"/>
                <a:cs typeface="Arial" pitchFamily="34" charset="0"/>
              </a:rPr>
              <a:t> =SUM(lista argumente) - calculează suma valorilor referite în lista de argumente. </a:t>
            </a:r>
            <a:endParaRPr lang="en-US" sz="1400" b="1" i="1" dirty="0" smtClean="0">
              <a:latin typeface="Arial" pitchFamily="34" charset="0"/>
              <a:cs typeface="Arial" pitchFamily="34" charset="0"/>
            </a:endParaRPr>
          </a:p>
          <a:p>
            <a:pPr algn="just"/>
            <a:r>
              <a:rPr lang="vi-VN" sz="1400" i="1" dirty="0" smtClean="0">
                <a:latin typeface="Arial" pitchFamily="34" charset="0"/>
                <a:cs typeface="Arial" pitchFamily="34" charset="0"/>
              </a:rPr>
              <a:t>Exemple de utilizare a funcţiei SUM: </a:t>
            </a:r>
            <a:endParaRPr lang="en-US" sz="1400" i="1" dirty="0" smtClean="0">
              <a:latin typeface="Arial" pitchFamily="34" charset="0"/>
              <a:cs typeface="Arial" pitchFamily="34" charset="0"/>
            </a:endParaRPr>
          </a:p>
          <a:p>
            <a:pPr algn="just"/>
            <a:r>
              <a:rPr lang="vi-VN" sz="1400" i="1" dirty="0" smtClean="0">
                <a:latin typeface="Arial" pitchFamily="34" charset="0"/>
                <a:cs typeface="Arial" pitchFamily="34" charset="0"/>
              </a:rPr>
              <a:t>=SUM(10;20) – adună 10 cu 20. </a:t>
            </a:r>
            <a:endParaRPr lang="en-US" sz="1400" i="1" dirty="0" smtClean="0">
              <a:latin typeface="Arial" pitchFamily="34" charset="0"/>
              <a:cs typeface="Arial" pitchFamily="34" charset="0"/>
            </a:endParaRPr>
          </a:p>
          <a:p>
            <a:pPr algn="just"/>
            <a:r>
              <a:rPr lang="vi-VN" sz="1400" i="1" dirty="0" smtClean="0">
                <a:latin typeface="Arial" pitchFamily="34" charset="0"/>
                <a:cs typeface="Arial" pitchFamily="34" charset="0"/>
              </a:rPr>
              <a:t>=SUM(A1;30;40) – adună conţinutul celulei A1 cu 30 şi cu 40.</a:t>
            </a:r>
            <a:endParaRPr lang="en-US" sz="1400" i="1" dirty="0" smtClean="0">
              <a:latin typeface="Arial" pitchFamily="34" charset="0"/>
              <a:cs typeface="Arial" pitchFamily="34" charset="0"/>
            </a:endParaRPr>
          </a:p>
          <a:p>
            <a:pPr algn="just"/>
            <a:r>
              <a:rPr lang="vi-VN" sz="1400" i="1" dirty="0" smtClean="0">
                <a:latin typeface="Arial" pitchFamily="34" charset="0"/>
                <a:cs typeface="Arial" pitchFamily="34" charset="0"/>
              </a:rPr>
              <a:t>=SUM(A2:B4) – adună conţinutul celulelor A2,A3,A4,B2,B3,B4. </a:t>
            </a:r>
            <a:endParaRPr lang="en-US" sz="1400" i="1" dirty="0" smtClean="0">
              <a:latin typeface="Arial" pitchFamily="34" charset="0"/>
              <a:cs typeface="Arial" pitchFamily="34" charset="0"/>
            </a:endParaRPr>
          </a:p>
          <a:p>
            <a:pPr algn="just"/>
            <a:r>
              <a:rPr lang="vi-VN" sz="1400" i="1" dirty="0" smtClean="0">
                <a:latin typeface="Arial" pitchFamily="34" charset="0"/>
                <a:cs typeface="Arial" pitchFamily="34" charset="0"/>
              </a:rPr>
              <a:t>=SUM(A1;30;A2:B4) – adună conţinutul celulei A1 cu 30 şi cu conţinutul celulelor A2, A3, A4, B2, B3, B4. </a:t>
            </a:r>
            <a:endParaRPr lang="en-US" sz="1400" i="1" dirty="0" smtClean="0">
              <a:latin typeface="Arial" pitchFamily="34" charset="0"/>
              <a:cs typeface="Arial" pitchFamily="34" charset="0"/>
            </a:endParaRPr>
          </a:p>
          <a:p>
            <a:pPr algn="just"/>
            <a:endParaRPr lang="en-US" sz="1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33400"/>
            <a:ext cx="8839200" cy="5257800"/>
          </a:xfrm>
        </p:spPr>
        <p:txBody>
          <a:bodyPr>
            <a:noAutofit/>
          </a:bodyPr>
          <a:lstStyle/>
          <a:p>
            <a:pPr>
              <a:buClr>
                <a:schemeClr val="tx1">
                  <a:lumMod val="95000"/>
                  <a:lumOff val="5000"/>
                </a:schemeClr>
              </a:buClr>
              <a:buNone/>
            </a:pPr>
            <a:r>
              <a:rPr lang="en-US" sz="1200" b="1" dirty="0" smtClean="0">
                <a:latin typeface="Arial" pitchFamily="34" charset="0"/>
                <a:cs typeface="Arial" pitchFamily="34" charset="0"/>
              </a:rPr>
              <a:t>APLICATII</a:t>
            </a:r>
          </a:p>
          <a:p>
            <a:pPr>
              <a:buClr>
                <a:schemeClr val="tx1">
                  <a:lumMod val="95000"/>
                  <a:lumOff val="5000"/>
                </a:schemeClr>
              </a:buClr>
            </a:pPr>
            <a:r>
              <a:rPr lang="ro-RO" sz="1200" dirty="0" smtClean="0">
                <a:latin typeface="Arial" pitchFamily="34" charset="0"/>
                <a:cs typeface="Arial" pitchFamily="34" charset="0"/>
              </a:rPr>
              <a:t>Deschideţi fişierul </a:t>
            </a:r>
            <a:r>
              <a:rPr lang="en-US" sz="1200" b="1" dirty="0" smtClean="0">
                <a:latin typeface="Arial" pitchFamily="34" charset="0"/>
                <a:cs typeface="Arial" pitchFamily="34" charset="0"/>
              </a:rPr>
              <a:t>A</a:t>
            </a:r>
            <a:r>
              <a:rPr lang="ro-RO" sz="1200" b="1" dirty="0" err="1" smtClean="0">
                <a:latin typeface="Arial" pitchFamily="34" charset="0"/>
                <a:cs typeface="Arial" pitchFamily="34" charset="0"/>
              </a:rPr>
              <a:t>plicaţie.xlsx</a:t>
            </a:r>
            <a:r>
              <a:rPr lang="ro-RO" sz="1200" dirty="0" smtClean="0">
                <a:latin typeface="Arial" pitchFamily="34" charset="0"/>
                <a:cs typeface="Arial" pitchFamily="34" charset="0"/>
              </a:rPr>
              <a:t> </a:t>
            </a:r>
            <a:r>
              <a:rPr lang="en-US" sz="1200" dirty="0" smtClean="0">
                <a:latin typeface="Arial" pitchFamily="34" charset="0"/>
                <a:cs typeface="Arial" pitchFamily="34" charset="0"/>
              </a:rPr>
              <a:t>.</a:t>
            </a:r>
            <a:endParaRPr lang="ro-RO" sz="1200" dirty="0" smtClean="0">
              <a:latin typeface="Arial" pitchFamily="34" charset="0"/>
              <a:cs typeface="Arial" pitchFamily="34" charset="0"/>
            </a:endParaRPr>
          </a:p>
          <a:p>
            <a:pPr lvl="0">
              <a:buClr>
                <a:schemeClr val="tx1">
                  <a:lumMod val="95000"/>
                  <a:lumOff val="5000"/>
                </a:schemeClr>
              </a:buClr>
            </a:pPr>
            <a:r>
              <a:rPr lang="ro-RO" sz="1200" dirty="0" smtClean="0">
                <a:latin typeface="Arial" pitchFamily="34" charset="0"/>
                <a:cs typeface="Arial" pitchFamily="34" charset="0"/>
              </a:rPr>
              <a:t>Inseraţi o nouă linie deasupra liniei 9 şi completaţi-o cu următoarele valori: </a:t>
            </a:r>
            <a:r>
              <a:rPr lang="ro-RO" sz="1200" b="1" dirty="0" smtClean="0">
                <a:latin typeface="Arial" pitchFamily="34" charset="0"/>
                <a:cs typeface="Arial" pitchFamily="34" charset="0"/>
              </a:rPr>
              <a:t>Dulciuri, 569, 680, 785, 856.</a:t>
            </a:r>
            <a:endParaRPr lang="ro-RO" sz="1200" dirty="0" smtClean="0">
              <a:latin typeface="Arial" pitchFamily="34" charset="0"/>
              <a:cs typeface="Arial" pitchFamily="34" charset="0"/>
            </a:endParaRPr>
          </a:p>
          <a:p>
            <a:pPr lvl="0">
              <a:buClr>
                <a:schemeClr val="tx1">
                  <a:lumMod val="95000"/>
                  <a:lumOff val="5000"/>
                </a:schemeClr>
              </a:buClr>
            </a:pPr>
            <a:r>
              <a:rPr lang="ro-RO" sz="1200" dirty="0" smtClean="0">
                <a:latin typeface="Arial" pitchFamily="34" charset="0"/>
                <a:cs typeface="Arial" pitchFamily="34" charset="0"/>
              </a:rPr>
              <a:t>Introduceţi o formulă (care să folosească operatorul matematic </a:t>
            </a:r>
            <a:r>
              <a:rPr lang="en-US" sz="1200" dirty="0" smtClean="0">
                <a:latin typeface="Arial" pitchFamily="34" charset="0"/>
                <a:cs typeface="Arial" pitchFamily="34" charset="0"/>
              </a:rPr>
              <a:t> </a:t>
            </a:r>
            <a:r>
              <a:rPr lang="ro-RO" sz="1200" dirty="0" smtClean="0">
                <a:latin typeface="Arial" pitchFamily="34" charset="0"/>
                <a:cs typeface="Arial" pitchFamily="34" charset="0"/>
              </a:rPr>
              <a:t>+</a:t>
            </a:r>
            <a:r>
              <a:rPr lang="en-US" sz="1200" dirty="0" smtClean="0">
                <a:latin typeface="Arial" pitchFamily="34" charset="0"/>
                <a:cs typeface="Arial" pitchFamily="34" charset="0"/>
              </a:rPr>
              <a:t> </a:t>
            </a:r>
            <a:r>
              <a:rPr lang="ro-RO" sz="1200" dirty="0" smtClean="0">
                <a:latin typeface="Arial" pitchFamily="34" charset="0"/>
                <a:cs typeface="Arial" pitchFamily="34" charset="0"/>
              </a:rPr>
              <a:t> în celula </a:t>
            </a:r>
            <a:r>
              <a:rPr lang="ro-RO" sz="1200" b="1" dirty="0" smtClean="0">
                <a:latin typeface="Arial" pitchFamily="34" charset="0"/>
                <a:cs typeface="Arial" pitchFamily="34" charset="0"/>
              </a:rPr>
              <a:t>F5 </a:t>
            </a:r>
            <a:r>
              <a:rPr lang="ro-RO" sz="1200" dirty="0" smtClean="0">
                <a:latin typeface="Arial" pitchFamily="34" charset="0"/>
                <a:cs typeface="Arial" pitchFamily="34" charset="0"/>
              </a:rPr>
              <a:t>pentru a calcula suma grupului de celule </a:t>
            </a:r>
            <a:r>
              <a:rPr lang="ro-RO" sz="1200" b="1" dirty="0" smtClean="0">
                <a:latin typeface="Arial" pitchFamily="34" charset="0"/>
                <a:cs typeface="Arial" pitchFamily="34" charset="0"/>
              </a:rPr>
              <a:t>B5:E5.</a:t>
            </a:r>
            <a:endParaRPr lang="ro-RO" sz="1200" dirty="0" smtClean="0">
              <a:latin typeface="Arial" pitchFamily="34" charset="0"/>
              <a:cs typeface="Arial" pitchFamily="34" charset="0"/>
            </a:endParaRPr>
          </a:p>
          <a:p>
            <a:pPr lvl="0">
              <a:buClr>
                <a:schemeClr val="tx1">
                  <a:lumMod val="95000"/>
                  <a:lumOff val="5000"/>
                </a:schemeClr>
              </a:buClr>
            </a:pPr>
            <a:r>
              <a:rPr lang="ro-RO" sz="1200" dirty="0" smtClean="0">
                <a:latin typeface="Arial" pitchFamily="34" charset="0"/>
                <a:cs typeface="Arial" pitchFamily="34" charset="0"/>
              </a:rPr>
              <a:t>Copiaţi formula din celula </a:t>
            </a:r>
            <a:r>
              <a:rPr lang="ro-RO" sz="1200" b="1" dirty="0" smtClean="0">
                <a:latin typeface="Arial" pitchFamily="34" charset="0"/>
                <a:cs typeface="Arial" pitchFamily="34" charset="0"/>
              </a:rPr>
              <a:t>F5</a:t>
            </a:r>
            <a:r>
              <a:rPr lang="ro-RO" sz="1200" dirty="0" smtClean="0">
                <a:latin typeface="Arial" pitchFamily="34" charset="0"/>
                <a:cs typeface="Arial" pitchFamily="34" charset="0"/>
              </a:rPr>
              <a:t> în celule </a:t>
            </a:r>
            <a:r>
              <a:rPr lang="ro-RO" sz="1200" b="1" dirty="0" smtClean="0">
                <a:latin typeface="Arial" pitchFamily="34" charset="0"/>
                <a:cs typeface="Arial" pitchFamily="34" charset="0"/>
              </a:rPr>
              <a:t>F6:F10</a:t>
            </a:r>
            <a:r>
              <a:rPr lang="ro-RO" sz="1200" dirty="0" smtClean="0">
                <a:latin typeface="Arial" pitchFamily="34" charset="0"/>
                <a:cs typeface="Arial" pitchFamily="34" charset="0"/>
              </a:rPr>
              <a:t>.</a:t>
            </a:r>
          </a:p>
          <a:p>
            <a:pPr lvl="0">
              <a:buClr>
                <a:schemeClr val="tx1">
                  <a:lumMod val="95000"/>
                  <a:lumOff val="5000"/>
                </a:schemeClr>
              </a:buClr>
            </a:pPr>
            <a:r>
              <a:rPr lang="ro-RO" sz="1200" dirty="0" smtClean="0">
                <a:latin typeface="Arial" pitchFamily="34" charset="0"/>
                <a:cs typeface="Arial" pitchFamily="34" charset="0"/>
              </a:rPr>
              <a:t>Inseraţi o nouă coloană înaintea (în stânga) coloanei </a:t>
            </a:r>
            <a:r>
              <a:rPr lang="ro-RO" sz="1200" b="1" dirty="0" smtClean="0">
                <a:latin typeface="Arial" pitchFamily="34" charset="0"/>
                <a:cs typeface="Arial" pitchFamily="34" charset="0"/>
              </a:rPr>
              <a:t>G</a:t>
            </a:r>
            <a:r>
              <a:rPr lang="ro-RO" sz="1200" dirty="0" smtClean="0">
                <a:latin typeface="Arial" pitchFamily="34" charset="0"/>
                <a:cs typeface="Arial" pitchFamily="34" charset="0"/>
              </a:rPr>
              <a:t> şi scrieţi numele </a:t>
            </a:r>
            <a:r>
              <a:rPr lang="ro-RO" sz="1200" b="1" dirty="0" smtClean="0">
                <a:latin typeface="Arial" pitchFamily="34" charset="0"/>
                <a:cs typeface="Arial" pitchFamily="34" charset="0"/>
              </a:rPr>
              <a:t>TVA</a:t>
            </a:r>
            <a:r>
              <a:rPr lang="ro-RO" sz="1200" dirty="0" smtClean="0">
                <a:latin typeface="Arial" pitchFamily="34" charset="0"/>
                <a:cs typeface="Arial" pitchFamily="34" charset="0"/>
              </a:rPr>
              <a:t>.</a:t>
            </a:r>
          </a:p>
          <a:p>
            <a:pPr lvl="0">
              <a:buClr>
                <a:schemeClr val="tx1">
                  <a:lumMod val="95000"/>
                  <a:lumOff val="5000"/>
                </a:schemeClr>
              </a:buClr>
            </a:pPr>
            <a:r>
              <a:rPr lang="ro-RO" sz="1200" dirty="0" smtClean="0">
                <a:latin typeface="Arial" pitchFamily="34" charset="0"/>
                <a:cs typeface="Arial" pitchFamily="34" charset="0"/>
              </a:rPr>
              <a:t>Completaţi coloana inserată cu valori calculate cu ajutorul formulei: </a:t>
            </a:r>
            <a:r>
              <a:rPr lang="ro-RO" sz="1200" b="1" dirty="0" smtClean="0">
                <a:latin typeface="Arial" pitchFamily="34" charset="0"/>
                <a:cs typeface="Arial" pitchFamily="34" charset="0"/>
              </a:rPr>
              <a:t>24%*Total.</a:t>
            </a:r>
            <a:endParaRPr lang="ro-RO" sz="1200" dirty="0" smtClean="0">
              <a:latin typeface="Arial" pitchFamily="34" charset="0"/>
              <a:cs typeface="Arial" pitchFamily="34" charset="0"/>
            </a:endParaRPr>
          </a:p>
          <a:p>
            <a:pPr lvl="0">
              <a:buClr>
                <a:schemeClr val="tx1">
                  <a:lumMod val="95000"/>
                  <a:lumOff val="5000"/>
                </a:schemeClr>
              </a:buClr>
            </a:pPr>
            <a:r>
              <a:rPr lang="ro-RO" sz="1200" dirty="0" smtClean="0">
                <a:latin typeface="Arial" pitchFamily="34" charset="0"/>
                <a:cs typeface="Arial" pitchFamily="34" charset="0"/>
              </a:rPr>
              <a:t>Folosind referinţa absolută pentru celula </a:t>
            </a:r>
            <a:r>
              <a:rPr lang="ro-RO" sz="1200" b="1" dirty="0" smtClean="0">
                <a:latin typeface="Arial" pitchFamily="34" charset="0"/>
                <a:cs typeface="Arial" pitchFamily="34" charset="0"/>
              </a:rPr>
              <a:t>F11 </a:t>
            </a:r>
            <a:r>
              <a:rPr lang="ro-RO" sz="1200" dirty="0" smtClean="0">
                <a:latin typeface="Arial" pitchFamily="34" charset="0"/>
                <a:cs typeface="Arial" pitchFamily="34" charset="0"/>
              </a:rPr>
              <a:t>introduceţi în celula </a:t>
            </a:r>
            <a:r>
              <a:rPr lang="ro-RO" sz="1200" b="1" dirty="0" smtClean="0">
                <a:latin typeface="Arial" pitchFamily="34" charset="0"/>
                <a:cs typeface="Arial" pitchFamily="34" charset="0"/>
              </a:rPr>
              <a:t>H5 </a:t>
            </a:r>
            <a:r>
              <a:rPr lang="ro-RO" sz="1200" dirty="0" smtClean="0">
                <a:latin typeface="Arial" pitchFamily="34" charset="0"/>
                <a:cs typeface="Arial" pitchFamily="34" charset="0"/>
              </a:rPr>
              <a:t>o formulă pentru a împărţi celula </a:t>
            </a:r>
            <a:r>
              <a:rPr lang="ro-RO" sz="1200" b="1" dirty="0" smtClean="0">
                <a:latin typeface="Arial" pitchFamily="34" charset="0"/>
                <a:cs typeface="Arial" pitchFamily="34" charset="0"/>
              </a:rPr>
              <a:t>F5</a:t>
            </a:r>
            <a:r>
              <a:rPr lang="ro-RO" sz="1200" dirty="0" smtClean="0">
                <a:latin typeface="Arial" pitchFamily="34" charset="0"/>
                <a:cs typeface="Arial" pitchFamily="34" charset="0"/>
              </a:rPr>
              <a:t> la celula </a:t>
            </a:r>
            <a:r>
              <a:rPr lang="ro-RO" sz="1200" b="1" dirty="0" smtClean="0">
                <a:latin typeface="Arial" pitchFamily="34" charset="0"/>
                <a:cs typeface="Arial" pitchFamily="34" charset="0"/>
              </a:rPr>
              <a:t>F11</a:t>
            </a:r>
            <a:r>
              <a:rPr lang="ro-RO" sz="1200" dirty="0" smtClean="0">
                <a:latin typeface="Arial" pitchFamily="34" charset="0"/>
                <a:cs typeface="Arial" pitchFamily="34" charset="0"/>
              </a:rPr>
              <a:t>. Copiaţi formula din celula </a:t>
            </a:r>
            <a:r>
              <a:rPr lang="ro-RO" sz="1200" b="1" dirty="0" smtClean="0">
                <a:latin typeface="Arial" pitchFamily="34" charset="0"/>
                <a:cs typeface="Arial" pitchFamily="34" charset="0"/>
              </a:rPr>
              <a:t>H5</a:t>
            </a:r>
            <a:r>
              <a:rPr lang="ro-RO" sz="1200" dirty="0" smtClean="0">
                <a:latin typeface="Arial" pitchFamily="34" charset="0"/>
                <a:cs typeface="Arial" pitchFamily="34" charset="0"/>
              </a:rPr>
              <a:t>  în celulele </a:t>
            </a:r>
            <a:r>
              <a:rPr lang="ro-RO" sz="1200" b="1" dirty="0" smtClean="0">
                <a:latin typeface="Arial" pitchFamily="34" charset="0"/>
                <a:cs typeface="Arial" pitchFamily="34" charset="0"/>
              </a:rPr>
              <a:t>H6:H11</a:t>
            </a:r>
            <a:r>
              <a:rPr lang="ro-RO" sz="1200" dirty="0" smtClean="0">
                <a:latin typeface="Arial" pitchFamily="34" charset="0"/>
                <a:cs typeface="Arial" pitchFamily="34" charset="0"/>
              </a:rPr>
              <a:t>.</a:t>
            </a:r>
          </a:p>
          <a:p>
            <a:pPr lvl="0">
              <a:buClr>
                <a:schemeClr val="tx1">
                  <a:lumMod val="95000"/>
                  <a:lumOff val="5000"/>
                </a:schemeClr>
              </a:buClr>
            </a:pPr>
            <a:r>
              <a:rPr lang="ro-RO" sz="1200" dirty="0" smtClean="0">
                <a:latin typeface="Arial" pitchFamily="34" charset="0"/>
                <a:cs typeface="Arial" pitchFamily="34" charset="0"/>
              </a:rPr>
              <a:t>Introduceţi o formulă în celula </a:t>
            </a:r>
            <a:r>
              <a:rPr lang="ro-RO" sz="1200" b="1" dirty="0" smtClean="0">
                <a:latin typeface="Arial" pitchFamily="34" charset="0"/>
                <a:cs typeface="Arial" pitchFamily="34" charset="0"/>
              </a:rPr>
              <a:t>B11</a:t>
            </a:r>
            <a:r>
              <a:rPr lang="ro-RO" sz="1200" dirty="0" smtClean="0">
                <a:latin typeface="Arial" pitchFamily="34" charset="0"/>
                <a:cs typeface="Arial" pitchFamily="34" charset="0"/>
              </a:rPr>
              <a:t> pentru a calcula suma grupului de celule </a:t>
            </a:r>
            <a:r>
              <a:rPr lang="ro-RO" sz="1200" b="1" dirty="0" smtClean="0">
                <a:latin typeface="Arial" pitchFamily="34" charset="0"/>
                <a:cs typeface="Arial" pitchFamily="34" charset="0"/>
              </a:rPr>
              <a:t>B5:B10</a:t>
            </a:r>
            <a:r>
              <a:rPr lang="ro-RO" sz="1200" dirty="0" smtClean="0">
                <a:latin typeface="Arial" pitchFamily="34" charset="0"/>
                <a:cs typeface="Arial" pitchFamily="34" charset="0"/>
              </a:rPr>
              <a:t>.</a:t>
            </a:r>
          </a:p>
          <a:p>
            <a:pPr lvl="0">
              <a:buClr>
                <a:schemeClr val="tx1">
                  <a:lumMod val="95000"/>
                  <a:lumOff val="5000"/>
                </a:schemeClr>
              </a:buClr>
            </a:pPr>
            <a:r>
              <a:rPr lang="ro-RO" sz="1200" dirty="0" smtClean="0">
                <a:latin typeface="Arial" pitchFamily="34" charset="0"/>
                <a:cs typeface="Arial" pitchFamily="34" charset="0"/>
              </a:rPr>
              <a:t>Copiaţi formula din celula </a:t>
            </a:r>
            <a:r>
              <a:rPr lang="ro-RO" sz="1200" b="1" dirty="0" smtClean="0">
                <a:latin typeface="Arial" pitchFamily="34" charset="0"/>
                <a:cs typeface="Arial" pitchFamily="34" charset="0"/>
              </a:rPr>
              <a:t>B11</a:t>
            </a:r>
            <a:r>
              <a:rPr lang="ro-RO" sz="1200" dirty="0" smtClean="0">
                <a:latin typeface="Arial" pitchFamily="34" charset="0"/>
                <a:cs typeface="Arial" pitchFamily="34" charset="0"/>
              </a:rPr>
              <a:t> în grupul de celule </a:t>
            </a:r>
            <a:r>
              <a:rPr lang="ro-RO" sz="1200" b="1" dirty="0" smtClean="0">
                <a:latin typeface="Arial" pitchFamily="34" charset="0"/>
                <a:cs typeface="Arial" pitchFamily="34" charset="0"/>
              </a:rPr>
              <a:t>C11 : H11</a:t>
            </a:r>
            <a:r>
              <a:rPr lang="ro-RO" sz="1200" dirty="0" smtClean="0">
                <a:latin typeface="Arial" pitchFamily="34" charset="0"/>
                <a:cs typeface="Arial" pitchFamily="34" charset="0"/>
              </a:rPr>
              <a:t>.</a:t>
            </a:r>
          </a:p>
          <a:p>
            <a:pPr lvl="0">
              <a:buClr>
                <a:schemeClr val="tx1">
                  <a:lumMod val="95000"/>
                  <a:lumOff val="5000"/>
                </a:schemeClr>
              </a:buClr>
            </a:pPr>
            <a:r>
              <a:rPr lang="ro-RO" sz="1200" dirty="0" smtClean="0">
                <a:latin typeface="Arial" pitchFamily="34" charset="0"/>
                <a:cs typeface="Arial" pitchFamily="34" charset="0"/>
              </a:rPr>
              <a:t>Introduceţi o formulă în celula </a:t>
            </a:r>
            <a:r>
              <a:rPr lang="ro-RO" sz="1200" b="1" dirty="0" smtClean="0">
                <a:latin typeface="Arial" pitchFamily="34" charset="0"/>
                <a:cs typeface="Arial" pitchFamily="34" charset="0"/>
              </a:rPr>
              <a:t>B13</a:t>
            </a:r>
            <a:r>
              <a:rPr lang="ro-RO" sz="1200" dirty="0" smtClean="0">
                <a:latin typeface="Arial" pitchFamily="34" charset="0"/>
                <a:cs typeface="Arial" pitchFamily="34" charset="0"/>
              </a:rPr>
              <a:t> pentru a calcula valoarea minimă a grupului de celule </a:t>
            </a:r>
            <a:r>
              <a:rPr lang="ro-RO" sz="1200" b="1" dirty="0" smtClean="0">
                <a:latin typeface="Arial" pitchFamily="34" charset="0"/>
                <a:cs typeface="Arial" pitchFamily="34" charset="0"/>
              </a:rPr>
              <a:t>B5:B10. </a:t>
            </a:r>
            <a:r>
              <a:rPr lang="ro-RO" sz="1200" dirty="0" smtClean="0">
                <a:latin typeface="Arial" pitchFamily="34" charset="0"/>
                <a:cs typeface="Arial" pitchFamily="34" charset="0"/>
              </a:rPr>
              <a:t>Copiaţi formula din celula </a:t>
            </a:r>
            <a:r>
              <a:rPr lang="ro-RO" sz="1200" b="1" dirty="0" smtClean="0">
                <a:latin typeface="Arial" pitchFamily="34" charset="0"/>
                <a:cs typeface="Arial" pitchFamily="34" charset="0"/>
              </a:rPr>
              <a:t>B13</a:t>
            </a:r>
            <a:r>
              <a:rPr lang="ro-RO" sz="1200" dirty="0" smtClean="0">
                <a:latin typeface="Arial" pitchFamily="34" charset="0"/>
                <a:cs typeface="Arial" pitchFamily="34" charset="0"/>
              </a:rPr>
              <a:t> în grupul de celule </a:t>
            </a:r>
            <a:r>
              <a:rPr lang="ro-RO" sz="1200" b="1" dirty="0" smtClean="0">
                <a:latin typeface="Arial" pitchFamily="34" charset="0"/>
                <a:cs typeface="Arial" pitchFamily="34" charset="0"/>
              </a:rPr>
              <a:t>C13 : H13</a:t>
            </a:r>
            <a:r>
              <a:rPr lang="ro-RO" sz="1200" dirty="0" smtClean="0">
                <a:latin typeface="Arial" pitchFamily="34" charset="0"/>
                <a:cs typeface="Arial" pitchFamily="34" charset="0"/>
              </a:rPr>
              <a:t>.</a:t>
            </a:r>
          </a:p>
          <a:p>
            <a:pPr lvl="0">
              <a:buClr>
                <a:schemeClr val="tx1">
                  <a:lumMod val="95000"/>
                  <a:lumOff val="5000"/>
                </a:schemeClr>
              </a:buClr>
            </a:pPr>
            <a:r>
              <a:rPr lang="ro-RO" sz="1200" dirty="0" smtClean="0">
                <a:latin typeface="Arial" pitchFamily="34" charset="0"/>
                <a:cs typeface="Arial" pitchFamily="34" charset="0"/>
              </a:rPr>
              <a:t>Introduceţi o formulă în celula </a:t>
            </a:r>
            <a:r>
              <a:rPr lang="ro-RO" sz="1200" b="1" dirty="0" smtClean="0">
                <a:latin typeface="Arial" pitchFamily="34" charset="0"/>
                <a:cs typeface="Arial" pitchFamily="34" charset="0"/>
              </a:rPr>
              <a:t>B15</a:t>
            </a:r>
            <a:r>
              <a:rPr lang="ro-RO" sz="1200" dirty="0" smtClean="0">
                <a:latin typeface="Arial" pitchFamily="34" charset="0"/>
                <a:cs typeface="Arial" pitchFamily="34" charset="0"/>
              </a:rPr>
              <a:t> pentru a calcula valoarea maximă a grupului de celule </a:t>
            </a:r>
            <a:r>
              <a:rPr lang="ro-RO" sz="1200" b="1" dirty="0" smtClean="0">
                <a:latin typeface="Arial" pitchFamily="34" charset="0"/>
                <a:cs typeface="Arial" pitchFamily="34" charset="0"/>
              </a:rPr>
              <a:t>B5:B10. </a:t>
            </a:r>
            <a:r>
              <a:rPr lang="ro-RO" sz="1200" dirty="0" smtClean="0">
                <a:latin typeface="Arial" pitchFamily="34" charset="0"/>
                <a:cs typeface="Arial" pitchFamily="34" charset="0"/>
              </a:rPr>
              <a:t>Copiaţi formula din celula </a:t>
            </a:r>
            <a:r>
              <a:rPr lang="ro-RO" sz="1200" b="1" dirty="0" smtClean="0">
                <a:latin typeface="Arial" pitchFamily="34" charset="0"/>
                <a:cs typeface="Arial" pitchFamily="34" charset="0"/>
              </a:rPr>
              <a:t>B15</a:t>
            </a:r>
            <a:r>
              <a:rPr lang="ro-RO" sz="1200" dirty="0" smtClean="0">
                <a:latin typeface="Arial" pitchFamily="34" charset="0"/>
                <a:cs typeface="Arial" pitchFamily="34" charset="0"/>
              </a:rPr>
              <a:t> în grupul de celule </a:t>
            </a:r>
            <a:r>
              <a:rPr lang="ro-RO" sz="1200" b="1" dirty="0" smtClean="0">
                <a:latin typeface="Arial" pitchFamily="34" charset="0"/>
                <a:cs typeface="Arial" pitchFamily="34" charset="0"/>
              </a:rPr>
              <a:t>C15 : H15</a:t>
            </a:r>
            <a:r>
              <a:rPr lang="ro-RO" sz="1200" dirty="0" smtClean="0">
                <a:latin typeface="Arial" pitchFamily="34" charset="0"/>
                <a:cs typeface="Arial" pitchFamily="34" charset="0"/>
              </a:rPr>
              <a:t>.</a:t>
            </a:r>
          </a:p>
          <a:p>
            <a:pPr lvl="0">
              <a:buClr>
                <a:schemeClr val="tx1">
                  <a:lumMod val="95000"/>
                  <a:lumOff val="5000"/>
                </a:schemeClr>
              </a:buClr>
            </a:pPr>
            <a:r>
              <a:rPr lang="ro-RO" sz="1200" dirty="0" smtClean="0">
                <a:latin typeface="Arial" pitchFamily="34" charset="0"/>
                <a:cs typeface="Arial" pitchFamily="34" charset="0"/>
              </a:rPr>
              <a:t>Introduceţi o formulă în celula </a:t>
            </a:r>
            <a:r>
              <a:rPr lang="ro-RO" sz="1200" b="1" dirty="0" smtClean="0">
                <a:latin typeface="Arial" pitchFamily="34" charset="0"/>
                <a:cs typeface="Arial" pitchFamily="34" charset="0"/>
              </a:rPr>
              <a:t>B17</a:t>
            </a:r>
            <a:r>
              <a:rPr lang="ro-RO" sz="1200" dirty="0" smtClean="0">
                <a:latin typeface="Arial" pitchFamily="34" charset="0"/>
                <a:cs typeface="Arial" pitchFamily="34" charset="0"/>
              </a:rPr>
              <a:t> pentru a calcula valoarea medie a grupului de celule </a:t>
            </a:r>
            <a:r>
              <a:rPr lang="ro-RO" sz="1200" b="1" dirty="0" smtClean="0">
                <a:latin typeface="Arial" pitchFamily="34" charset="0"/>
                <a:cs typeface="Arial" pitchFamily="34" charset="0"/>
              </a:rPr>
              <a:t>B5:B10. </a:t>
            </a:r>
            <a:r>
              <a:rPr lang="ro-RO" sz="1200" dirty="0" smtClean="0">
                <a:latin typeface="Arial" pitchFamily="34" charset="0"/>
                <a:cs typeface="Arial" pitchFamily="34" charset="0"/>
              </a:rPr>
              <a:t>Copiaţi formula din celula </a:t>
            </a:r>
            <a:r>
              <a:rPr lang="ro-RO" sz="1200" b="1" dirty="0" smtClean="0">
                <a:latin typeface="Arial" pitchFamily="34" charset="0"/>
                <a:cs typeface="Arial" pitchFamily="34" charset="0"/>
              </a:rPr>
              <a:t>B17</a:t>
            </a:r>
            <a:r>
              <a:rPr lang="ro-RO" sz="1200" dirty="0" smtClean="0">
                <a:latin typeface="Arial" pitchFamily="34" charset="0"/>
                <a:cs typeface="Arial" pitchFamily="34" charset="0"/>
              </a:rPr>
              <a:t> în grupul de celule </a:t>
            </a:r>
            <a:r>
              <a:rPr lang="ro-RO" sz="1200" b="1" dirty="0" smtClean="0">
                <a:latin typeface="Arial" pitchFamily="34" charset="0"/>
                <a:cs typeface="Arial" pitchFamily="34" charset="0"/>
              </a:rPr>
              <a:t>C17 : H17</a:t>
            </a:r>
            <a:r>
              <a:rPr lang="ro-RO" sz="1200" dirty="0" smtClean="0">
                <a:latin typeface="Arial" pitchFamily="34" charset="0"/>
                <a:cs typeface="Arial" pitchFamily="34" charset="0"/>
              </a:rPr>
              <a:t>.</a:t>
            </a:r>
          </a:p>
          <a:p>
            <a:pPr lvl="0">
              <a:buClr>
                <a:schemeClr val="tx1">
                  <a:lumMod val="95000"/>
                  <a:lumOff val="5000"/>
                </a:schemeClr>
              </a:buClr>
            </a:pPr>
            <a:r>
              <a:rPr lang="ro-RO" sz="1200" dirty="0" smtClean="0">
                <a:latin typeface="Arial" pitchFamily="34" charset="0"/>
                <a:cs typeface="Arial" pitchFamily="34" charset="0"/>
              </a:rPr>
              <a:t>Introduceţi o formulă în celula </a:t>
            </a:r>
            <a:r>
              <a:rPr lang="ro-RO" sz="1200" b="1" dirty="0" smtClean="0">
                <a:latin typeface="Arial" pitchFamily="34" charset="0"/>
                <a:cs typeface="Arial" pitchFamily="34" charset="0"/>
              </a:rPr>
              <a:t>B19</a:t>
            </a:r>
            <a:r>
              <a:rPr lang="ro-RO" sz="1200" dirty="0" smtClean="0">
                <a:latin typeface="Arial" pitchFamily="34" charset="0"/>
                <a:cs typeface="Arial" pitchFamily="34" charset="0"/>
              </a:rPr>
              <a:t> pentru a afişa textul </a:t>
            </a:r>
            <a:r>
              <a:rPr lang="ro-RO" sz="1200" b="1" dirty="0" smtClean="0">
                <a:latin typeface="Arial" pitchFamily="34" charset="0"/>
                <a:cs typeface="Arial" pitchFamily="34" charset="0"/>
              </a:rPr>
              <a:t>Peste estimări</a:t>
            </a:r>
            <a:r>
              <a:rPr lang="ro-RO" sz="1200" dirty="0" smtClean="0">
                <a:latin typeface="Arial" pitchFamily="34" charset="0"/>
                <a:cs typeface="Arial" pitchFamily="34" charset="0"/>
              </a:rPr>
              <a:t> dacă numărul din celula </a:t>
            </a:r>
            <a:r>
              <a:rPr lang="ro-RO" sz="1200" b="1" dirty="0" smtClean="0">
                <a:latin typeface="Arial" pitchFamily="34" charset="0"/>
                <a:cs typeface="Arial" pitchFamily="34" charset="0"/>
              </a:rPr>
              <a:t>F11</a:t>
            </a:r>
            <a:r>
              <a:rPr lang="ro-RO" sz="1200" dirty="0" smtClean="0">
                <a:latin typeface="Arial" pitchFamily="34" charset="0"/>
                <a:cs typeface="Arial" pitchFamily="34" charset="0"/>
              </a:rPr>
              <a:t> este mai mare decât 30.000 şi textul </a:t>
            </a:r>
            <a:r>
              <a:rPr lang="ro-RO" sz="1200" b="1" dirty="0" smtClean="0">
                <a:latin typeface="Arial" pitchFamily="34" charset="0"/>
                <a:cs typeface="Arial" pitchFamily="34" charset="0"/>
              </a:rPr>
              <a:t>Conform estimărilor</a:t>
            </a:r>
            <a:r>
              <a:rPr lang="ro-RO" sz="1200" dirty="0" smtClean="0">
                <a:latin typeface="Arial" pitchFamily="34" charset="0"/>
                <a:cs typeface="Arial" pitchFamily="34" charset="0"/>
              </a:rPr>
              <a:t> în caz contrar.</a:t>
            </a:r>
          </a:p>
          <a:p>
            <a:pPr lvl="0">
              <a:buClr>
                <a:schemeClr val="tx1">
                  <a:lumMod val="95000"/>
                  <a:lumOff val="5000"/>
                </a:schemeClr>
              </a:buClr>
            </a:pPr>
            <a:r>
              <a:rPr lang="ro-RO" sz="1200" dirty="0" smtClean="0">
                <a:latin typeface="Arial" pitchFamily="34" charset="0"/>
                <a:cs typeface="Arial" pitchFamily="34" charset="0"/>
              </a:rPr>
              <a:t>Numaraţi câte valori numerice aveţi in total in tabel</a:t>
            </a:r>
            <a:r>
              <a:rPr lang="en-US" sz="1200" dirty="0" smtClean="0">
                <a:latin typeface="Arial" pitchFamily="34" charset="0"/>
                <a:cs typeface="Arial" pitchFamily="34" charset="0"/>
              </a:rPr>
              <a:t>.</a:t>
            </a:r>
            <a:endParaRPr lang="ro-RO" sz="1200" dirty="0" smtClean="0">
              <a:latin typeface="Arial" pitchFamily="34" charset="0"/>
              <a:cs typeface="Arial" pitchFamily="34" charset="0"/>
            </a:endParaRPr>
          </a:p>
          <a:p>
            <a:pPr>
              <a:buClr>
                <a:schemeClr val="tx1">
                  <a:lumMod val="95000"/>
                  <a:lumOff val="5000"/>
                </a:schemeClr>
              </a:buClr>
            </a:pPr>
            <a:r>
              <a:rPr lang="ro-RO" sz="1200" dirty="0" smtClean="0">
                <a:latin typeface="Arial" pitchFamily="34" charset="0"/>
                <a:cs typeface="Arial" pitchFamily="34" charset="0"/>
              </a:rPr>
              <a:t>Sortaţi datele din grupul de celule A5:E10 după coloana </a:t>
            </a:r>
            <a:r>
              <a:rPr lang="en-US" sz="1200" dirty="0" smtClean="0">
                <a:latin typeface="Arial" pitchFamily="34" charset="0"/>
                <a:cs typeface="Arial" pitchFamily="34" charset="0"/>
              </a:rPr>
              <a:t> </a:t>
            </a:r>
            <a:r>
              <a:rPr lang="ro-RO" sz="1200" dirty="0" smtClean="0">
                <a:latin typeface="Arial" pitchFamily="34" charset="0"/>
                <a:cs typeface="Arial" pitchFamily="34" charset="0"/>
              </a:rPr>
              <a:t>C crescător.</a:t>
            </a:r>
          </a:p>
          <a:p>
            <a:pPr lvl="0">
              <a:buNone/>
            </a:pPr>
            <a:endParaRPr lang="ro-RO" sz="1200" dirty="0" smtClean="0">
              <a:latin typeface="Arial" pitchFamily="34" charset="0"/>
              <a:cs typeface="Arial"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Grp="1" noChangeAspect="1" noChangeArrowheads="1"/>
          </p:cNvPicPr>
          <p:nvPr>
            <p:ph idx="1"/>
          </p:nvPr>
        </p:nvPicPr>
        <p:blipFill>
          <a:blip r:embed="rId2" cstate="print"/>
          <a:srcRect l="71918" t="6849" r="18542" b="81083"/>
          <a:stretch>
            <a:fillRect/>
          </a:stretch>
        </p:blipFill>
        <p:spPr bwMode="auto">
          <a:xfrm>
            <a:off x="7696200" y="1219200"/>
            <a:ext cx="930493" cy="882798"/>
          </a:xfrm>
          <a:prstGeom prst="rect">
            <a:avLst/>
          </a:prstGeom>
          <a:noFill/>
          <a:ln w="9525">
            <a:solidFill>
              <a:srgbClr val="0070C0"/>
            </a:solidFill>
            <a:miter lim="800000"/>
            <a:headEnd/>
            <a:tailEnd/>
          </a:ln>
          <a:effectLst/>
        </p:spPr>
      </p:pic>
      <p:sp>
        <p:nvSpPr>
          <p:cNvPr id="2" name="Titlu 1"/>
          <p:cNvSpPr>
            <a:spLocks noGrp="1"/>
          </p:cNvSpPr>
          <p:nvPr>
            <p:ph type="title"/>
          </p:nvPr>
        </p:nvSpPr>
        <p:spPr>
          <a:xfrm>
            <a:off x="1524000" y="1143000"/>
            <a:ext cx="6096000" cy="762000"/>
          </a:xfrm>
        </p:spPr>
        <p:txBody>
          <a:bodyPr>
            <a:normAutofit/>
          </a:bodyPr>
          <a:lstStyle/>
          <a:p>
            <a:pPr algn="ctr"/>
            <a:r>
              <a:rPr lang="it-IT" sz="1500" b="1" i="1" dirty="0" smtClean="0">
                <a:solidFill>
                  <a:schemeClr val="accent1"/>
                </a:solidFill>
                <a:latin typeface="Arial" pitchFamily="34" charset="0"/>
                <a:cs typeface="Arial" pitchFamily="34" charset="0"/>
              </a:rPr>
              <a:t>Formatarea celulelor ca cifre cu un</a:t>
            </a:r>
            <a:r>
              <a:rPr lang="ro-RO" sz="1500" b="1" i="1" dirty="0" smtClean="0">
                <a:solidFill>
                  <a:schemeClr val="accent1"/>
                </a:solidFill>
                <a:latin typeface="Arial" pitchFamily="34" charset="0"/>
                <a:cs typeface="Arial" pitchFamily="34" charset="0"/>
              </a:rPr>
              <a:t> </a:t>
            </a:r>
            <a:r>
              <a:rPr lang="vi-VN" sz="1500" b="1" i="1" dirty="0" smtClean="0">
                <a:solidFill>
                  <a:schemeClr val="accent1"/>
                </a:solidFill>
                <a:latin typeface="Arial" pitchFamily="34" charset="0"/>
                <a:cs typeface="Arial" pitchFamily="34" charset="0"/>
              </a:rPr>
              <a:t>anumit </a:t>
            </a:r>
            <a:r>
              <a:rPr lang="ro-RO" sz="1500" b="1" i="1" dirty="0" smtClean="0">
                <a:solidFill>
                  <a:schemeClr val="accent1"/>
                </a:solidFill>
                <a:latin typeface="Arial" pitchFamily="34" charset="0"/>
                <a:cs typeface="Arial" pitchFamily="34" charset="0"/>
              </a:rPr>
              <a:t>n</a:t>
            </a:r>
            <a:r>
              <a:rPr lang="vi-VN" sz="1500" b="1" i="1" dirty="0" smtClean="0">
                <a:solidFill>
                  <a:schemeClr val="accent1"/>
                </a:solidFill>
                <a:latin typeface="Arial" pitchFamily="34" charset="0"/>
                <a:cs typeface="Arial" pitchFamily="34" charset="0"/>
              </a:rPr>
              <a:t>umăr de zecimale, afisarea</a:t>
            </a:r>
            <a:r>
              <a:rPr lang="ro-RO" sz="1500" b="1" i="1" dirty="0" smtClean="0">
                <a:solidFill>
                  <a:schemeClr val="accent1"/>
                </a:solidFill>
                <a:latin typeface="Arial" pitchFamily="34" charset="0"/>
                <a:cs typeface="Arial" pitchFamily="34" charset="0"/>
              </a:rPr>
              <a:t> </a:t>
            </a:r>
            <a:r>
              <a:rPr lang="vi-VN" sz="1500" b="1" i="1" dirty="0" smtClean="0">
                <a:solidFill>
                  <a:schemeClr val="accent1"/>
                </a:solidFill>
                <a:latin typeface="Arial" pitchFamily="34" charset="0"/>
                <a:cs typeface="Arial" pitchFamily="34" charset="0"/>
              </a:rPr>
              <a:t>numerelor cu/sau fără separator de</a:t>
            </a:r>
            <a:r>
              <a:rPr lang="en-US" sz="1500" b="1" i="1" dirty="0" smtClean="0">
                <a:solidFill>
                  <a:schemeClr val="accent1"/>
                </a:solidFill>
                <a:latin typeface="Arial" pitchFamily="34" charset="0"/>
                <a:cs typeface="Arial" pitchFamily="34" charset="0"/>
              </a:rPr>
              <a:t> </a:t>
            </a:r>
            <a:r>
              <a:rPr lang="ro-RO" sz="1500" b="1" i="1" dirty="0" smtClean="0">
                <a:solidFill>
                  <a:schemeClr val="accent1"/>
                </a:solidFill>
                <a:latin typeface="Arial" pitchFamily="34" charset="0"/>
                <a:cs typeface="Arial" pitchFamily="34" charset="0"/>
              </a:rPr>
              <a:t>zecimale</a:t>
            </a:r>
          </a:p>
        </p:txBody>
      </p:sp>
      <p:grpSp>
        <p:nvGrpSpPr>
          <p:cNvPr id="3" name="Grupare 19"/>
          <p:cNvGrpSpPr/>
          <p:nvPr/>
        </p:nvGrpSpPr>
        <p:grpSpPr>
          <a:xfrm>
            <a:off x="1453515" y="2209800"/>
            <a:ext cx="7461885" cy="3621314"/>
            <a:chOff x="381000" y="1828800"/>
            <a:chExt cx="8528685" cy="4383314"/>
          </a:xfrm>
        </p:grpSpPr>
        <p:grpSp>
          <p:nvGrpSpPr>
            <p:cNvPr id="4" name="Grupare 9"/>
            <p:cNvGrpSpPr/>
            <p:nvPr/>
          </p:nvGrpSpPr>
          <p:grpSpPr>
            <a:xfrm>
              <a:off x="381000" y="1828800"/>
              <a:ext cx="6611256" cy="4383314"/>
              <a:chOff x="2133600" y="1447800"/>
              <a:chExt cx="6611256" cy="4383314"/>
            </a:xfrm>
          </p:grpSpPr>
          <p:pic>
            <p:nvPicPr>
              <p:cNvPr id="7" name="Picture 3"/>
              <p:cNvPicPr>
                <a:picLocks noChangeAspect="1" noChangeArrowheads="1"/>
              </p:cNvPicPr>
              <p:nvPr/>
            </p:nvPicPr>
            <p:blipFill>
              <a:blip r:embed="rId3" cstate="print"/>
              <a:srcRect l="43750" t="22371" r="5655" b="17708"/>
              <a:stretch>
                <a:fillRect/>
              </a:stretch>
            </p:blipFill>
            <p:spPr bwMode="auto">
              <a:xfrm>
                <a:off x="3810000" y="1447800"/>
                <a:ext cx="4934856" cy="4383314"/>
              </a:xfrm>
              <a:prstGeom prst="rect">
                <a:avLst/>
              </a:prstGeom>
              <a:noFill/>
              <a:ln w="9525">
                <a:solidFill>
                  <a:schemeClr val="tx1"/>
                </a:solidFill>
                <a:miter lim="800000"/>
                <a:headEnd/>
                <a:tailEnd/>
              </a:ln>
              <a:effectLst/>
            </p:spPr>
          </p:pic>
          <p:pic>
            <p:nvPicPr>
              <p:cNvPr id="9" name="Picture 4"/>
              <p:cNvPicPr>
                <a:picLocks noChangeAspect="1" noChangeArrowheads="1"/>
              </p:cNvPicPr>
              <p:nvPr/>
            </p:nvPicPr>
            <p:blipFill>
              <a:blip r:embed="rId4" cstate="print"/>
              <a:srcRect/>
              <a:stretch>
                <a:fillRect/>
              </a:stretch>
            </p:blipFill>
            <p:spPr bwMode="auto">
              <a:xfrm>
                <a:off x="2133600" y="2133600"/>
                <a:ext cx="1752600" cy="3429000"/>
              </a:xfrm>
              <a:prstGeom prst="rect">
                <a:avLst/>
              </a:prstGeom>
              <a:noFill/>
              <a:ln w="9525">
                <a:solidFill>
                  <a:schemeClr val="tx1"/>
                </a:solidFill>
                <a:miter lim="800000"/>
                <a:headEnd/>
                <a:tailEnd/>
              </a:ln>
              <a:effectLst/>
            </p:spPr>
          </p:pic>
        </p:grpSp>
        <p:pic>
          <p:nvPicPr>
            <p:cNvPr id="11" name="Picture 5"/>
            <p:cNvPicPr>
              <a:picLocks noChangeAspect="1" noChangeArrowheads="1"/>
            </p:cNvPicPr>
            <p:nvPr/>
          </p:nvPicPr>
          <p:blipFill>
            <a:blip r:embed="rId5" cstate="print"/>
            <a:srcRect/>
            <a:stretch>
              <a:fillRect/>
            </a:stretch>
          </p:blipFill>
          <p:spPr bwMode="auto">
            <a:xfrm>
              <a:off x="7086600" y="2514600"/>
              <a:ext cx="1823085" cy="2514600"/>
            </a:xfrm>
            <a:prstGeom prst="rect">
              <a:avLst/>
            </a:prstGeom>
            <a:noFill/>
            <a:ln w="9525">
              <a:noFill/>
              <a:miter lim="800000"/>
              <a:headEnd/>
              <a:tailEnd/>
            </a:ln>
            <a:effectLst/>
          </p:spPr>
        </p:pic>
        <p:cxnSp>
          <p:nvCxnSpPr>
            <p:cNvPr id="13" name="Conector drept cu săgeată 12"/>
            <p:cNvCxnSpPr/>
            <p:nvPr/>
          </p:nvCxnSpPr>
          <p:spPr>
            <a:xfrm rot="10800000" flipV="1">
              <a:off x="5029200" y="2819400"/>
              <a:ext cx="2286000" cy="381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Conector drept cu săgeată 14"/>
            <p:cNvCxnSpPr/>
            <p:nvPr/>
          </p:nvCxnSpPr>
          <p:spPr>
            <a:xfrm rot="10800000">
              <a:off x="3509854" y="3396779"/>
              <a:ext cx="3505200" cy="76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Conector drept cu săgeată 16"/>
            <p:cNvCxnSpPr/>
            <p:nvPr/>
          </p:nvCxnSpPr>
          <p:spPr>
            <a:xfrm rot="10800000">
              <a:off x="4038600" y="3886200"/>
              <a:ext cx="3429000" cy="381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8" name="CasetăText 7"/>
          <p:cNvSpPr txBox="1"/>
          <p:nvPr/>
        </p:nvSpPr>
        <p:spPr>
          <a:xfrm>
            <a:off x="228600" y="1295400"/>
            <a:ext cx="1066800" cy="3170099"/>
          </a:xfrm>
          <a:prstGeom prst="rect">
            <a:avLst/>
          </a:prstGeom>
          <a:noFill/>
          <a:ln>
            <a:solidFill>
              <a:schemeClr val="tx1"/>
            </a:solidFill>
          </a:ln>
        </p:spPr>
        <p:txBody>
          <a:bodyPr wrap="square" rtlCol="0">
            <a:spAutoFit/>
          </a:bodyPr>
          <a:lstStyle/>
          <a:p>
            <a:pPr>
              <a:buFontTx/>
              <a:buChar char="-"/>
            </a:pPr>
            <a:r>
              <a:rPr lang="ro-RO" sz="1400" dirty="0" smtClean="0">
                <a:latin typeface="Arial" pitchFamily="34" charset="0"/>
                <a:cs typeface="Arial" pitchFamily="34" charset="0"/>
              </a:rPr>
              <a:t>t</a:t>
            </a:r>
            <a:r>
              <a:rPr lang="en-US" sz="1200" dirty="0" err="1" smtClean="0">
                <a:latin typeface="Arial" pitchFamily="34" charset="0"/>
                <a:cs typeface="Arial" pitchFamily="34" charset="0"/>
              </a:rPr>
              <a:t>ab</a:t>
            </a:r>
            <a:r>
              <a:rPr lang="ro-RO" sz="1200" dirty="0" err="1" smtClean="0">
                <a:latin typeface="Arial" pitchFamily="34" charset="0"/>
                <a:cs typeface="Arial" pitchFamily="34" charset="0"/>
              </a:rPr>
              <a:t>-ul</a:t>
            </a:r>
            <a:r>
              <a:rPr lang="ro-RO" sz="1200" dirty="0" smtClean="0">
                <a:latin typeface="Arial" pitchFamily="34" charset="0"/>
                <a:cs typeface="Arial" pitchFamily="34" charset="0"/>
              </a:rPr>
              <a:t> </a:t>
            </a:r>
            <a:r>
              <a:rPr lang="ro-RO" sz="1200" b="1" dirty="0" smtClean="0">
                <a:latin typeface="Arial" pitchFamily="34" charset="0"/>
                <a:cs typeface="Arial" pitchFamily="34" charset="0"/>
              </a:rPr>
              <a:t>Pornire</a:t>
            </a:r>
          </a:p>
          <a:p>
            <a:pPr>
              <a:buFontTx/>
              <a:buChar char="-"/>
            </a:pPr>
            <a:r>
              <a:rPr lang="ro-RO" sz="1200" dirty="0" smtClean="0">
                <a:latin typeface="Arial" pitchFamily="34" charset="0"/>
                <a:cs typeface="Arial" pitchFamily="34" charset="0"/>
              </a:rPr>
              <a:t>secţiunea </a:t>
            </a:r>
            <a:r>
              <a:rPr lang="ro-RO" sz="1200" b="1" dirty="0" smtClean="0">
                <a:latin typeface="Arial" pitchFamily="34" charset="0"/>
                <a:cs typeface="Arial" pitchFamily="34" charset="0"/>
              </a:rPr>
              <a:t>Celule</a:t>
            </a:r>
          </a:p>
          <a:p>
            <a:pPr>
              <a:buFontTx/>
              <a:buChar char="-"/>
            </a:pPr>
            <a:r>
              <a:rPr lang="ro-RO" sz="1200" dirty="0" smtClean="0">
                <a:latin typeface="Arial" pitchFamily="34" charset="0"/>
                <a:cs typeface="Arial" pitchFamily="34" charset="0"/>
              </a:rPr>
              <a:t>butonul </a:t>
            </a:r>
            <a:r>
              <a:rPr lang="ro-RO" sz="1200" b="1" dirty="0" smtClean="0">
                <a:latin typeface="Arial" pitchFamily="34" charset="0"/>
                <a:cs typeface="Arial" pitchFamily="34" charset="0"/>
              </a:rPr>
              <a:t>Format</a:t>
            </a:r>
          </a:p>
          <a:p>
            <a:endParaRPr lang="ro-RO" sz="1200" dirty="0" smtClean="0">
              <a:latin typeface="Arial" pitchFamily="34" charset="0"/>
              <a:cs typeface="Arial" pitchFamily="34" charset="0"/>
            </a:endParaRPr>
          </a:p>
          <a:p>
            <a:r>
              <a:rPr lang="ro-RO" sz="1200" u="sng" dirty="0" smtClean="0">
                <a:latin typeface="Arial" pitchFamily="34" charset="0"/>
                <a:cs typeface="Arial" pitchFamily="34" charset="0"/>
              </a:rPr>
              <a:t>sau</a:t>
            </a:r>
          </a:p>
          <a:p>
            <a:endParaRPr lang="ro-RO" sz="1200" dirty="0" smtClean="0">
              <a:latin typeface="Arial" pitchFamily="34" charset="0"/>
              <a:cs typeface="Arial" pitchFamily="34" charset="0"/>
            </a:endParaRPr>
          </a:p>
          <a:p>
            <a:pPr>
              <a:buFontTx/>
              <a:buChar char="-"/>
            </a:pPr>
            <a:r>
              <a:rPr lang="ro-RO" sz="1200" dirty="0" smtClean="0">
                <a:latin typeface="Arial" pitchFamily="34" charset="0"/>
                <a:cs typeface="Arial" pitchFamily="34" charset="0"/>
              </a:rPr>
              <a:t>click dreapta pe o celulă</a:t>
            </a:r>
          </a:p>
          <a:p>
            <a:pPr>
              <a:buFontTx/>
              <a:buChar char="-"/>
            </a:pPr>
            <a:r>
              <a:rPr lang="ro-RO" sz="1200" dirty="0" smtClean="0">
                <a:latin typeface="Arial" pitchFamily="34" charset="0"/>
                <a:cs typeface="Arial" pitchFamily="34" charset="0"/>
              </a:rPr>
              <a:t>opţiunea </a:t>
            </a:r>
            <a:r>
              <a:rPr lang="ro-RO" sz="1200" b="1" dirty="0" smtClean="0">
                <a:latin typeface="Arial" pitchFamily="34" charset="0"/>
                <a:cs typeface="Arial" pitchFamily="34" charset="0"/>
              </a:rPr>
              <a:t>Formatare celule</a:t>
            </a:r>
          </a:p>
          <a:p>
            <a:endParaRPr lang="ro-RO"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l="43750" t="21667" r="5655" b="16349"/>
          <a:stretch>
            <a:fillRect/>
          </a:stretch>
        </p:blipFill>
        <p:spPr bwMode="auto">
          <a:xfrm>
            <a:off x="990600" y="3048000"/>
            <a:ext cx="3352800" cy="3080631"/>
          </a:xfrm>
          <a:prstGeom prst="rect">
            <a:avLst/>
          </a:prstGeom>
          <a:noFill/>
          <a:ln w="9525">
            <a:noFill/>
            <a:miter lim="800000"/>
            <a:headEnd/>
            <a:tailEnd/>
          </a:ln>
          <a:effectLst/>
        </p:spPr>
      </p:pic>
      <p:sp>
        <p:nvSpPr>
          <p:cNvPr id="2" name="Titlu 1"/>
          <p:cNvSpPr>
            <a:spLocks noGrp="1"/>
          </p:cNvSpPr>
          <p:nvPr>
            <p:ph type="title"/>
          </p:nvPr>
        </p:nvSpPr>
        <p:spPr>
          <a:xfrm>
            <a:off x="762000" y="533400"/>
            <a:ext cx="5867400" cy="944562"/>
          </a:xfrm>
        </p:spPr>
        <p:txBody>
          <a:bodyPr>
            <a:normAutofit/>
          </a:bodyPr>
          <a:lstStyle/>
          <a:p>
            <a:pPr algn="ctr"/>
            <a:r>
              <a:rPr lang="vi-VN" sz="1500" b="1" i="1" dirty="0" smtClean="0">
                <a:solidFill>
                  <a:schemeClr val="accent1"/>
                </a:solidFill>
                <a:latin typeface="Arial" pitchFamily="34" charset="0"/>
                <a:cs typeface="Arial" pitchFamily="34" charset="0"/>
              </a:rPr>
              <a:t>Formatarea celulelor ca dată</a:t>
            </a:r>
            <a:r>
              <a:rPr lang="ro-RO" sz="1500" b="1" i="1" dirty="0" smtClean="0">
                <a:solidFill>
                  <a:schemeClr val="accent1"/>
                </a:solidFill>
                <a:latin typeface="Arial" pitchFamily="34" charset="0"/>
                <a:cs typeface="Arial" pitchFamily="34" charset="0"/>
              </a:rPr>
              <a:t>.</a:t>
            </a:r>
            <a:r>
              <a:rPr lang="en-US" sz="1500" b="1" i="1" dirty="0" smtClean="0">
                <a:solidFill>
                  <a:schemeClr val="accent1"/>
                </a:solidFill>
                <a:latin typeface="Arial" pitchFamily="34" charset="0"/>
                <a:cs typeface="Arial" pitchFamily="34" charset="0"/>
              </a:rPr>
              <a:t> </a:t>
            </a:r>
            <a:r>
              <a:rPr lang="ro-RO" sz="1500" b="1" i="1" dirty="0" smtClean="0">
                <a:solidFill>
                  <a:schemeClr val="accent1"/>
                </a:solidFill>
                <a:latin typeface="Arial" pitchFamily="34" charset="0"/>
                <a:cs typeface="Arial" pitchFamily="34" charset="0"/>
              </a:rPr>
              <a:t/>
            </a:r>
            <a:br>
              <a:rPr lang="ro-RO" sz="1500" b="1" i="1" dirty="0" smtClean="0">
                <a:solidFill>
                  <a:schemeClr val="accent1"/>
                </a:solidFill>
                <a:latin typeface="Arial" pitchFamily="34" charset="0"/>
                <a:cs typeface="Arial" pitchFamily="34" charset="0"/>
              </a:rPr>
            </a:br>
            <a:r>
              <a:rPr lang="ro-RO" sz="1500" b="1" i="1" dirty="0" smtClean="0">
                <a:solidFill>
                  <a:schemeClr val="accent1"/>
                </a:solidFill>
                <a:latin typeface="Arial" pitchFamily="34" charset="0"/>
                <a:cs typeface="Arial" pitchFamily="34" charset="0"/>
              </a:rPr>
              <a:t>Formatarea celulelor pentru </a:t>
            </a:r>
            <a:r>
              <a:rPr lang="ro-RO" sz="1500" b="1" i="1" dirty="0" err="1" smtClean="0">
                <a:solidFill>
                  <a:schemeClr val="accent1"/>
                </a:solidFill>
                <a:latin typeface="Arial" pitchFamily="34" charset="0"/>
                <a:cs typeface="Arial" pitchFamily="34" charset="0"/>
              </a:rPr>
              <a:t>afisarea</a:t>
            </a:r>
            <a:r>
              <a:rPr lang="en-US" sz="1500" b="1" i="1" dirty="0" smtClean="0">
                <a:solidFill>
                  <a:schemeClr val="accent1"/>
                </a:solidFill>
                <a:latin typeface="Arial" pitchFamily="34" charset="0"/>
                <a:cs typeface="Arial" pitchFamily="34" charset="0"/>
              </a:rPr>
              <a:t> </a:t>
            </a:r>
            <a:r>
              <a:rPr lang="ro-RO" sz="1500" b="1" i="1" dirty="0" smtClean="0">
                <a:solidFill>
                  <a:schemeClr val="accent1"/>
                </a:solidFill>
                <a:latin typeface="Arial" pitchFamily="34" charset="0"/>
                <a:cs typeface="Arial" pitchFamily="34" charset="0"/>
              </a:rPr>
              <a:t>de simboluri monetare</a:t>
            </a:r>
          </a:p>
        </p:txBody>
      </p:sp>
      <p:sp>
        <p:nvSpPr>
          <p:cNvPr id="5" name="CasetăText 4"/>
          <p:cNvSpPr txBox="1"/>
          <p:nvPr/>
        </p:nvSpPr>
        <p:spPr>
          <a:xfrm>
            <a:off x="3657600" y="2133600"/>
            <a:ext cx="2667000" cy="677108"/>
          </a:xfrm>
          <a:prstGeom prst="rect">
            <a:avLst/>
          </a:prstGeom>
          <a:noFill/>
          <a:ln>
            <a:solidFill>
              <a:schemeClr val="tx1"/>
            </a:solidFill>
          </a:ln>
        </p:spPr>
        <p:txBody>
          <a:bodyPr wrap="square" rtlCol="0">
            <a:spAutoFit/>
          </a:bodyPr>
          <a:lstStyle/>
          <a:p>
            <a:pPr>
              <a:buFontTx/>
              <a:buChar char="-"/>
            </a:pPr>
            <a:r>
              <a:rPr lang="ro-RO" sz="1400" dirty="0" smtClean="0">
                <a:latin typeface="Arial" pitchFamily="34" charset="0"/>
                <a:cs typeface="Arial" pitchFamily="34" charset="0"/>
              </a:rPr>
              <a:t>t</a:t>
            </a:r>
            <a:r>
              <a:rPr lang="en-US" sz="1200" dirty="0" err="1" smtClean="0">
                <a:latin typeface="Arial" pitchFamily="34" charset="0"/>
                <a:cs typeface="Arial" pitchFamily="34" charset="0"/>
              </a:rPr>
              <a:t>ab</a:t>
            </a:r>
            <a:r>
              <a:rPr lang="ro-RO" sz="1200" dirty="0" err="1" smtClean="0">
                <a:latin typeface="Arial" pitchFamily="34" charset="0"/>
                <a:cs typeface="Arial" pitchFamily="34" charset="0"/>
              </a:rPr>
              <a:t>-ul</a:t>
            </a:r>
            <a:r>
              <a:rPr lang="ro-RO" sz="1200" dirty="0" smtClean="0">
                <a:latin typeface="Arial" pitchFamily="34" charset="0"/>
                <a:cs typeface="Arial" pitchFamily="34" charset="0"/>
              </a:rPr>
              <a:t> </a:t>
            </a:r>
            <a:r>
              <a:rPr lang="ro-RO" sz="1200" b="1" dirty="0" smtClean="0">
                <a:latin typeface="Arial" pitchFamily="34" charset="0"/>
                <a:cs typeface="Arial" pitchFamily="34" charset="0"/>
              </a:rPr>
              <a:t>Pornire</a:t>
            </a:r>
          </a:p>
          <a:p>
            <a:pPr>
              <a:buFontTx/>
              <a:buChar char="-"/>
            </a:pPr>
            <a:r>
              <a:rPr lang="ro-RO" sz="1200" dirty="0" smtClean="0">
                <a:latin typeface="Arial" pitchFamily="34" charset="0"/>
                <a:cs typeface="Arial" pitchFamily="34" charset="0"/>
              </a:rPr>
              <a:t>secţiunea </a:t>
            </a:r>
            <a:r>
              <a:rPr lang="en-US" sz="1200" b="1" dirty="0" smtClean="0">
                <a:latin typeface="Arial" pitchFamily="34" charset="0"/>
                <a:cs typeface="Arial" pitchFamily="34" charset="0"/>
              </a:rPr>
              <a:t>Num</a:t>
            </a:r>
            <a:r>
              <a:rPr lang="ro-RO" sz="1200" b="1" dirty="0" err="1" smtClean="0">
                <a:latin typeface="Arial" pitchFamily="34" charset="0"/>
                <a:cs typeface="Arial" pitchFamily="34" charset="0"/>
              </a:rPr>
              <a:t>ăr</a:t>
            </a:r>
            <a:endParaRPr lang="ro-RO" sz="1200" b="1" dirty="0" smtClean="0">
              <a:latin typeface="Arial" pitchFamily="34" charset="0"/>
              <a:cs typeface="Arial" pitchFamily="34" charset="0"/>
            </a:endParaRPr>
          </a:p>
          <a:p>
            <a:endParaRPr lang="ro-RO" sz="1200" b="1" dirty="0" smtClean="0">
              <a:latin typeface="Arial" pitchFamily="34" charset="0"/>
              <a:cs typeface="Arial" pitchFamily="34" charset="0"/>
            </a:endParaRPr>
          </a:p>
        </p:txBody>
      </p:sp>
      <p:pic>
        <p:nvPicPr>
          <p:cNvPr id="6" name="Picture 2"/>
          <p:cNvPicPr>
            <a:picLocks noChangeAspect="1" noChangeArrowheads="1"/>
          </p:cNvPicPr>
          <p:nvPr/>
        </p:nvPicPr>
        <p:blipFill>
          <a:blip r:embed="rId3" cstate="print"/>
          <a:srcRect l="43750" t="21875" r="6250" b="16667"/>
          <a:stretch>
            <a:fillRect/>
          </a:stretch>
        </p:blipFill>
        <p:spPr bwMode="auto">
          <a:xfrm>
            <a:off x="5334000" y="2971800"/>
            <a:ext cx="3351509" cy="3089672"/>
          </a:xfrm>
          <a:prstGeom prst="rect">
            <a:avLst/>
          </a:prstGeom>
          <a:noFill/>
          <a:ln w="9525">
            <a:solidFill>
              <a:srgbClr val="0070C0"/>
            </a:solidFill>
            <a:miter lim="800000"/>
            <a:headEnd/>
            <a:tailEnd/>
          </a:ln>
          <a:effectLst/>
        </p:spPr>
      </p:pic>
      <p:pic>
        <p:nvPicPr>
          <p:cNvPr id="8" name="Picture 3"/>
          <p:cNvPicPr>
            <a:picLocks noChangeAspect="1" noChangeArrowheads="1"/>
          </p:cNvPicPr>
          <p:nvPr/>
        </p:nvPicPr>
        <p:blipFill>
          <a:blip r:embed="rId4" cstate="print"/>
          <a:srcRect l="43601" t="6349" r="30506" b="66865"/>
          <a:stretch>
            <a:fillRect/>
          </a:stretch>
        </p:blipFill>
        <p:spPr bwMode="auto">
          <a:xfrm>
            <a:off x="6705600" y="1150883"/>
            <a:ext cx="2220685" cy="1722946"/>
          </a:xfrm>
          <a:prstGeom prst="rect">
            <a:avLst/>
          </a:prstGeom>
          <a:noFill/>
          <a:ln w="9525">
            <a:solidFill>
              <a:srgbClr val="0070C0"/>
            </a:solidFill>
            <a:miter lim="800000"/>
            <a:headEnd/>
            <a:tailEnd/>
          </a:ln>
          <a:effectLst/>
        </p:spPr>
      </p:pic>
      <p:sp>
        <p:nvSpPr>
          <p:cNvPr id="9" name="CasetăText 8"/>
          <p:cNvSpPr txBox="1"/>
          <p:nvPr/>
        </p:nvSpPr>
        <p:spPr>
          <a:xfrm>
            <a:off x="457200" y="1524000"/>
            <a:ext cx="2667000" cy="1508105"/>
          </a:xfrm>
          <a:prstGeom prst="rect">
            <a:avLst/>
          </a:prstGeom>
          <a:noFill/>
          <a:ln>
            <a:solidFill>
              <a:schemeClr val="tx1"/>
            </a:solidFill>
          </a:ln>
        </p:spPr>
        <p:txBody>
          <a:bodyPr wrap="square" rtlCol="0">
            <a:spAutoFit/>
          </a:bodyPr>
          <a:lstStyle/>
          <a:p>
            <a:pPr>
              <a:buFontTx/>
              <a:buChar char="-"/>
            </a:pPr>
            <a:r>
              <a:rPr lang="ro-RO" sz="1400" dirty="0" smtClean="0">
                <a:latin typeface="Arial" pitchFamily="34" charset="0"/>
                <a:cs typeface="Arial" pitchFamily="34" charset="0"/>
              </a:rPr>
              <a:t>t</a:t>
            </a:r>
            <a:r>
              <a:rPr lang="en-US" sz="1200" dirty="0" err="1" smtClean="0">
                <a:latin typeface="Arial" pitchFamily="34" charset="0"/>
                <a:cs typeface="Arial" pitchFamily="34" charset="0"/>
              </a:rPr>
              <a:t>ab</a:t>
            </a:r>
            <a:r>
              <a:rPr lang="ro-RO" sz="1200" dirty="0" err="1" smtClean="0">
                <a:latin typeface="Arial" pitchFamily="34" charset="0"/>
                <a:cs typeface="Arial" pitchFamily="34" charset="0"/>
              </a:rPr>
              <a:t>-ul</a:t>
            </a:r>
            <a:r>
              <a:rPr lang="ro-RO" sz="1200" dirty="0" smtClean="0">
                <a:latin typeface="Arial" pitchFamily="34" charset="0"/>
                <a:cs typeface="Arial" pitchFamily="34" charset="0"/>
              </a:rPr>
              <a:t> </a:t>
            </a:r>
            <a:r>
              <a:rPr lang="ro-RO" sz="1200" b="1" dirty="0" smtClean="0">
                <a:latin typeface="Arial" pitchFamily="34" charset="0"/>
                <a:cs typeface="Arial" pitchFamily="34" charset="0"/>
              </a:rPr>
              <a:t>Pornire</a:t>
            </a:r>
          </a:p>
          <a:p>
            <a:pPr>
              <a:buFontTx/>
              <a:buChar char="-"/>
            </a:pPr>
            <a:r>
              <a:rPr lang="ro-RO" sz="1200" dirty="0" smtClean="0">
                <a:latin typeface="Arial" pitchFamily="34" charset="0"/>
                <a:cs typeface="Arial" pitchFamily="34" charset="0"/>
              </a:rPr>
              <a:t>secţiunea </a:t>
            </a:r>
            <a:r>
              <a:rPr lang="ro-RO" sz="1200" b="1" dirty="0" smtClean="0">
                <a:latin typeface="Arial" pitchFamily="34" charset="0"/>
                <a:cs typeface="Arial" pitchFamily="34" charset="0"/>
              </a:rPr>
              <a:t>Celule</a:t>
            </a:r>
          </a:p>
          <a:p>
            <a:pPr>
              <a:buFontTx/>
              <a:buChar char="-"/>
            </a:pPr>
            <a:r>
              <a:rPr lang="ro-RO" sz="1200" dirty="0" smtClean="0">
                <a:latin typeface="Arial" pitchFamily="34" charset="0"/>
                <a:cs typeface="Arial" pitchFamily="34" charset="0"/>
              </a:rPr>
              <a:t>butonul </a:t>
            </a:r>
            <a:r>
              <a:rPr lang="ro-RO" sz="1200" b="1" dirty="0" smtClean="0">
                <a:latin typeface="Arial" pitchFamily="34" charset="0"/>
                <a:cs typeface="Arial" pitchFamily="34" charset="0"/>
              </a:rPr>
              <a:t>Format</a:t>
            </a:r>
          </a:p>
          <a:p>
            <a:r>
              <a:rPr lang="en-US" sz="1200" u="sng" dirty="0" smtClean="0">
                <a:latin typeface="Arial" pitchFamily="34" charset="0"/>
                <a:cs typeface="Arial" pitchFamily="34" charset="0"/>
              </a:rPr>
              <a:t>s</a:t>
            </a:r>
            <a:r>
              <a:rPr lang="ro-RO" sz="1200" u="sng" dirty="0" smtClean="0">
                <a:latin typeface="Arial" pitchFamily="34" charset="0"/>
                <a:cs typeface="Arial" pitchFamily="34" charset="0"/>
              </a:rPr>
              <a:t>au</a:t>
            </a:r>
          </a:p>
          <a:p>
            <a:pPr>
              <a:buFontTx/>
              <a:buChar char="-"/>
            </a:pPr>
            <a:r>
              <a:rPr lang="ro-RO" sz="1200" dirty="0" smtClean="0">
                <a:latin typeface="Arial" pitchFamily="34" charset="0"/>
                <a:cs typeface="Arial" pitchFamily="34" charset="0"/>
              </a:rPr>
              <a:t>click dreapta pe o celulă</a:t>
            </a:r>
          </a:p>
          <a:p>
            <a:pPr>
              <a:buFontTx/>
              <a:buChar char="-"/>
            </a:pPr>
            <a:r>
              <a:rPr lang="ro-RO" sz="1200" dirty="0" smtClean="0">
                <a:latin typeface="Arial" pitchFamily="34" charset="0"/>
                <a:cs typeface="Arial" pitchFamily="34" charset="0"/>
              </a:rPr>
              <a:t>opţiunea </a:t>
            </a:r>
            <a:r>
              <a:rPr lang="ro-RO" sz="1200" b="1" dirty="0" smtClean="0">
                <a:latin typeface="Arial" pitchFamily="34" charset="0"/>
                <a:cs typeface="Arial" pitchFamily="34" charset="0"/>
              </a:rPr>
              <a:t>Formatare celule</a:t>
            </a:r>
          </a:p>
          <a:p>
            <a:endParaRPr lang="ro-RO"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2057400" y="1847850"/>
            <a:ext cx="5334000" cy="4000500"/>
          </a:xfrm>
          <a:prstGeom prst="rect">
            <a:avLst/>
          </a:prstGeom>
          <a:noFill/>
          <a:ln w="9525">
            <a:solidFill>
              <a:srgbClr val="0070C0"/>
            </a:solidFill>
            <a:miter lim="800000"/>
            <a:headEnd/>
            <a:tailEnd/>
          </a:ln>
          <a:effectLst/>
        </p:spPr>
      </p:pic>
      <p:sp>
        <p:nvSpPr>
          <p:cNvPr id="2" name="Titlu 1"/>
          <p:cNvSpPr>
            <a:spLocks noGrp="1"/>
          </p:cNvSpPr>
          <p:nvPr>
            <p:ph type="title"/>
          </p:nvPr>
        </p:nvSpPr>
        <p:spPr>
          <a:xfrm>
            <a:off x="838200" y="1219200"/>
            <a:ext cx="7772400" cy="563562"/>
          </a:xfrm>
        </p:spPr>
        <p:txBody>
          <a:bodyPr>
            <a:normAutofit/>
          </a:bodyPr>
          <a:lstStyle/>
          <a:p>
            <a:pPr algn="ctr"/>
            <a:r>
              <a:rPr lang="ro-RO" sz="2200" b="1" i="1" dirty="0" smtClean="0">
                <a:solidFill>
                  <a:schemeClr val="accent1"/>
                </a:solidFill>
                <a:latin typeface="Arial" pitchFamily="34" charset="0"/>
                <a:cs typeface="Arial" pitchFamily="34" charset="0"/>
              </a:rPr>
              <a:t>Formatarea celulelor pentru </a:t>
            </a:r>
            <a:r>
              <a:rPr lang="ro-RO" sz="2200" b="1" i="1" dirty="0" err="1" smtClean="0">
                <a:solidFill>
                  <a:schemeClr val="accent1"/>
                </a:solidFill>
                <a:latin typeface="Arial" pitchFamily="34" charset="0"/>
                <a:cs typeface="Arial" pitchFamily="34" charset="0"/>
              </a:rPr>
              <a:t>afisarea</a:t>
            </a:r>
            <a:r>
              <a:rPr lang="en-US" sz="2200" b="1" i="1" dirty="0" smtClean="0">
                <a:solidFill>
                  <a:schemeClr val="accent1"/>
                </a:solidFill>
                <a:latin typeface="Arial" pitchFamily="34" charset="0"/>
                <a:cs typeface="Arial" pitchFamily="34" charset="0"/>
              </a:rPr>
              <a:t> </a:t>
            </a:r>
            <a:r>
              <a:rPr lang="ro-RO" sz="2200" b="1" i="1" dirty="0" smtClean="0">
                <a:solidFill>
                  <a:schemeClr val="accent1"/>
                </a:solidFill>
                <a:latin typeface="Arial" pitchFamily="34" charset="0"/>
                <a:cs typeface="Arial" pitchFamily="34" charset="0"/>
              </a:rPr>
              <a:t>procentelor</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381000" y="1143000"/>
            <a:ext cx="8534400" cy="533400"/>
          </a:xfrm>
        </p:spPr>
        <p:txBody>
          <a:bodyPr>
            <a:normAutofit/>
          </a:bodyPr>
          <a:lstStyle/>
          <a:p>
            <a:pPr marL="0" indent="0" algn="just">
              <a:buNone/>
            </a:pPr>
            <a:r>
              <a:rPr lang="vi-VN" sz="1400" dirty="0" smtClean="0">
                <a:latin typeface="Arial" pitchFamily="34" charset="0"/>
                <a:cs typeface="Arial" pitchFamily="34" charset="0"/>
              </a:rPr>
              <a:t>Pentru a face modificări asupra fontului, culorii, dimensiunii textului trebuie să mergeţi în </a:t>
            </a:r>
            <a:r>
              <a:rPr lang="ro-RO" sz="1400" dirty="0" smtClean="0">
                <a:latin typeface="Arial" pitchFamily="34" charset="0"/>
                <a:cs typeface="Arial" pitchFamily="34" charset="0"/>
              </a:rPr>
              <a:t>fila </a:t>
            </a:r>
            <a:r>
              <a:rPr lang="ro-RO" sz="1400" b="1" dirty="0" smtClean="0">
                <a:latin typeface="Arial" pitchFamily="34" charset="0"/>
                <a:cs typeface="Arial" pitchFamily="34" charset="0"/>
              </a:rPr>
              <a:t>Pornire</a:t>
            </a:r>
            <a:r>
              <a:rPr lang="ro-RO" sz="1400" dirty="0" smtClean="0">
                <a:latin typeface="Arial" pitchFamily="34" charset="0"/>
                <a:cs typeface="Arial" pitchFamily="34" charset="0"/>
              </a:rPr>
              <a:t>, secţiunea </a:t>
            </a:r>
            <a:r>
              <a:rPr lang="ro-RO" sz="1400" b="1" dirty="0" smtClean="0">
                <a:latin typeface="Arial" pitchFamily="34" charset="0"/>
                <a:cs typeface="Arial" pitchFamily="34" charset="0"/>
              </a:rPr>
              <a:t>Font</a:t>
            </a:r>
            <a:r>
              <a:rPr lang="ro-RO" sz="1400" dirty="0" smtClean="0">
                <a:latin typeface="Arial" pitchFamily="34" charset="0"/>
                <a:cs typeface="Arial" pitchFamily="34" charset="0"/>
              </a:rPr>
              <a:t> </a:t>
            </a:r>
            <a:r>
              <a:rPr lang="en-US" sz="1400" dirty="0" smtClean="0">
                <a:latin typeface="Arial" pitchFamily="34" charset="0"/>
                <a:cs typeface="Arial" pitchFamily="34" charset="0"/>
              </a:rPr>
              <a:t> (1) </a:t>
            </a:r>
            <a:r>
              <a:rPr lang="ro-RO" sz="1400" dirty="0" smtClean="0">
                <a:latin typeface="Arial" pitchFamily="34" charset="0"/>
                <a:cs typeface="Arial" pitchFamily="34" charset="0"/>
              </a:rPr>
              <a:t>sau din fereastra </a:t>
            </a:r>
            <a:r>
              <a:rPr lang="ro-RO" sz="1400" b="1" dirty="0" smtClean="0">
                <a:latin typeface="Arial" pitchFamily="34" charset="0"/>
                <a:cs typeface="Arial" pitchFamily="34" charset="0"/>
              </a:rPr>
              <a:t>Formatare celule</a:t>
            </a:r>
            <a:r>
              <a:rPr lang="ro-RO" sz="1400" dirty="0" smtClean="0">
                <a:latin typeface="Arial" pitchFamily="34" charset="0"/>
                <a:cs typeface="Arial" pitchFamily="34" charset="0"/>
              </a:rPr>
              <a:t>, fila </a:t>
            </a:r>
            <a:r>
              <a:rPr lang="ro-RO" sz="1400" b="1" dirty="0" smtClean="0">
                <a:latin typeface="Arial" pitchFamily="34" charset="0"/>
                <a:cs typeface="Arial" pitchFamily="34" charset="0"/>
              </a:rPr>
              <a:t>Font</a:t>
            </a:r>
            <a:r>
              <a:rPr lang="en-US" sz="1400" b="1" dirty="0" smtClean="0">
                <a:latin typeface="Arial" pitchFamily="34" charset="0"/>
                <a:cs typeface="Arial" pitchFamily="34" charset="0"/>
              </a:rPr>
              <a:t> </a:t>
            </a:r>
            <a:r>
              <a:rPr lang="en-US" sz="1400" dirty="0" smtClean="0">
                <a:latin typeface="Arial" pitchFamily="34" charset="0"/>
                <a:cs typeface="Arial" pitchFamily="34" charset="0"/>
              </a:rPr>
              <a:t>(2).</a:t>
            </a:r>
            <a:endParaRPr lang="ro-RO" sz="1400" dirty="0" smtClean="0">
              <a:latin typeface="Arial" pitchFamily="34" charset="0"/>
              <a:cs typeface="Arial" pitchFamily="34" charset="0"/>
            </a:endParaRPr>
          </a:p>
        </p:txBody>
      </p:sp>
      <p:sp>
        <p:nvSpPr>
          <p:cNvPr id="2" name="Titlu 1"/>
          <p:cNvSpPr>
            <a:spLocks noGrp="1"/>
          </p:cNvSpPr>
          <p:nvPr>
            <p:ph type="title"/>
          </p:nvPr>
        </p:nvSpPr>
        <p:spPr>
          <a:xfrm>
            <a:off x="228600" y="152400"/>
            <a:ext cx="8686800" cy="990600"/>
          </a:xfrm>
        </p:spPr>
        <p:txBody>
          <a:bodyPr>
            <a:noAutofit/>
          </a:bodyPr>
          <a:lstStyle/>
          <a:p>
            <a:pPr algn="ctr"/>
            <a:r>
              <a:rPr lang="ro-RO" sz="1400" b="1" i="1" dirty="0" smtClean="0">
                <a:solidFill>
                  <a:schemeClr val="accent1"/>
                </a:solidFill>
                <a:latin typeface="Arial" pitchFamily="34" charset="0"/>
                <a:cs typeface="Arial" pitchFamily="34" charset="0"/>
              </a:rPr>
              <a:t>Modificarea dimensiunii fontului, tipului fontului. Aplicarea stilurilor </a:t>
            </a:r>
            <a:r>
              <a:rPr lang="ro-RO" sz="1400" b="1" i="1" dirty="0" err="1" smtClean="0">
                <a:solidFill>
                  <a:schemeClr val="accent1"/>
                </a:solidFill>
                <a:latin typeface="Arial" pitchFamily="34" charset="0"/>
                <a:cs typeface="Arial" pitchFamily="34" charset="0"/>
              </a:rPr>
              <a:t>îngrosat</a:t>
            </a:r>
            <a:r>
              <a:rPr lang="ro-RO" sz="1400" b="1" i="1" dirty="0" smtClean="0">
                <a:solidFill>
                  <a:schemeClr val="accent1"/>
                </a:solidFill>
                <a:latin typeface="Arial" pitchFamily="34" charset="0"/>
                <a:cs typeface="Arial" pitchFamily="34" charset="0"/>
              </a:rPr>
              <a:t>, cursiv, </a:t>
            </a:r>
            <a:r>
              <a:rPr lang="vi-VN" sz="1400" b="1" i="1" dirty="0" smtClean="0">
                <a:solidFill>
                  <a:schemeClr val="accent1"/>
                </a:solidFill>
                <a:latin typeface="Arial" pitchFamily="34" charset="0"/>
                <a:cs typeface="Arial" pitchFamily="34" charset="0"/>
              </a:rPr>
              <a:t>subliniere simplă, subliniere dublă</a:t>
            </a:r>
            <a:r>
              <a:rPr lang="ro-RO" sz="1400" b="1" i="1" dirty="0" smtClean="0">
                <a:solidFill>
                  <a:schemeClr val="accent1"/>
                </a:solidFill>
                <a:latin typeface="Arial" pitchFamily="34" charset="0"/>
                <a:cs typeface="Arial" pitchFamily="34" charset="0"/>
              </a:rPr>
              <a:t>. Aplicarea diferitelor culori conţinutului celulelor, aplicarea unei culori de fundal celulelor</a:t>
            </a:r>
          </a:p>
        </p:txBody>
      </p:sp>
      <p:pic>
        <p:nvPicPr>
          <p:cNvPr id="6" name="Picture 9"/>
          <p:cNvPicPr>
            <a:picLocks noChangeAspect="1" noChangeArrowheads="1"/>
          </p:cNvPicPr>
          <p:nvPr/>
        </p:nvPicPr>
        <p:blipFill>
          <a:blip r:embed="rId2" cstate="print"/>
          <a:srcRect/>
          <a:stretch>
            <a:fillRect/>
          </a:stretch>
        </p:blipFill>
        <p:spPr bwMode="auto">
          <a:xfrm>
            <a:off x="838200" y="1828800"/>
            <a:ext cx="7496175" cy="3790950"/>
          </a:xfrm>
          <a:prstGeom prst="rect">
            <a:avLst/>
          </a:prstGeom>
          <a:noFill/>
          <a:ln w="9525">
            <a:noFill/>
            <a:miter lim="800000"/>
            <a:headEnd/>
            <a:tailEnd/>
          </a:ln>
          <a:effectLst/>
        </p:spPr>
      </p:pic>
      <p:sp>
        <p:nvSpPr>
          <p:cNvPr id="10" name="Oval 9"/>
          <p:cNvSpPr/>
          <p:nvPr/>
        </p:nvSpPr>
        <p:spPr>
          <a:xfrm>
            <a:off x="6934200" y="2362200"/>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ro-RO"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2"/>
          <p:cNvPicPr>
            <a:picLocks noGrp="1" noChangeAspect="1" noChangeArrowheads="1"/>
          </p:cNvPicPr>
          <p:nvPr>
            <p:ph idx="1"/>
          </p:nvPr>
        </p:nvPicPr>
        <p:blipFill>
          <a:blip r:embed="rId2" cstate="print"/>
          <a:srcRect l="7813" t="7292" r="72656" b="81250"/>
          <a:stretch>
            <a:fillRect/>
          </a:stretch>
        </p:blipFill>
        <p:spPr bwMode="auto">
          <a:xfrm>
            <a:off x="2971800" y="1524000"/>
            <a:ext cx="2514600" cy="1106406"/>
          </a:xfrm>
          <a:prstGeom prst="rect">
            <a:avLst/>
          </a:prstGeom>
          <a:noFill/>
          <a:ln w="9525">
            <a:solidFill>
              <a:srgbClr val="0070C0"/>
            </a:solidFill>
            <a:miter lim="800000"/>
            <a:headEnd/>
            <a:tailEnd/>
          </a:ln>
          <a:effectLst/>
        </p:spPr>
      </p:pic>
      <p:pic>
        <p:nvPicPr>
          <p:cNvPr id="6" name="Picture 3"/>
          <p:cNvPicPr>
            <a:picLocks noChangeAspect="1" noChangeArrowheads="1"/>
          </p:cNvPicPr>
          <p:nvPr/>
        </p:nvPicPr>
        <p:blipFill>
          <a:blip r:embed="rId3" cstate="print"/>
          <a:srcRect/>
          <a:stretch>
            <a:fillRect/>
          </a:stretch>
        </p:blipFill>
        <p:spPr bwMode="auto">
          <a:xfrm>
            <a:off x="990600" y="2819400"/>
            <a:ext cx="7391400" cy="2846114"/>
          </a:xfrm>
          <a:prstGeom prst="rect">
            <a:avLst/>
          </a:prstGeom>
          <a:noFill/>
          <a:ln w="9525">
            <a:solidFill>
              <a:schemeClr val="tx1"/>
            </a:solidFill>
            <a:miter lim="800000"/>
            <a:headEnd/>
            <a:tailEnd/>
          </a:ln>
          <a:effectLst/>
        </p:spPr>
      </p:pic>
      <p:sp>
        <p:nvSpPr>
          <p:cNvPr id="7" name="Oval 6"/>
          <p:cNvSpPr/>
          <p:nvPr/>
        </p:nvSpPr>
        <p:spPr>
          <a:xfrm>
            <a:off x="5638800" y="1447800"/>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ro-RO"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381000" y="2209800"/>
            <a:ext cx="8610600" cy="3505200"/>
          </a:xfrm>
        </p:spPr>
        <p:txBody>
          <a:bodyPr>
            <a:normAutofit/>
          </a:bodyPr>
          <a:lstStyle/>
          <a:p>
            <a:pPr marL="0" indent="0" algn="just">
              <a:buNone/>
            </a:pPr>
            <a:r>
              <a:rPr lang="vi-VN" sz="1400" dirty="0" smtClean="0">
                <a:latin typeface="Arial" pitchFamily="34" charset="0"/>
                <a:cs typeface="Arial" pitchFamily="34" charset="0"/>
              </a:rPr>
              <a:t>Dacă doriţi să aplicaţi formatările dintr-o celulă la altă celulă sau la un grup de celule trebuie să respectaţi următorii paşi: </a:t>
            </a:r>
          </a:p>
          <a:p>
            <a:pPr marL="273050" indent="-11113" algn="just">
              <a:buNone/>
            </a:pPr>
            <a:r>
              <a:rPr lang="ro-RO" sz="1400" dirty="0" smtClean="0">
                <a:latin typeface="Arial" pitchFamily="34" charset="0"/>
                <a:cs typeface="Arial" pitchFamily="34" charset="0"/>
              </a:rPr>
              <a:t>- </a:t>
            </a:r>
            <a:r>
              <a:rPr lang="vi-VN" sz="1400" dirty="0" smtClean="0">
                <a:latin typeface="Arial" pitchFamily="34" charset="0"/>
                <a:cs typeface="Arial" pitchFamily="34" charset="0"/>
              </a:rPr>
              <a:t>Selectaţi celula de la care vreţi să copiaţi formatul; </a:t>
            </a:r>
          </a:p>
          <a:p>
            <a:pPr marL="273050" indent="-11113" algn="just">
              <a:buNone/>
            </a:pPr>
            <a:r>
              <a:rPr lang="ro-RO" sz="1400" dirty="0" smtClean="0">
                <a:latin typeface="Arial" pitchFamily="34" charset="0"/>
                <a:cs typeface="Arial" pitchFamily="34" charset="0"/>
              </a:rPr>
              <a:t>- Din bara de instrumente standard, tab-ul </a:t>
            </a:r>
            <a:r>
              <a:rPr lang="ro-RO" sz="1400" b="1" dirty="0" smtClean="0">
                <a:latin typeface="Arial" pitchFamily="34" charset="0"/>
                <a:cs typeface="Arial" pitchFamily="34" charset="0"/>
              </a:rPr>
              <a:t>Pornire,</a:t>
            </a:r>
            <a:r>
              <a:rPr lang="ro-RO" sz="1400" dirty="0" smtClean="0">
                <a:latin typeface="Arial" pitchFamily="34" charset="0"/>
                <a:cs typeface="Arial" pitchFamily="34" charset="0"/>
              </a:rPr>
              <a:t> selectaţi butonul (</a:t>
            </a:r>
            <a:r>
              <a:rPr lang="ro-RO" sz="1400" b="1" dirty="0" smtClean="0">
                <a:latin typeface="Arial" pitchFamily="34" charset="0"/>
                <a:cs typeface="Arial" pitchFamily="34" charset="0"/>
              </a:rPr>
              <a:t>descriptorul de formate</a:t>
            </a:r>
            <a:r>
              <a:rPr lang="ro-RO" sz="1400" dirty="0" smtClean="0">
                <a:latin typeface="Arial" pitchFamily="34" charset="0"/>
                <a:cs typeface="Arial" pitchFamily="34" charset="0"/>
              </a:rPr>
              <a:t>); </a:t>
            </a:r>
          </a:p>
          <a:p>
            <a:pPr marL="273050" indent="-11113" algn="just">
              <a:buNone/>
            </a:pPr>
            <a:r>
              <a:rPr lang="ro-RO" sz="1400" dirty="0" smtClean="0">
                <a:latin typeface="Arial" pitchFamily="34" charset="0"/>
                <a:cs typeface="Arial" pitchFamily="34" charset="0"/>
              </a:rPr>
              <a:t>- </a:t>
            </a:r>
            <a:r>
              <a:rPr lang="vi-VN" sz="1400" dirty="0" smtClean="0">
                <a:latin typeface="Arial" pitchFamily="34" charset="0"/>
                <a:cs typeface="Arial" pitchFamily="34" charset="0"/>
              </a:rPr>
              <a:t>Selectaţi grupul de celule la care trebuie să aplicaţi formatul copiat anterior. </a:t>
            </a:r>
          </a:p>
          <a:p>
            <a:pPr algn="just">
              <a:buNone/>
            </a:pPr>
            <a:endParaRPr lang="ro-RO" sz="1400" dirty="0" smtClean="0">
              <a:latin typeface="Arial" pitchFamily="34" charset="0"/>
              <a:cs typeface="Arial" pitchFamily="34" charset="0"/>
            </a:endParaRPr>
          </a:p>
          <a:p>
            <a:pPr algn="just">
              <a:buNone/>
            </a:pPr>
            <a:r>
              <a:rPr lang="ro-RO" sz="1400" i="1" dirty="0" smtClean="0">
                <a:latin typeface="Arial" pitchFamily="34" charset="0"/>
                <a:cs typeface="Arial" pitchFamily="34" charset="0"/>
              </a:rPr>
              <a:t>Obs</a:t>
            </a:r>
            <a:r>
              <a:rPr lang="en-US" sz="1400" i="1" dirty="0" smtClean="0">
                <a:latin typeface="Arial" pitchFamily="34" charset="0"/>
                <a:cs typeface="Arial" pitchFamily="34" charset="0"/>
              </a:rPr>
              <a:t>:</a:t>
            </a:r>
          </a:p>
          <a:p>
            <a:pPr marL="92075" indent="-92075" algn="just">
              <a:buClrTx/>
              <a:buFontTx/>
              <a:buChar char="-"/>
            </a:pPr>
            <a:r>
              <a:rPr lang="vi-VN" sz="1400" dirty="0" smtClean="0">
                <a:latin typeface="Arial" pitchFamily="34" charset="0"/>
                <a:cs typeface="Arial" pitchFamily="34" charset="0"/>
              </a:rPr>
              <a:t>Dacă doriţi să aplicaţi un format la mai multe celule nealăturate va trebui să faceţi dublu clic stânga pe butonul</a:t>
            </a:r>
            <a:r>
              <a:rPr lang="ro-RO" sz="1400" dirty="0" smtClean="0">
                <a:latin typeface="Arial" pitchFamily="34" charset="0"/>
                <a:cs typeface="Arial" pitchFamily="34" charset="0"/>
              </a:rPr>
              <a:t> </a:t>
            </a:r>
            <a:r>
              <a:rPr lang="ro-RO" sz="1400" b="1" dirty="0" smtClean="0">
                <a:latin typeface="Arial" pitchFamily="34" charset="0"/>
                <a:cs typeface="Arial" pitchFamily="34" charset="0"/>
              </a:rPr>
              <a:t>Descriptor de formate</a:t>
            </a:r>
            <a:r>
              <a:rPr lang="vi-VN" sz="1400" dirty="0" smtClean="0">
                <a:latin typeface="Arial" pitchFamily="34" charset="0"/>
                <a:cs typeface="Arial" pitchFamily="34" charset="0"/>
              </a:rPr>
              <a:t>, iar apoi un clic stânga pe fiecare celulă căreia îi aplicaţi formatul copiat.</a:t>
            </a:r>
            <a:endParaRPr lang="en-US" sz="1400" dirty="0" smtClean="0">
              <a:latin typeface="Arial" pitchFamily="34" charset="0"/>
              <a:cs typeface="Arial" pitchFamily="34" charset="0"/>
            </a:endParaRPr>
          </a:p>
          <a:p>
            <a:pPr marL="92075" indent="-92075" algn="just">
              <a:buClrTx/>
              <a:buFontTx/>
              <a:buChar char="-"/>
            </a:pPr>
            <a:r>
              <a:rPr lang="vi-VN" sz="1400" dirty="0" smtClean="0">
                <a:latin typeface="Arial" pitchFamily="34" charset="0"/>
                <a:cs typeface="Arial" pitchFamily="34" charset="0"/>
              </a:rPr>
              <a:t>Dacă trebuie să aplicaţi lăţimea unei coloane la altă coloană, selectaţi coloana „model”, faceţi clic stânga pe butonul </a:t>
            </a:r>
            <a:r>
              <a:rPr lang="ro-RO" sz="1400" b="1" dirty="0" smtClean="0">
                <a:latin typeface="Arial" pitchFamily="34" charset="0"/>
                <a:cs typeface="Arial" pitchFamily="34" charset="0"/>
              </a:rPr>
              <a:t>Descriptor de formate</a:t>
            </a:r>
            <a:r>
              <a:rPr lang="vi-VN" sz="1400" dirty="0" smtClean="0">
                <a:latin typeface="Arial" pitchFamily="34" charset="0"/>
                <a:cs typeface="Arial" pitchFamily="34" charset="0"/>
              </a:rPr>
              <a:t>, iar apoi faceţi clic stânga pe coloana la care aplicaţi formatul.</a:t>
            </a:r>
            <a:endParaRPr lang="ro-RO" sz="1400" dirty="0" smtClean="0">
              <a:latin typeface="Arial" pitchFamily="34" charset="0"/>
              <a:cs typeface="Arial" pitchFamily="34" charset="0"/>
            </a:endParaRPr>
          </a:p>
        </p:txBody>
      </p:sp>
      <p:sp>
        <p:nvSpPr>
          <p:cNvPr id="2" name="Titlu 1"/>
          <p:cNvSpPr>
            <a:spLocks noGrp="1"/>
          </p:cNvSpPr>
          <p:nvPr>
            <p:ph type="title"/>
          </p:nvPr>
        </p:nvSpPr>
        <p:spPr>
          <a:xfrm>
            <a:off x="914400" y="685800"/>
            <a:ext cx="7772400" cy="914400"/>
          </a:xfrm>
        </p:spPr>
        <p:txBody>
          <a:bodyPr>
            <a:normAutofit fontScale="90000"/>
          </a:bodyPr>
          <a:lstStyle/>
          <a:p>
            <a:pPr algn="ctr"/>
            <a:r>
              <a:rPr lang="ro-RO" dirty="0" smtClean="0">
                <a:latin typeface="Tahoma" pitchFamily="34" charset="0"/>
                <a:cs typeface="Tahoma" pitchFamily="34" charset="0"/>
              </a:rPr>
              <a:t/>
            </a:r>
            <a:br>
              <a:rPr lang="ro-RO" dirty="0" smtClean="0">
                <a:latin typeface="Tahoma" pitchFamily="34" charset="0"/>
                <a:cs typeface="Tahoma" pitchFamily="34" charset="0"/>
              </a:rPr>
            </a:br>
            <a:endParaRPr lang="ro-RO" dirty="0"/>
          </a:p>
        </p:txBody>
      </p:sp>
      <p:sp>
        <p:nvSpPr>
          <p:cNvPr id="4" name="Dreptunghi 3"/>
          <p:cNvSpPr/>
          <p:nvPr/>
        </p:nvSpPr>
        <p:spPr>
          <a:xfrm>
            <a:off x="533400" y="1447800"/>
            <a:ext cx="7924800" cy="338554"/>
          </a:xfrm>
          <a:prstGeom prst="rect">
            <a:avLst/>
          </a:prstGeom>
        </p:spPr>
        <p:txBody>
          <a:bodyPr wrap="square">
            <a:spAutoFit/>
          </a:bodyPr>
          <a:lstStyle/>
          <a:p>
            <a:pPr algn="ctr"/>
            <a:r>
              <a:rPr lang="it-IT" sz="1600" b="1" i="1" dirty="0" smtClean="0">
                <a:solidFill>
                  <a:schemeClr val="accent1"/>
                </a:solidFill>
                <a:latin typeface="Arial" pitchFamily="34" charset="0"/>
                <a:ea typeface="+mj-ea"/>
                <a:cs typeface="Arial" pitchFamily="34" charset="0"/>
              </a:rPr>
              <a:t>Copierea formatului unei celule, grup</a:t>
            </a:r>
            <a:r>
              <a:rPr lang="ro-RO" sz="1600" b="1" i="1" dirty="0" smtClean="0">
                <a:solidFill>
                  <a:schemeClr val="accent1"/>
                </a:solidFill>
                <a:latin typeface="Arial" pitchFamily="34" charset="0"/>
                <a:ea typeface="+mj-ea"/>
                <a:cs typeface="Arial" pitchFamily="34" charset="0"/>
              </a:rPr>
              <a:t> </a:t>
            </a:r>
            <a:r>
              <a:rPr lang="fr-FR" sz="1600" b="1" i="1" dirty="0" smtClean="0">
                <a:solidFill>
                  <a:schemeClr val="accent1"/>
                </a:solidFill>
                <a:latin typeface="Arial" pitchFamily="34" charset="0"/>
                <a:ea typeface="+mj-ea"/>
                <a:cs typeface="Arial" pitchFamily="34" charset="0"/>
              </a:rPr>
              <a:t>de </a:t>
            </a:r>
            <a:r>
              <a:rPr lang="fr-FR" sz="1600" b="1" i="1" dirty="0" err="1" smtClean="0">
                <a:solidFill>
                  <a:schemeClr val="accent1"/>
                </a:solidFill>
                <a:latin typeface="Arial" pitchFamily="34" charset="0"/>
                <a:ea typeface="+mj-ea"/>
                <a:cs typeface="Arial" pitchFamily="34" charset="0"/>
              </a:rPr>
              <a:t>celule</a:t>
            </a:r>
            <a:r>
              <a:rPr lang="fr-FR" sz="1600" b="1" i="1" dirty="0" smtClean="0">
                <a:solidFill>
                  <a:schemeClr val="accent1"/>
                </a:solidFill>
                <a:latin typeface="Arial" pitchFamily="34" charset="0"/>
                <a:ea typeface="+mj-ea"/>
                <a:cs typeface="Arial" pitchFamily="34" charset="0"/>
              </a:rPr>
              <a:t> </a:t>
            </a:r>
            <a:r>
              <a:rPr lang="fr-FR" sz="1600" b="1" i="1" dirty="0" err="1" smtClean="0">
                <a:solidFill>
                  <a:schemeClr val="accent1"/>
                </a:solidFill>
                <a:latin typeface="Arial" pitchFamily="34" charset="0"/>
                <a:ea typeface="+mj-ea"/>
                <a:cs typeface="Arial" pitchFamily="34" charset="0"/>
              </a:rPr>
              <a:t>în</a:t>
            </a:r>
            <a:r>
              <a:rPr lang="fr-FR" sz="1600" b="1" i="1" dirty="0" smtClean="0">
                <a:solidFill>
                  <a:schemeClr val="accent1"/>
                </a:solidFill>
                <a:latin typeface="Arial" pitchFamily="34" charset="0"/>
                <a:ea typeface="+mj-ea"/>
                <a:cs typeface="Arial" pitchFamily="34" charset="0"/>
              </a:rPr>
              <a:t> </a:t>
            </a:r>
            <a:r>
              <a:rPr lang="fr-FR" sz="1600" b="1" i="1" dirty="0" err="1" smtClean="0">
                <a:solidFill>
                  <a:schemeClr val="accent1"/>
                </a:solidFill>
                <a:latin typeface="Arial" pitchFamily="34" charset="0"/>
                <a:ea typeface="+mj-ea"/>
                <a:cs typeface="Arial" pitchFamily="34" charset="0"/>
              </a:rPr>
              <a:t>altă</a:t>
            </a:r>
            <a:r>
              <a:rPr lang="fr-FR" sz="1600" b="1" i="1" dirty="0" smtClean="0">
                <a:solidFill>
                  <a:schemeClr val="accent1"/>
                </a:solidFill>
                <a:latin typeface="Arial" pitchFamily="34" charset="0"/>
                <a:ea typeface="+mj-ea"/>
                <a:cs typeface="Arial" pitchFamily="34" charset="0"/>
              </a:rPr>
              <a:t> </a:t>
            </a:r>
            <a:r>
              <a:rPr lang="fr-FR" sz="1600" b="1" i="1" dirty="0" err="1" smtClean="0">
                <a:solidFill>
                  <a:schemeClr val="accent1"/>
                </a:solidFill>
                <a:latin typeface="Arial" pitchFamily="34" charset="0"/>
                <a:ea typeface="+mj-ea"/>
                <a:cs typeface="Arial" pitchFamily="34" charset="0"/>
              </a:rPr>
              <a:t>celulă</a:t>
            </a:r>
            <a:r>
              <a:rPr lang="fr-FR" sz="1600" b="1" i="1" dirty="0" smtClean="0">
                <a:solidFill>
                  <a:schemeClr val="accent1"/>
                </a:solidFill>
                <a:latin typeface="Arial" pitchFamily="34" charset="0"/>
                <a:ea typeface="+mj-ea"/>
                <a:cs typeface="Arial" pitchFamily="34" charset="0"/>
              </a:rPr>
              <a:t> </a:t>
            </a:r>
            <a:r>
              <a:rPr lang="fr-FR" sz="1600" b="1" i="1" dirty="0" err="1" smtClean="0">
                <a:solidFill>
                  <a:schemeClr val="accent1"/>
                </a:solidFill>
                <a:latin typeface="Arial" pitchFamily="34" charset="0"/>
                <a:ea typeface="+mj-ea"/>
                <a:cs typeface="Arial" pitchFamily="34" charset="0"/>
              </a:rPr>
              <a:t>sau</a:t>
            </a:r>
            <a:r>
              <a:rPr lang="fr-FR" sz="1600" b="1" i="1" dirty="0" smtClean="0">
                <a:solidFill>
                  <a:schemeClr val="accent1"/>
                </a:solidFill>
                <a:latin typeface="Arial" pitchFamily="34" charset="0"/>
                <a:ea typeface="+mj-ea"/>
                <a:cs typeface="Arial" pitchFamily="34" charset="0"/>
              </a:rPr>
              <a:t> </a:t>
            </a:r>
            <a:r>
              <a:rPr lang="fr-FR" sz="1600" b="1" i="1" dirty="0" err="1" smtClean="0">
                <a:solidFill>
                  <a:schemeClr val="accent1"/>
                </a:solidFill>
                <a:latin typeface="Arial" pitchFamily="34" charset="0"/>
                <a:ea typeface="+mj-ea"/>
                <a:cs typeface="Arial" pitchFamily="34" charset="0"/>
              </a:rPr>
              <a:t>grup</a:t>
            </a:r>
            <a:r>
              <a:rPr lang="fr-FR" sz="1600" b="1" i="1" dirty="0" smtClean="0">
                <a:solidFill>
                  <a:schemeClr val="accent1"/>
                </a:solidFill>
                <a:latin typeface="Arial" pitchFamily="34" charset="0"/>
                <a:ea typeface="+mj-ea"/>
                <a:cs typeface="Arial" pitchFamily="34" charset="0"/>
              </a:rPr>
              <a:t> de</a:t>
            </a:r>
            <a:r>
              <a:rPr lang="ro-RO" sz="1600" b="1" i="1" dirty="0" smtClean="0">
                <a:solidFill>
                  <a:schemeClr val="accent1"/>
                </a:solidFill>
                <a:latin typeface="Arial" pitchFamily="34" charset="0"/>
                <a:ea typeface="+mj-ea"/>
                <a:cs typeface="Arial" pitchFamily="34" charset="0"/>
              </a:rPr>
              <a:t> celule</a:t>
            </a:r>
          </a:p>
        </p:txBody>
      </p:sp>
      <p:grpSp>
        <p:nvGrpSpPr>
          <p:cNvPr id="6" name="Grupare 9"/>
          <p:cNvGrpSpPr/>
          <p:nvPr/>
        </p:nvGrpSpPr>
        <p:grpSpPr>
          <a:xfrm>
            <a:off x="7620000" y="2590800"/>
            <a:ext cx="1143000" cy="533400"/>
            <a:chOff x="6629400" y="1828800"/>
            <a:chExt cx="1295400" cy="685800"/>
          </a:xfrm>
        </p:grpSpPr>
        <p:pic>
          <p:nvPicPr>
            <p:cNvPr id="5" name="Picture 13"/>
            <p:cNvPicPr>
              <a:picLocks noChangeAspect="1" noChangeArrowheads="1"/>
            </p:cNvPicPr>
            <p:nvPr/>
          </p:nvPicPr>
          <p:blipFill>
            <a:blip r:embed="rId2" cstate="print"/>
            <a:srcRect l="4167" t="12500" r="92708" b="84722"/>
            <a:stretch>
              <a:fillRect/>
            </a:stretch>
          </p:blipFill>
          <p:spPr bwMode="auto">
            <a:xfrm>
              <a:off x="7162800" y="1828800"/>
              <a:ext cx="762000" cy="508000"/>
            </a:xfrm>
            <a:prstGeom prst="rect">
              <a:avLst/>
            </a:prstGeom>
            <a:noFill/>
            <a:ln w="9525">
              <a:solidFill>
                <a:srgbClr val="00B0F0"/>
              </a:solidFill>
              <a:miter lim="800000"/>
              <a:headEnd/>
              <a:tailEnd/>
            </a:ln>
            <a:effectLst/>
          </p:spPr>
        </p:pic>
        <p:cxnSp>
          <p:nvCxnSpPr>
            <p:cNvPr id="9" name="Conector drept cu săgeată 8"/>
            <p:cNvCxnSpPr/>
            <p:nvPr/>
          </p:nvCxnSpPr>
          <p:spPr>
            <a:xfrm flipV="1">
              <a:off x="6629400" y="2133600"/>
              <a:ext cx="5334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Grp="1" noChangeAspect="1" noChangeArrowheads="1"/>
          </p:cNvPicPr>
          <p:nvPr>
            <p:ph idx="1"/>
          </p:nvPr>
        </p:nvPicPr>
        <p:blipFill>
          <a:blip r:embed="rId2" cstate="print"/>
          <a:srcRect/>
          <a:stretch>
            <a:fillRect/>
          </a:stretch>
        </p:blipFill>
        <p:spPr bwMode="auto">
          <a:xfrm>
            <a:off x="304800" y="1447800"/>
            <a:ext cx="8548370" cy="4038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stituent conținut 3"/>
          <p:cNvSpPr txBox="1">
            <a:spLocks noGrp="1"/>
          </p:cNvSpPr>
          <p:nvPr>
            <p:ph idx="1"/>
          </p:nvPr>
        </p:nvSpPr>
        <p:spPr>
          <a:xfrm>
            <a:off x="533400" y="1685121"/>
            <a:ext cx="8229600" cy="4308872"/>
          </a:xfrm>
          <a:prstGeom prst="rect">
            <a:avLst/>
          </a:prstGeom>
          <a:noFill/>
          <a:ln>
            <a:noFill/>
          </a:ln>
        </p:spPr>
        <p:txBody>
          <a:bodyPr wrap="square" rtlCol="0">
            <a:spAutoFit/>
          </a:bodyPr>
          <a:lstStyle/>
          <a:p>
            <a:pPr>
              <a:buClrTx/>
              <a:buFontTx/>
              <a:buChar char="-"/>
            </a:pPr>
            <a:r>
              <a:rPr lang="ro-RO" sz="1400" dirty="0" smtClean="0">
                <a:latin typeface="Arial" pitchFamily="34" charset="0"/>
                <a:cs typeface="Arial" pitchFamily="34" charset="0"/>
              </a:rPr>
              <a:t>Fila</a:t>
            </a:r>
            <a:r>
              <a:rPr lang="ro-RO" sz="1400" b="1" dirty="0" smtClean="0">
                <a:latin typeface="Arial" pitchFamily="34" charset="0"/>
                <a:cs typeface="Arial" pitchFamily="34" charset="0"/>
              </a:rPr>
              <a:t> Pornire</a:t>
            </a:r>
            <a:endParaRPr lang="en-US" sz="1400" b="1" dirty="0" smtClean="0">
              <a:latin typeface="Arial" pitchFamily="34" charset="0"/>
              <a:cs typeface="Arial" pitchFamily="34" charset="0"/>
            </a:endParaRPr>
          </a:p>
          <a:p>
            <a:pPr>
              <a:buClrTx/>
              <a:buFontTx/>
              <a:buChar char="-"/>
            </a:pPr>
            <a:r>
              <a:rPr lang="ro-RO" sz="1400" dirty="0" smtClean="0">
                <a:latin typeface="Arial" pitchFamily="34" charset="0"/>
                <a:cs typeface="Arial" pitchFamily="34" charset="0"/>
              </a:rPr>
              <a:t>secţiunea </a:t>
            </a:r>
            <a:r>
              <a:rPr lang="ro-RO" sz="1400" b="1" dirty="0" smtClean="0">
                <a:latin typeface="Arial" pitchFamily="34" charset="0"/>
                <a:cs typeface="Arial" pitchFamily="34" charset="0"/>
              </a:rPr>
              <a:t>Aliniere</a:t>
            </a:r>
          </a:p>
          <a:p>
            <a:pPr marL="0" indent="0">
              <a:spcBef>
                <a:spcPts val="0"/>
              </a:spcBef>
              <a:buClrTx/>
              <a:buNone/>
            </a:pPr>
            <a:endParaRPr lang="ro-RO" sz="1400" u="sng" dirty="0" smtClean="0">
              <a:latin typeface="Arial" pitchFamily="34" charset="0"/>
              <a:cs typeface="Arial" pitchFamily="34" charset="0"/>
            </a:endParaRPr>
          </a:p>
          <a:p>
            <a:pPr marL="0" indent="0">
              <a:spcBef>
                <a:spcPts val="0"/>
              </a:spcBef>
              <a:buClrTx/>
              <a:buNone/>
            </a:pPr>
            <a:endParaRPr lang="ro-RO" sz="1400" u="sng" dirty="0" smtClean="0">
              <a:latin typeface="Arial" pitchFamily="34" charset="0"/>
              <a:cs typeface="Arial" pitchFamily="34" charset="0"/>
            </a:endParaRPr>
          </a:p>
          <a:p>
            <a:pPr marL="0" indent="0">
              <a:spcBef>
                <a:spcPts val="0"/>
              </a:spcBef>
              <a:buClrTx/>
              <a:buNone/>
            </a:pPr>
            <a:endParaRPr lang="ro-RO" sz="1400" u="sng" dirty="0" smtClean="0">
              <a:latin typeface="Arial" pitchFamily="34" charset="0"/>
              <a:cs typeface="Arial" pitchFamily="34" charset="0"/>
            </a:endParaRPr>
          </a:p>
          <a:p>
            <a:pPr marL="0" indent="0">
              <a:spcBef>
                <a:spcPts val="0"/>
              </a:spcBef>
              <a:buClrTx/>
              <a:buNone/>
            </a:pPr>
            <a:endParaRPr lang="ro-RO" sz="1400" u="sng" dirty="0" smtClean="0">
              <a:latin typeface="Arial" pitchFamily="34" charset="0"/>
              <a:cs typeface="Arial" pitchFamily="34" charset="0"/>
            </a:endParaRPr>
          </a:p>
          <a:p>
            <a:pPr marL="0" indent="0">
              <a:spcBef>
                <a:spcPts val="0"/>
              </a:spcBef>
              <a:buClrTx/>
              <a:buNone/>
            </a:pPr>
            <a:r>
              <a:rPr lang="ro-RO" sz="1400" u="sng" dirty="0" smtClean="0">
                <a:latin typeface="Arial" pitchFamily="34" charset="0"/>
                <a:cs typeface="Arial" pitchFamily="34" charset="0"/>
              </a:rPr>
              <a:t>sau</a:t>
            </a:r>
          </a:p>
          <a:p>
            <a:pPr marL="0" indent="0">
              <a:buNone/>
            </a:pPr>
            <a:r>
              <a:rPr lang="vi-VN" sz="1400" dirty="0" smtClean="0">
                <a:latin typeface="Arial" pitchFamily="34" charset="0"/>
                <a:cs typeface="Arial" pitchFamily="34" charset="0"/>
              </a:rPr>
              <a:t>Din fereastra </a:t>
            </a:r>
            <a:r>
              <a:rPr lang="vi-VN" sz="1400" b="1" dirty="0" smtClean="0">
                <a:latin typeface="Arial" pitchFamily="34" charset="0"/>
                <a:cs typeface="Arial" pitchFamily="34" charset="0"/>
              </a:rPr>
              <a:t>Formatare celule </a:t>
            </a:r>
            <a:r>
              <a:rPr lang="en-US" sz="1400" dirty="0" err="1" smtClean="0">
                <a:latin typeface="Arial" pitchFamily="34" charset="0"/>
                <a:cs typeface="Arial" pitchFamily="34" charset="0"/>
              </a:rPr>
              <a:t>alegeti</a:t>
            </a:r>
            <a:r>
              <a:rPr lang="ro-RO" sz="1400" dirty="0" smtClean="0">
                <a:latin typeface="Arial" pitchFamily="34" charset="0"/>
                <a:cs typeface="Arial" pitchFamily="34" charset="0"/>
              </a:rPr>
              <a:t> </a:t>
            </a:r>
            <a:r>
              <a:rPr lang="vi-VN" sz="1400" b="1" dirty="0" smtClean="0">
                <a:latin typeface="Arial" pitchFamily="34" charset="0"/>
                <a:cs typeface="Arial" pitchFamily="34" charset="0"/>
              </a:rPr>
              <a:t>submeniul Alinie</a:t>
            </a:r>
            <a:r>
              <a:rPr lang="vi-VN" sz="1400" dirty="0" smtClean="0">
                <a:latin typeface="Arial" pitchFamily="34" charset="0"/>
                <a:cs typeface="Arial" pitchFamily="34" charset="0"/>
              </a:rPr>
              <a:t>r</a:t>
            </a:r>
            <a:r>
              <a:rPr lang="vi-VN" sz="1400" b="1" dirty="0" smtClean="0">
                <a:latin typeface="Arial" pitchFamily="34" charset="0"/>
                <a:cs typeface="Arial" pitchFamily="34" charset="0"/>
              </a:rPr>
              <a:t>e</a:t>
            </a:r>
            <a:r>
              <a:rPr lang="vi-VN" sz="1400" dirty="0" smtClean="0">
                <a:latin typeface="Arial" pitchFamily="34" charset="0"/>
                <a:cs typeface="Arial" pitchFamily="34" charset="0"/>
              </a:rPr>
              <a:t>. </a:t>
            </a:r>
            <a:endParaRPr lang="ro-RO" sz="1400" dirty="0" smtClean="0">
              <a:latin typeface="Arial" pitchFamily="34" charset="0"/>
              <a:cs typeface="Arial" pitchFamily="34" charset="0"/>
            </a:endParaRPr>
          </a:p>
          <a:p>
            <a:pPr marL="0" indent="0">
              <a:buNone/>
            </a:pPr>
            <a:r>
              <a:rPr lang="vi-VN" sz="1400" dirty="0" smtClean="0">
                <a:latin typeface="Arial" pitchFamily="34" charset="0"/>
                <a:cs typeface="Arial" pitchFamily="34" charset="0"/>
              </a:rPr>
              <a:t>Opţiunile vor permite să faceţi următoarele operaţii: </a:t>
            </a:r>
          </a:p>
          <a:p>
            <a:pPr>
              <a:buClrTx/>
              <a:buFont typeface="Arial" pitchFamily="34" charset="0"/>
              <a:buChar char="•"/>
            </a:pPr>
            <a:r>
              <a:rPr lang="vi-VN" sz="1400" dirty="0" smtClean="0">
                <a:latin typeface="Arial" pitchFamily="34" charset="0"/>
                <a:cs typeface="Arial" pitchFamily="34" charset="0"/>
              </a:rPr>
              <a:t>Să aliniaţi textul pe orizontală; </a:t>
            </a:r>
            <a:endParaRPr lang="ro-RO" sz="1400" dirty="0" smtClean="0">
              <a:latin typeface="Arial" pitchFamily="34" charset="0"/>
              <a:cs typeface="Arial" pitchFamily="34" charset="0"/>
            </a:endParaRPr>
          </a:p>
          <a:p>
            <a:pPr>
              <a:buClrTx/>
              <a:buFont typeface="Arial" pitchFamily="34" charset="0"/>
              <a:buChar char="•"/>
            </a:pPr>
            <a:r>
              <a:rPr lang="vi-VN" sz="1400" dirty="0" smtClean="0">
                <a:latin typeface="Arial" pitchFamily="34" charset="0"/>
                <a:cs typeface="Arial" pitchFamily="34" charset="0"/>
              </a:rPr>
              <a:t>Să aliniaţi textul pe verticală; </a:t>
            </a:r>
          </a:p>
          <a:p>
            <a:pPr>
              <a:buClrTx/>
              <a:buFont typeface="Arial" pitchFamily="34" charset="0"/>
              <a:buChar char="•"/>
            </a:pPr>
            <a:r>
              <a:rPr lang="vi-VN" sz="1400" dirty="0" smtClean="0">
                <a:latin typeface="Arial" pitchFamily="34" charset="0"/>
                <a:cs typeface="Arial" pitchFamily="34" charset="0"/>
              </a:rPr>
              <a:t>Să încadraţi textul la dimensiunea unei celule prin modificarea înălţimii rândului; </a:t>
            </a:r>
          </a:p>
          <a:p>
            <a:pPr>
              <a:buClrTx/>
              <a:buFont typeface="Arial" pitchFamily="34" charset="0"/>
              <a:buChar char="•"/>
            </a:pPr>
            <a:r>
              <a:rPr lang="vi-VN" sz="1400" dirty="0" smtClean="0">
                <a:latin typeface="Arial" pitchFamily="34" charset="0"/>
                <a:cs typeface="Arial" pitchFamily="34" charset="0"/>
              </a:rPr>
              <a:t>Să încadraţi textul la dimensiunea unei celule prin reducerea textului; </a:t>
            </a:r>
          </a:p>
          <a:p>
            <a:pPr>
              <a:buClrTx/>
              <a:buFont typeface="Arial" pitchFamily="34" charset="0"/>
              <a:buChar char="•"/>
            </a:pPr>
            <a:r>
              <a:rPr lang="fr-FR" sz="1400" dirty="0" err="1" smtClean="0">
                <a:latin typeface="Arial" pitchFamily="34" charset="0"/>
                <a:cs typeface="Arial" pitchFamily="34" charset="0"/>
              </a:rPr>
              <a:t>Să</a:t>
            </a:r>
            <a:r>
              <a:rPr lang="fr-FR" sz="1400" dirty="0" smtClean="0">
                <a:latin typeface="Arial" pitchFamily="34" charset="0"/>
                <a:cs typeface="Arial" pitchFamily="34" charset="0"/>
              </a:rPr>
              <a:t> </a:t>
            </a:r>
            <a:r>
              <a:rPr lang="fr-FR" sz="1400" dirty="0" err="1" smtClean="0">
                <a:latin typeface="Arial" pitchFamily="34" charset="0"/>
                <a:cs typeface="Arial" pitchFamily="34" charset="0"/>
              </a:rPr>
              <a:t>îmbinaţi</a:t>
            </a:r>
            <a:r>
              <a:rPr lang="fr-FR" sz="1400" dirty="0" smtClean="0">
                <a:latin typeface="Arial" pitchFamily="34" charset="0"/>
                <a:cs typeface="Arial" pitchFamily="34" charset="0"/>
              </a:rPr>
              <a:t> </a:t>
            </a:r>
            <a:r>
              <a:rPr lang="fr-FR" sz="1400" dirty="0" err="1" smtClean="0">
                <a:latin typeface="Arial" pitchFamily="34" charset="0"/>
                <a:cs typeface="Arial" pitchFamily="34" charset="0"/>
              </a:rPr>
              <a:t>două</a:t>
            </a:r>
            <a:r>
              <a:rPr lang="fr-FR" sz="1400" dirty="0" smtClean="0">
                <a:latin typeface="Arial" pitchFamily="34" charset="0"/>
                <a:cs typeface="Arial" pitchFamily="34" charset="0"/>
              </a:rPr>
              <a:t> </a:t>
            </a:r>
            <a:r>
              <a:rPr lang="fr-FR" sz="1400" dirty="0" err="1" smtClean="0">
                <a:latin typeface="Arial" pitchFamily="34" charset="0"/>
                <a:cs typeface="Arial" pitchFamily="34" charset="0"/>
              </a:rPr>
              <a:t>sau</a:t>
            </a:r>
            <a:r>
              <a:rPr lang="fr-FR" sz="1400" dirty="0" smtClean="0">
                <a:latin typeface="Arial" pitchFamily="34" charset="0"/>
                <a:cs typeface="Arial" pitchFamily="34" charset="0"/>
              </a:rPr>
              <a:t> mai </a:t>
            </a:r>
            <a:r>
              <a:rPr lang="fr-FR" sz="1400" dirty="0" err="1" smtClean="0">
                <a:latin typeface="Arial" pitchFamily="34" charset="0"/>
                <a:cs typeface="Arial" pitchFamily="34" charset="0"/>
              </a:rPr>
              <a:t>multe</a:t>
            </a:r>
            <a:r>
              <a:rPr lang="fr-FR" sz="1400" dirty="0" smtClean="0">
                <a:latin typeface="Arial" pitchFamily="34" charset="0"/>
                <a:cs typeface="Arial" pitchFamily="34" charset="0"/>
              </a:rPr>
              <a:t> </a:t>
            </a:r>
            <a:r>
              <a:rPr lang="fr-FR" sz="1400" dirty="0" err="1" smtClean="0">
                <a:latin typeface="Arial" pitchFamily="34" charset="0"/>
                <a:cs typeface="Arial" pitchFamily="34" charset="0"/>
              </a:rPr>
              <a:t>celule</a:t>
            </a:r>
            <a:r>
              <a:rPr lang="fr-FR" sz="1400" dirty="0" smtClean="0">
                <a:latin typeface="Arial" pitchFamily="34" charset="0"/>
                <a:cs typeface="Arial" pitchFamily="34" charset="0"/>
              </a:rPr>
              <a:t>; </a:t>
            </a:r>
          </a:p>
          <a:p>
            <a:pPr>
              <a:buClrTx/>
              <a:buFont typeface="Arial" pitchFamily="34" charset="0"/>
              <a:buChar char="•"/>
            </a:pPr>
            <a:r>
              <a:rPr lang="vi-VN" sz="1400" dirty="0" smtClean="0">
                <a:latin typeface="Arial" pitchFamily="34" charset="0"/>
                <a:cs typeface="Arial" pitchFamily="34" charset="0"/>
              </a:rPr>
              <a:t>Să stabiliţi direcţia de introducere a textului într-o celulă; </a:t>
            </a:r>
          </a:p>
          <a:p>
            <a:pPr>
              <a:buClrTx/>
              <a:buFont typeface="Arial" pitchFamily="34" charset="0"/>
              <a:buChar char="•"/>
            </a:pPr>
            <a:r>
              <a:rPr lang="it-IT" sz="1400" dirty="0" smtClean="0">
                <a:latin typeface="Arial" pitchFamily="34" charset="0"/>
                <a:cs typeface="Arial" pitchFamily="34" charset="0"/>
              </a:rPr>
              <a:t>Să modificaţi orientarea textului cu un anumit unghi. </a:t>
            </a:r>
          </a:p>
        </p:txBody>
      </p:sp>
      <p:sp>
        <p:nvSpPr>
          <p:cNvPr id="2" name="Titlu 1"/>
          <p:cNvSpPr>
            <a:spLocks noGrp="1"/>
          </p:cNvSpPr>
          <p:nvPr>
            <p:ph type="title"/>
          </p:nvPr>
        </p:nvSpPr>
        <p:spPr>
          <a:xfrm>
            <a:off x="1752600" y="1219200"/>
            <a:ext cx="5715000" cy="334962"/>
          </a:xfrm>
        </p:spPr>
        <p:txBody>
          <a:bodyPr>
            <a:noAutofit/>
          </a:bodyPr>
          <a:lstStyle/>
          <a:p>
            <a:pPr algn="ctr"/>
            <a:r>
              <a:rPr lang="ro-RO" sz="1600" b="1" i="1" dirty="0" smtClean="0">
                <a:solidFill>
                  <a:schemeClr val="accent1"/>
                </a:solidFill>
                <a:latin typeface="Arial" pitchFamily="34" charset="0"/>
                <a:cs typeface="Arial" pitchFamily="34" charset="0"/>
              </a:rPr>
              <a:t>Alinierea textului. </a:t>
            </a:r>
            <a:r>
              <a:rPr lang="pt-BR" sz="1600" b="1" i="1" dirty="0" smtClean="0">
                <a:solidFill>
                  <a:schemeClr val="accent1"/>
                </a:solidFill>
                <a:latin typeface="Arial" pitchFamily="34" charset="0"/>
                <a:cs typeface="Arial" pitchFamily="34" charset="0"/>
              </a:rPr>
              <a:t>Încadrarea textului într-o celulă</a:t>
            </a:r>
            <a:endParaRPr lang="ro-RO" sz="1600" b="1" i="1" dirty="0" smtClean="0">
              <a:solidFill>
                <a:schemeClr val="accent1"/>
              </a:solidFill>
              <a:latin typeface="Arial" pitchFamily="34" charset="0"/>
              <a:cs typeface="Arial" pitchFamily="34" charset="0"/>
            </a:endParaRPr>
          </a:p>
        </p:txBody>
      </p:sp>
      <p:grpSp>
        <p:nvGrpSpPr>
          <p:cNvPr id="10" name="Grupare 9"/>
          <p:cNvGrpSpPr/>
          <p:nvPr/>
        </p:nvGrpSpPr>
        <p:grpSpPr>
          <a:xfrm>
            <a:off x="2590800" y="1600199"/>
            <a:ext cx="6400800" cy="1524001"/>
            <a:chOff x="2590800" y="1600199"/>
            <a:chExt cx="6400800" cy="1524001"/>
          </a:xfrm>
        </p:grpSpPr>
        <p:grpSp>
          <p:nvGrpSpPr>
            <p:cNvPr id="3" name="Grupare 19"/>
            <p:cNvGrpSpPr/>
            <p:nvPr/>
          </p:nvGrpSpPr>
          <p:grpSpPr>
            <a:xfrm>
              <a:off x="2590800" y="1752600"/>
              <a:ext cx="3810000" cy="1066800"/>
              <a:chOff x="2895600" y="1066800"/>
              <a:chExt cx="4267200" cy="1371600"/>
            </a:xfrm>
          </p:grpSpPr>
          <p:pic>
            <p:nvPicPr>
              <p:cNvPr id="5" name="Picture 5"/>
              <p:cNvPicPr>
                <a:picLocks noChangeAspect="1" noChangeArrowheads="1"/>
              </p:cNvPicPr>
              <p:nvPr/>
            </p:nvPicPr>
            <p:blipFill>
              <a:blip r:embed="rId2" cstate="print"/>
              <a:srcRect l="26563" t="7292" r="56250" b="81250"/>
              <a:stretch>
                <a:fillRect/>
              </a:stretch>
            </p:blipFill>
            <p:spPr bwMode="auto">
              <a:xfrm>
                <a:off x="2895600" y="1066800"/>
                <a:ext cx="2743200" cy="1371600"/>
              </a:xfrm>
              <a:prstGeom prst="rect">
                <a:avLst/>
              </a:prstGeom>
              <a:noFill/>
              <a:ln w="9525">
                <a:solidFill>
                  <a:srgbClr val="0070C0"/>
                </a:solidFill>
                <a:miter lim="800000"/>
                <a:headEnd/>
                <a:tailEnd/>
              </a:ln>
              <a:effectLst/>
            </p:spPr>
          </p:pic>
          <p:cxnSp>
            <p:nvCxnSpPr>
              <p:cNvPr id="7" name="Conector drept cu săgeată 6"/>
              <p:cNvCxnSpPr/>
              <p:nvPr/>
            </p:nvCxnSpPr>
            <p:spPr>
              <a:xfrm flipV="1">
                <a:off x="5257800" y="1219200"/>
                <a:ext cx="609600" cy="152400"/>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9" name="Conector drept cu săgeată 8"/>
              <p:cNvCxnSpPr/>
              <p:nvPr/>
            </p:nvCxnSpPr>
            <p:spPr>
              <a:xfrm>
                <a:off x="5181600" y="1828800"/>
                <a:ext cx="1981200" cy="533400"/>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pic>
          <p:nvPicPr>
            <p:cNvPr id="13" name="Picture 7"/>
            <p:cNvPicPr>
              <a:picLocks noChangeAspect="1" noChangeArrowheads="1"/>
            </p:cNvPicPr>
            <p:nvPr/>
          </p:nvPicPr>
          <p:blipFill>
            <a:blip r:embed="rId3" cstate="print"/>
            <a:srcRect/>
            <a:stretch>
              <a:fillRect/>
            </a:stretch>
          </p:blipFill>
          <p:spPr bwMode="auto">
            <a:xfrm>
              <a:off x="5257800" y="1600199"/>
              <a:ext cx="2819400" cy="634365"/>
            </a:xfrm>
            <a:prstGeom prst="rect">
              <a:avLst/>
            </a:prstGeom>
            <a:noFill/>
            <a:ln w="9525">
              <a:noFill/>
              <a:miter lim="800000"/>
              <a:headEnd/>
              <a:tailEnd/>
            </a:ln>
            <a:effectLst/>
          </p:spPr>
        </p:pic>
        <p:pic>
          <p:nvPicPr>
            <p:cNvPr id="18" name="Picture 8"/>
            <p:cNvPicPr>
              <a:picLocks noChangeAspect="1" noChangeArrowheads="1"/>
            </p:cNvPicPr>
            <p:nvPr/>
          </p:nvPicPr>
          <p:blipFill>
            <a:blip r:embed="rId4" cstate="print"/>
            <a:srcRect/>
            <a:stretch>
              <a:fillRect/>
            </a:stretch>
          </p:blipFill>
          <p:spPr bwMode="auto">
            <a:xfrm>
              <a:off x="6019800" y="2802924"/>
              <a:ext cx="2971800" cy="321276"/>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838200"/>
            <a:ext cx="8382000" cy="334962"/>
          </a:xfrm>
        </p:spPr>
        <p:txBody>
          <a:bodyPr>
            <a:noAutofit/>
          </a:bodyPr>
          <a:lstStyle/>
          <a:p>
            <a:r>
              <a:rPr lang="en-US" sz="1800" b="1" i="1" dirty="0" err="1" smtClean="0">
                <a:solidFill>
                  <a:schemeClr val="accent2">
                    <a:lumMod val="60000"/>
                    <a:lumOff val="40000"/>
                  </a:schemeClr>
                </a:solidFill>
                <a:latin typeface="Arial" pitchFamily="34" charset="0"/>
                <a:cs typeface="Arial" pitchFamily="34" charset="0"/>
              </a:rPr>
              <a:t>Salvarea</a:t>
            </a:r>
            <a:r>
              <a:rPr lang="en-US"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unui</a:t>
            </a:r>
            <a:r>
              <a:rPr lang="en-US" sz="1800" b="1" i="1" dirty="0" smtClean="0">
                <a:solidFill>
                  <a:schemeClr val="accent2">
                    <a:lumMod val="60000"/>
                    <a:lumOff val="40000"/>
                  </a:schemeClr>
                </a:solidFill>
                <a:latin typeface="Arial" pitchFamily="34" charset="0"/>
                <a:cs typeface="Arial" pitchFamily="34" charset="0"/>
              </a:rPr>
              <a:t> </a:t>
            </a:r>
            <a:r>
              <a:rPr lang="en-US" sz="1800" b="1" i="1" dirty="0" err="1" smtClean="0">
                <a:solidFill>
                  <a:schemeClr val="accent2">
                    <a:lumMod val="60000"/>
                    <a:lumOff val="40000"/>
                  </a:schemeClr>
                </a:solidFill>
                <a:latin typeface="Arial" pitchFamily="34" charset="0"/>
                <a:cs typeface="Arial" pitchFamily="34" charset="0"/>
              </a:rPr>
              <a:t>registru</a:t>
            </a:r>
            <a:r>
              <a:rPr lang="en-US" sz="1800" b="1" i="1" dirty="0" smtClean="0">
                <a:solidFill>
                  <a:schemeClr val="accent2">
                    <a:lumMod val="60000"/>
                    <a:lumOff val="40000"/>
                  </a:schemeClr>
                </a:solidFill>
                <a:latin typeface="Arial" pitchFamily="34" charset="0"/>
                <a:cs typeface="Arial" pitchFamily="34" charset="0"/>
              </a:rPr>
              <a:t> de </a:t>
            </a:r>
            <a:r>
              <a:rPr lang="en-US" sz="1800" b="1" i="1" dirty="0" err="1" smtClean="0">
                <a:solidFill>
                  <a:schemeClr val="accent2">
                    <a:lumMod val="60000"/>
                    <a:lumOff val="40000"/>
                  </a:schemeClr>
                </a:solidFill>
                <a:latin typeface="Arial" pitchFamily="34" charset="0"/>
                <a:cs typeface="Arial" pitchFamily="34" charset="0"/>
              </a:rPr>
              <a:t>calcul</a:t>
            </a:r>
            <a:endParaRPr lang="en-US" sz="1800" b="1" i="1" dirty="0" smtClean="0">
              <a:solidFill>
                <a:schemeClr val="accent2">
                  <a:lumMod val="60000"/>
                  <a:lumOff val="40000"/>
                </a:schemeClr>
              </a:solidFill>
              <a:latin typeface="Arial" pitchFamily="34" charset="0"/>
              <a:cs typeface="Arial" pitchFamily="34" charset="0"/>
            </a:endParaRPr>
          </a:p>
        </p:txBody>
      </p:sp>
      <p:grpSp>
        <p:nvGrpSpPr>
          <p:cNvPr id="15" name="Group 14"/>
          <p:cNvGrpSpPr/>
          <p:nvPr/>
        </p:nvGrpSpPr>
        <p:grpSpPr>
          <a:xfrm>
            <a:off x="609600" y="1524000"/>
            <a:ext cx="8153400" cy="4652358"/>
            <a:chOff x="76200" y="904371"/>
            <a:chExt cx="8832850" cy="5992798"/>
          </a:xfrm>
        </p:grpSpPr>
        <p:grpSp>
          <p:nvGrpSpPr>
            <p:cNvPr id="14" name="Group 13"/>
            <p:cNvGrpSpPr/>
            <p:nvPr/>
          </p:nvGrpSpPr>
          <p:grpSpPr>
            <a:xfrm>
              <a:off x="76200" y="904371"/>
              <a:ext cx="8699500" cy="5855700"/>
              <a:chOff x="76200" y="904371"/>
              <a:chExt cx="8699500" cy="5855700"/>
            </a:xfrm>
          </p:grpSpPr>
          <p:sp>
            <p:nvSpPr>
              <p:cNvPr id="4" name="Rectangle 3"/>
              <p:cNvSpPr/>
              <p:nvPr/>
            </p:nvSpPr>
            <p:spPr>
              <a:xfrm>
                <a:off x="241300" y="904371"/>
                <a:ext cx="8534400" cy="951488"/>
              </a:xfrm>
              <a:prstGeom prst="rect">
                <a:avLst/>
              </a:prstGeom>
            </p:spPr>
            <p:txBody>
              <a:bodyPr wrap="square">
                <a:spAutoFit/>
              </a:bodyPr>
              <a:lstStyle/>
              <a:p>
                <a:pPr algn="just"/>
                <a:r>
                  <a:rPr lang="it-IT" sz="1400" dirty="0" smtClean="0">
                    <a:latin typeface="Arial" pitchFamily="34" charset="0"/>
                    <a:cs typeface="Arial" pitchFamily="34" charset="0"/>
                  </a:rPr>
                  <a:t>1. Faceți clic pe </a:t>
                </a:r>
                <a:r>
                  <a:rPr lang="it-IT" sz="1400" b="1" dirty="0" smtClean="0">
                    <a:latin typeface="Arial" pitchFamily="34" charset="0"/>
                    <a:cs typeface="Arial" pitchFamily="34" charset="0"/>
                  </a:rPr>
                  <a:t>butonul Microsoft </a:t>
                </a:r>
                <a:r>
                  <a:rPr lang="en-US" sz="1400" b="1" dirty="0" smtClean="0">
                    <a:latin typeface="Arial" pitchFamily="34" charset="0"/>
                    <a:cs typeface="Arial" pitchFamily="34" charset="0"/>
                  </a:rPr>
                  <a:t>Office, </a:t>
                </a:r>
                <a:r>
                  <a:rPr lang="en-US" sz="1400" b="1" dirty="0" err="1" smtClean="0">
                    <a:latin typeface="Arial" pitchFamily="34" charset="0"/>
                    <a:cs typeface="Arial" pitchFamily="34" charset="0"/>
                  </a:rPr>
                  <a:t>pentru</a:t>
                </a:r>
                <a:r>
                  <a:rPr lang="en-US" sz="1400" b="1" dirty="0" smtClean="0">
                    <a:latin typeface="Arial" pitchFamily="34" charset="0"/>
                    <a:cs typeface="Arial" pitchFamily="34" charset="0"/>
                  </a:rPr>
                  <a:t> a </a:t>
                </a:r>
                <a:r>
                  <a:rPr lang="en-US" sz="1400" b="1" dirty="0" err="1" smtClean="0">
                    <a:latin typeface="Arial" pitchFamily="34" charset="0"/>
                    <a:cs typeface="Arial" pitchFamily="34" charset="0"/>
                  </a:rPr>
                  <a:t>deschide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acest</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meniu</a:t>
                </a:r>
                <a:r>
                  <a:rPr lang="en-US" sz="1400" b="1" dirty="0" smtClean="0">
                    <a:latin typeface="Arial" pitchFamily="34" charset="0"/>
                    <a:cs typeface="Arial" pitchFamily="34" charset="0"/>
                  </a:rPr>
                  <a:t>.</a:t>
                </a:r>
              </a:p>
              <a:p>
                <a:pPr algn="just"/>
                <a:r>
                  <a:rPr lang="en-US" sz="1400" dirty="0" smtClean="0">
                    <a:latin typeface="Arial" pitchFamily="34" charset="0"/>
                    <a:cs typeface="Arial" pitchFamily="34" charset="0"/>
                  </a:rPr>
                  <a:t>2. </a:t>
                </a:r>
                <a:r>
                  <a:rPr lang="en-US" sz="1400" dirty="0" err="1" smtClean="0">
                    <a:latin typeface="Arial" pitchFamily="34" charset="0"/>
                    <a:cs typeface="Arial" pitchFamily="34" charset="0"/>
                  </a:rPr>
                  <a:t>În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meniu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faceți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clic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Salvare</a:t>
                </a:r>
                <a:r>
                  <a:rPr lang="en-US" sz="1400" b="1" dirty="0" smtClean="0">
                    <a:latin typeface="Arial" pitchFamily="34" charset="0"/>
                    <a:cs typeface="Arial" pitchFamily="34" charset="0"/>
                  </a:rPr>
                  <a:t> </a:t>
                </a:r>
                <a:r>
                  <a:rPr lang="en-US" sz="1400" dirty="0" smtClean="0">
                    <a:latin typeface="Arial" pitchFamily="34" charset="0"/>
                    <a:cs typeface="Arial" pitchFamily="34" charset="0"/>
                  </a:rPr>
                  <a:t>(</a:t>
                </a:r>
                <a:r>
                  <a:rPr lang="en-US" sz="1400" b="1" dirty="0" smtClean="0">
                    <a:latin typeface="Arial" pitchFamily="34" charset="0"/>
                    <a:cs typeface="Arial" pitchFamily="34" charset="0"/>
                  </a:rPr>
                  <a:t>Save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salva</a:t>
                </a:r>
                <a:r>
                  <a:rPr lang="en-US" sz="1400" dirty="0" smtClean="0">
                    <a:latin typeface="Arial" pitchFamily="34" charset="0"/>
                    <a:cs typeface="Arial" pitchFamily="34" charset="0"/>
                  </a:rPr>
                  <a:t> un </a:t>
                </a:r>
                <a:r>
                  <a:rPr lang="en-US" sz="1400" dirty="0" err="1" smtClean="0">
                    <a:latin typeface="Arial" pitchFamily="34" charset="0"/>
                    <a:cs typeface="Arial" pitchFamily="34" charset="0"/>
                  </a:rPr>
                  <a:t>registru</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lucru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Salvare</a:t>
                </a:r>
                <a:r>
                  <a:rPr lang="en-US" sz="1400" b="1" dirty="0" smtClean="0">
                    <a:latin typeface="Arial" pitchFamily="34" charset="0"/>
                    <a:cs typeface="Arial" pitchFamily="34" charset="0"/>
                  </a:rPr>
                  <a:t> ca (Save as</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salva</a:t>
                </a:r>
                <a:r>
                  <a:rPr lang="en-US" sz="1400" dirty="0" smtClean="0">
                    <a:latin typeface="Arial" pitchFamily="34" charset="0"/>
                    <a:cs typeface="Arial" pitchFamily="34" charset="0"/>
                  </a:rPr>
                  <a:t> sub alt </a:t>
                </a:r>
                <a:r>
                  <a:rPr lang="en-US" sz="1400" dirty="0" err="1" smtClean="0">
                    <a:latin typeface="Arial" pitchFamily="34" charset="0"/>
                    <a:cs typeface="Arial" pitchFamily="34" charset="0"/>
                  </a:rPr>
                  <a:t>nume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locatie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alt format un </a:t>
                </a:r>
                <a:r>
                  <a:rPr lang="en-US" sz="1400" dirty="0" err="1" smtClean="0">
                    <a:latin typeface="Arial" pitchFamily="34" charset="0"/>
                    <a:cs typeface="Arial" pitchFamily="34" charset="0"/>
                  </a:rPr>
                  <a:t>registru</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calcul</a:t>
                </a:r>
                <a:r>
                  <a:rPr lang="en-US" sz="1400" dirty="0" smtClean="0">
                    <a:latin typeface="Arial" pitchFamily="34" charset="0"/>
                    <a:cs typeface="Arial" pitchFamily="34" charset="0"/>
                  </a:rPr>
                  <a:t>.</a:t>
                </a:r>
                <a:endParaRPr lang="en-US" sz="1400" dirty="0">
                  <a:latin typeface="Arial" pitchFamily="34" charset="0"/>
                  <a:cs typeface="Arial" pitchFamily="34" charset="0"/>
                </a:endParaRPr>
              </a:p>
            </p:txBody>
          </p:sp>
          <p:pic>
            <p:nvPicPr>
              <p:cNvPr id="3075" name="Picture 3"/>
              <p:cNvPicPr>
                <a:picLocks noChangeAspect="1" noChangeArrowheads="1"/>
              </p:cNvPicPr>
              <p:nvPr/>
            </p:nvPicPr>
            <p:blipFill>
              <a:blip r:embed="rId2" cstate="print"/>
              <a:srcRect/>
              <a:stretch>
                <a:fillRect/>
              </a:stretch>
            </p:blipFill>
            <p:spPr bwMode="auto">
              <a:xfrm>
                <a:off x="2139950" y="1984074"/>
                <a:ext cx="2782509" cy="1766786"/>
              </a:xfrm>
              <a:prstGeom prst="rect">
                <a:avLst/>
              </a:prstGeom>
              <a:noFill/>
              <a:ln w="9525">
                <a:noFill/>
                <a:miter lim="800000"/>
                <a:headEnd/>
                <a:tailEnd/>
              </a:ln>
              <a:effectLst/>
            </p:spPr>
          </p:pic>
          <p:sp>
            <p:nvSpPr>
              <p:cNvPr id="11" name="Rectangle 10"/>
              <p:cNvSpPr/>
              <p:nvPr/>
            </p:nvSpPr>
            <p:spPr>
              <a:xfrm>
                <a:off x="76200" y="4143480"/>
                <a:ext cx="6096000" cy="2616591"/>
              </a:xfrm>
              <a:prstGeom prst="rect">
                <a:avLst/>
              </a:prstGeom>
            </p:spPr>
            <p:txBody>
              <a:bodyPr wrap="square">
                <a:spAutoFit/>
              </a:bodyPr>
              <a:lstStyle/>
              <a:p>
                <a:pPr algn="just"/>
                <a:r>
                  <a:rPr lang="en-US" sz="1400" dirty="0" smtClean="0">
                    <a:latin typeface="Arial" pitchFamily="34" charset="0"/>
                    <a:cs typeface="Arial" pitchFamily="34" charset="0"/>
                  </a:rPr>
                  <a:t>In </a:t>
                </a:r>
                <a:r>
                  <a:rPr lang="en-US" sz="1400" dirty="0" err="1" smtClean="0">
                    <a:latin typeface="Arial" pitchFamily="34" charset="0"/>
                    <a:cs typeface="Arial" pitchFamily="34" charset="0"/>
                  </a:rPr>
                  <a:t>caseta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Salvare</a:t>
                </a:r>
                <a:endParaRPr lang="en-US" sz="1400" b="1" dirty="0" smtClean="0">
                  <a:latin typeface="Arial" pitchFamily="34" charset="0"/>
                  <a:cs typeface="Arial" pitchFamily="34" charset="0"/>
                </a:endParaRPr>
              </a:p>
              <a:p>
                <a:pPr algn="just">
                  <a:buFontTx/>
                  <a:buChar char="-"/>
                </a:pP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locatia</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lista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Salvare</a:t>
                </a:r>
                <a:r>
                  <a:rPr lang="en-US" sz="1400" b="1" dirty="0" smtClean="0">
                    <a:latin typeface="Arial" pitchFamily="34" charset="0"/>
                    <a:cs typeface="Arial" pitchFamily="34" charset="0"/>
                  </a:rPr>
                  <a:t> in </a:t>
                </a:r>
                <a:r>
                  <a:rPr lang="en-US" sz="1400" dirty="0" smtClean="0">
                    <a:latin typeface="Arial" pitchFamily="34" charset="0"/>
                    <a:cs typeface="Arial" pitchFamily="34" charset="0"/>
                  </a:rPr>
                  <a:t>(</a:t>
                </a:r>
                <a:r>
                  <a:rPr lang="en-US" sz="1400" b="1" dirty="0" smtClean="0">
                    <a:latin typeface="Arial" pitchFamily="34" charset="0"/>
                    <a:cs typeface="Arial" pitchFamily="34" charset="0"/>
                  </a:rPr>
                  <a:t>Save in</a:t>
                </a:r>
                <a:r>
                  <a:rPr lang="en-US" sz="1400" dirty="0" smtClean="0">
                    <a:latin typeface="Arial" pitchFamily="34" charset="0"/>
                    <a:cs typeface="Arial" pitchFamily="34" charset="0"/>
                  </a:rPr>
                  <a:t>)</a:t>
                </a:r>
              </a:p>
              <a:p>
                <a:pPr algn="just">
                  <a:buFontTx/>
                  <a:buChar char="-"/>
                </a:pP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Tastati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numele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registrului</a:t>
                </a:r>
                <a:r>
                  <a:rPr lang="en-US" sz="1400" dirty="0" smtClean="0">
                    <a:latin typeface="Arial" pitchFamily="34" charset="0"/>
                    <a:cs typeface="Arial" pitchFamily="34" charset="0"/>
                  </a:rPr>
                  <a:t> in </a:t>
                </a:r>
                <a:r>
                  <a:rPr lang="en-US" sz="1400" dirty="0" err="1" smtClean="0">
                    <a:latin typeface="Arial" pitchFamily="34" charset="0"/>
                    <a:cs typeface="Arial" pitchFamily="34" charset="0"/>
                  </a:rPr>
                  <a:t>caseta</a:t>
                </a:r>
                <a:r>
                  <a:rPr lang="en-US" sz="1400" dirty="0" smtClean="0">
                    <a:latin typeface="Arial" pitchFamily="34" charset="0"/>
                    <a:cs typeface="Arial" pitchFamily="34" charset="0"/>
                  </a:rPr>
                  <a:t> text </a:t>
                </a:r>
                <a:r>
                  <a:rPr lang="en-US" sz="1400" b="1" dirty="0" err="1" smtClean="0">
                    <a:latin typeface="Arial" pitchFamily="34" charset="0"/>
                    <a:cs typeface="Arial" pitchFamily="34" charset="0"/>
                  </a:rPr>
                  <a:t>Nume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fisier</a:t>
                </a:r>
                <a:r>
                  <a:rPr lang="en-US" sz="1400" b="1" dirty="0" smtClean="0">
                    <a:latin typeface="Arial" pitchFamily="34" charset="0"/>
                    <a:cs typeface="Arial" pitchFamily="34" charset="0"/>
                  </a:rPr>
                  <a:t> </a:t>
                </a:r>
                <a:r>
                  <a:rPr lang="en-US" sz="1400" dirty="0" smtClean="0">
                    <a:latin typeface="Arial" pitchFamily="34" charset="0"/>
                    <a:cs typeface="Arial" pitchFamily="34" charset="0"/>
                  </a:rPr>
                  <a:t>(</a:t>
                </a:r>
                <a:r>
                  <a:rPr lang="en-US" sz="1400" b="1" dirty="0" smtClean="0">
                    <a:latin typeface="Arial" pitchFamily="34" charset="0"/>
                    <a:cs typeface="Arial" pitchFamily="34" charset="0"/>
                  </a:rPr>
                  <a:t>File name</a:t>
                </a:r>
                <a:r>
                  <a:rPr lang="en-US" sz="1400" dirty="0" smtClean="0">
                    <a:latin typeface="Arial" pitchFamily="34" charset="0"/>
                    <a:cs typeface="Arial" pitchFamily="34" charset="0"/>
                  </a:rPr>
                  <a:t>)</a:t>
                </a:r>
              </a:p>
              <a:p>
                <a:pPr algn="just">
                  <a:buFontTx/>
                  <a:buChar char="-"/>
                </a:pP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tipul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fisierului</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lista</a:t>
                </a:r>
                <a:r>
                  <a:rPr lang="en-US" sz="1400" dirty="0" smtClean="0">
                    <a:latin typeface="Arial" pitchFamily="34" charset="0"/>
                    <a:cs typeface="Arial" pitchFamily="34" charset="0"/>
                  </a:rPr>
                  <a:t> Tip </a:t>
                </a:r>
                <a:r>
                  <a:rPr lang="en-US" sz="1400" dirty="0" err="1" smtClean="0">
                    <a:latin typeface="Arial" pitchFamily="34" charset="0"/>
                    <a:cs typeface="Arial" pitchFamily="34" charset="0"/>
                  </a:rPr>
                  <a:t>fisier</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Save as Type</a:t>
                </a:r>
                <a:r>
                  <a:rPr lang="en-US" sz="1400" dirty="0" smtClean="0">
                    <a:latin typeface="Arial" pitchFamily="34" charset="0"/>
                    <a:cs typeface="Arial" pitchFamily="34" charset="0"/>
                  </a:rPr>
                  <a:t>)</a:t>
                </a:r>
              </a:p>
              <a:p>
                <a:pPr algn="just">
                  <a:buFontTx/>
                  <a:buChar char="-"/>
                </a:pP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salva</a:t>
                </a:r>
                <a:r>
                  <a:rPr lang="en-US" sz="1400" dirty="0" smtClean="0">
                    <a:latin typeface="Arial" pitchFamily="34" charset="0"/>
                    <a:cs typeface="Arial" pitchFamily="34" charset="0"/>
                  </a:rPr>
                  <a:t> ca </a:t>
                </a:r>
                <a:r>
                  <a:rPr lang="en-US" sz="1400" dirty="0" err="1" smtClean="0">
                    <a:latin typeface="Arial" pitchFamily="34" charset="0"/>
                    <a:cs typeface="Arial" pitchFamily="34" charset="0"/>
                  </a:rPr>
                  <a:t>sablon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alegeti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Sablon</a:t>
                </a:r>
                <a:r>
                  <a:rPr lang="en-US" sz="1400" b="1" dirty="0" smtClean="0">
                    <a:latin typeface="Arial" pitchFamily="34" charset="0"/>
                    <a:cs typeface="Arial" pitchFamily="34" charset="0"/>
                  </a:rPr>
                  <a:t> Excel </a:t>
                </a:r>
                <a:r>
                  <a:rPr lang="en-US" sz="1400" dirty="0" smtClean="0">
                    <a:latin typeface="Arial" pitchFamily="34" charset="0"/>
                    <a:cs typeface="Arial" pitchFamily="34" charset="0"/>
                  </a:rPr>
                  <a:t>(</a:t>
                </a:r>
                <a:r>
                  <a:rPr lang="en-US" sz="1400" b="1" dirty="0" smtClean="0">
                    <a:latin typeface="Arial" pitchFamily="34" charset="0"/>
                    <a:cs typeface="Arial" pitchFamily="34" charset="0"/>
                  </a:rPr>
                  <a:t>Excel Template</a:t>
                </a:r>
                <a:r>
                  <a:rPr lang="en-US" sz="1400" dirty="0" smtClean="0">
                    <a:latin typeface="Arial" pitchFamily="34" charset="0"/>
                    <a:cs typeface="Arial" pitchFamily="34" charset="0"/>
                  </a:rPr>
                  <a:t>)</a:t>
                </a:r>
              </a:p>
              <a:p>
                <a:pPr algn="just">
                  <a:buFontTx/>
                  <a:buChar char="-"/>
                </a:pP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salva</a:t>
                </a:r>
                <a:r>
                  <a:rPr lang="en-US" sz="1400" dirty="0" smtClean="0">
                    <a:latin typeface="Arial" pitchFamily="34" charset="0"/>
                    <a:cs typeface="Arial" pitchFamily="34" charset="0"/>
                  </a:rPr>
                  <a:t> ca </a:t>
                </a:r>
                <a:r>
                  <a:rPr lang="en-US" sz="1400" dirty="0" err="1" smtClean="0">
                    <a:latin typeface="Arial" pitchFamily="34" charset="0"/>
                    <a:cs typeface="Arial" pitchFamily="34" charset="0"/>
                  </a:rPr>
                  <a:t>pagina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Web </a:t>
                </a:r>
                <a:r>
                  <a:rPr lang="en-US" sz="1400" dirty="0" err="1" smtClean="0">
                    <a:latin typeface="Arial" pitchFamily="34" charset="0"/>
                    <a:cs typeface="Arial" pitchFamily="34" charset="0"/>
                  </a:rPr>
                  <a:t>alegeti</a:t>
                </a:r>
                <a:r>
                  <a:rPr lang="en-US" sz="1400" b="1" dirty="0" smtClean="0">
                    <a:latin typeface="Arial" pitchFamily="34" charset="0"/>
                    <a:cs typeface="Arial" pitchFamily="34" charset="0"/>
                  </a:rPr>
                  <a:t> Web Page </a:t>
                </a:r>
                <a:r>
                  <a:rPr lang="en-US" sz="1400" dirty="0" err="1" smtClean="0">
                    <a:latin typeface="Arial" pitchFamily="34" charset="0"/>
                    <a:cs typeface="Arial" pitchFamily="34" charset="0"/>
                  </a:rPr>
                  <a:t>sau</a:t>
                </a:r>
                <a:r>
                  <a:rPr lang="en-US" sz="1400" b="1" dirty="0" smtClean="0">
                    <a:latin typeface="Arial" pitchFamily="34" charset="0"/>
                    <a:cs typeface="Arial" pitchFamily="34" charset="0"/>
                  </a:rPr>
                  <a:t> Single Web  Page</a:t>
                </a:r>
              </a:p>
              <a:p>
                <a:pPr algn="just">
                  <a:buFontTx/>
                  <a:buChar char="-"/>
                </a:pP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salva</a:t>
                </a:r>
                <a:r>
                  <a:rPr lang="en-US" sz="1400" dirty="0" smtClean="0">
                    <a:latin typeface="Arial" pitchFamily="34" charset="0"/>
                    <a:cs typeface="Arial" pitchFamily="34" charset="0"/>
                  </a:rPr>
                  <a:t> ca text </a:t>
                </a:r>
                <a:r>
                  <a:rPr lang="en-US" sz="1400" dirty="0" err="1" smtClean="0">
                    <a:latin typeface="Arial" pitchFamily="34" charset="0"/>
                    <a:cs typeface="Arial" pitchFamily="34" charset="0"/>
                  </a:rPr>
                  <a:t>alegeti</a:t>
                </a:r>
                <a:r>
                  <a:rPr lang="en-US" sz="1400" b="1" dirty="0" smtClean="0">
                    <a:latin typeface="Arial" pitchFamily="34" charset="0"/>
                    <a:cs typeface="Arial" pitchFamily="34" charset="0"/>
                  </a:rPr>
                  <a:t> Text </a:t>
                </a:r>
                <a:r>
                  <a:rPr lang="en-US" sz="1400" dirty="0" err="1" smtClean="0">
                    <a:latin typeface="Arial" pitchFamily="34" charset="0"/>
                    <a:cs typeface="Arial" pitchFamily="34" charset="0"/>
                  </a:rPr>
                  <a:t>sau</a:t>
                </a:r>
                <a:r>
                  <a:rPr lang="en-US" sz="1400" b="1" dirty="0" smtClean="0">
                    <a:latin typeface="Arial" pitchFamily="34" charset="0"/>
                    <a:cs typeface="Arial" pitchFamily="34" charset="0"/>
                  </a:rPr>
                  <a:t> Unicode Text, </a:t>
                </a:r>
                <a:r>
                  <a:rPr lang="en-US" sz="1400" b="1" dirty="0" err="1" smtClean="0">
                    <a:latin typeface="Arial" pitchFamily="34" charset="0"/>
                    <a:cs typeface="Arial" pitchFamily="34" charset="0"/>
                  </a:rPr>
                  <a:t>Formated</a:t>
                </a:r>
                <a:r>
                  <a:rPr lang="en-US" sz="1400" b="1" dirty="0" smtClean="0">
                    <a:latin typeface="Arial" pitchFamily="34" charset="0"/>
                    <a:cs typeface="Arial" pitchFamily="34" charset="0"/>
                  </a:rPr>
                  <a:t> Text</a:t>
                </a:r>
              </a:p>
            </p:txBody>
          </p:sp>
        </p:grpSp>
        <p:grpSp>
          <p:nvGrpSpPr>
            <p:cNvPr id="12" name="Group 11"/>
            <p:cNvGrpSpPr/>
            <p:nvPr/>
          </p:nvGrpSpPr>
          <p:grpSpPr>
            <a:xfrm>
              <a:off x="5029200" y="1787764"/>
              <a:ext cx="3879850" cy="5109405"/>
              <a:chOff x="5029200" y="1787764"/>
              <a:chExt cx="3879850" cy="5109405"/>
            </a:xfrm>
          </p:grpSpPr>
          <p:grpSp>
            <p:nvGrpSpPr>
              <p:cNvPr id="6" name="Group 5"/>
              <p:cNvGrpSpPr/>
              <p:nvPr/>
            </p:nvGrpSpPr>
            <p:grpSpPr>
              <a:xfrm>
                <a:off x="5029200" y="2573003"/>
                <a:ext cx="1905001" cy="1252776"/>
                <a:chOff x="-5513828" y="-10010816"/>
                <a:chExt cx="5105399" cy="4697903"/>
              </a:xfrm>
            </p:grpSpPr>
            <p:sp useBgFill="1">
              <p:nvSpPr>
                <p:cNvPr id="7" name="Rounded Rectangle 6"/>
                <p:cNvSpPr/>
                <p:nvPr/>
              </p:nvSpPr>
              <p:spPr>
                <a:xfrm>
                  <a:off x="-5513828" y="-8170416"/>
                  <a:ext cx="5105399" cy="285750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8" name="TextBox 7"/>
                <p:cNvSpPr txBox="1"/>
                <p:nvPr/>
              </p:nvSpPr>
              <p:spPr>
                <a:xfrm>
                  <a:off x="-5292597" y="-10010816"/>
                  <a:ext cx="4696970" cy="4608762"/>
                </a:xfrm>
                <a:prstGeom prst="rect">
                  <a:avLst/>
                </a:prstGeom>
                <a:noFill/>
              </p:spPr>
              <p:txBody>
                <a:bodyPr wrap="square" rtlCol="0">
                  <a:spAutoFit/>
                </a:bodyPr>
                <a:lstStyle/>
                <a:p>
                  <a:pPr algn="just"/>
                  <a:r>
                    <a:rPr lang="ro-RO" sz="1400" b="1" dirty="0" smtClean="0">
                      <a:solidFill>
                        <a:schemeClr val="accent1">
                          <a:lumMod val="75000"/>
                        </a:schemeClr>
                      </a:solidFill>
                      <a:latin typeface="Arial" pitchFamily="34" charset="0"/>
                      <a:cs typeface="Arial" pitchFamily="34" charset="0"/>
                    </a:rPr>
                    <a:t>Shortcut-uri</a:t>
                  </a:r>
                </a:p>
                <a:p>
                  <a:pPr algn="just"/>
                  <a:endParaRPr lang="ro-RO" sz="1400" b="1" dirty="0" smtClean="0">
                    <a:solidFill>
                      <a:schemeClr val="accent1">
                        <a:lumMod val="75000"/>
                      </a:schemeClr>
                    </a:solidFill>
                    <a:latin typeface="Arial" pitchFamily="34" charset="0"/>
                    <a:cs typeface="Arial" pitchFamily="34" charset="0"/>
                  </a:endParaRPr>
                </a:p>
                <a:p>
                  <a:pPr algn="just"/>
                  <a:r>
                    <a:rPr lang="en-US" sz="1400" dirty="0" err="1" smtClean="0">
                      <a:solidFill>
                        <a:schemeClr val="accent1">
                          <a:lumMod val="75000"/>
                        </a:schemeClr>
                      </a:solidFill>
                      <a:latin typeface="Arial" pitchFamily="34" charset="0"/>
                      <a:cs typeface="Arial" pitchFamily="34" charset="0"/>
                    </a:rPr>
                    <a:t>Salvare</a:t>
                  </a:r>
                  <a:r>
                    <a:rPr lang="ro-RO" sz="1400" dirty="0" smtClean="0">
                      <a:solidFill>
                        <a:schemeClr val="accent1">
                          <a:lumMod val="75000"/>
                        </a:schemeClr>
                      </a:solidFill>
                      <a:latin typeface="Arial" pitchFamily="34" charset="0"/>
                      <a:cs typeface="Arial" pitchFamily="34" charset="0"/>
                    </a:rPr>
                    <a:t>- CTRL+</a:t>
                  </a:r>
                  <a:r>
                    <a:rPr lang="en-US" sz="1400" dirty="0" smtClean="0">
                      <a:solidFill>
                        <a:schemeClr val="accent1">
                          <a:lumMod val="75000"/>
                        </a:schemeClr>
                      </a:solidFill>
                      <a:latin typeface="Arial" pitchFamily="34" charset="0"/>
                      <a:cs typeface="Arial" pitchFamily="34" charset="0"/>
                    </a:rPr>
                    <a:t>S</a:t>
                  </a:r>
                  <a:endParaRPr lang="ro-RO" sz="1400" dirty="0" smtClean="0">
                    <a:solidFill>
                      <a:schemeClr val="accent1">
                        <a:lumMod val="75000"/>
                      </a:schemeClr>
                    </a:solidFill>
                    <a:latin typeface="Arial" pitchFamily="34" charset="0"/>
                    <a:cs typeface="Arial" pitchFamily="34" charset="0"/>
                  </a:endParaRPr>
                </a:p>
                <a:p>
                  <a:pPr algn="just"/>
                  <a:r>
                    <a:rPr lang="en-US" sz="1400" dirty="0" err="1" smtClean="0">
                      <a:solidFill>
                        <a:schemeClr val="accent1">
                          <a:lumMod val="75000"/>
                        </a:schemeClr>
                      </a:solidFill>
                      <a:latin typeface="Arial" pitchFamily="34" charset="0"/>
                      <a:cs typeface="Arial" pitchFamily="34" charset="0"/>
                    </a:rPr>
                    <a:t>Salvare</a:t>
                  </a:r>
                  <a:r>
                    <a:rPr lang="en-US" sz="1400" dirty="0" smtClean="0">
                      <a:solidFill>
                        <a:schemeClr val="accent1">
                          <a:lumMod val="75000"/>
                        </a:schemeClr>
                      </a:solidFill>
                      <a:latin typeface="Arial" pitchFamily="34" charset="0"/>
                      <a:cs typeface="Arial" pitchFamily="34" charset="0"/>
                    </a:rPr>
                    <a:t> ca - F12</a:t>
                  </a:r>
                  <a:endParaRPr lang="ro-RO" sz="1400" dirty="0" smtClean="0">
                    <a:solidFill>
                      <a:schemeClr val="accent1">
                        <a:lumMod val="75000"/>
                      </a:schemeClr>
                    </a:solidFill>
                    <a:latin typeface="Arial" pitchFamily="34" charset="0"/>
                    <a:cs typeface="Arial" pitchFamily="34" charset="0"/>
                  </a:endParaRPr>
                </a:p>
              </p:txBody>
            </p:sp>
          </p:grpSp>
          <p:pic>
            <p:nvPicPr>
              <p:cNvPr id="3076" name="Picture 4"/>
              <p:cNvPicPr>
                <a:picLocks noChangeAspect="1" noChangeArrowheads="1"/>
              </p:cNvPicPr>
              <p:nvPr/>
            </p:nvPicPr>
            <p:blipFill>
              <a:blip r:embed="rId3" cstate="print"/>
              <a:srcRect/>
              <a:stretch>
                <a:fillRect/>
              </a:stretch>
            </p:blipFill>
            <p:spPr bwMode="auto">
              <a:xfrm>
                <a:off x="7010400" y="2965620"/>
                <a:ext cx="1898650" cy="3931549"/>
              </a:xfrm>
              <a:prstGeom prst="rect">
                <a:avLst/>
              </a:prstGeom>
              <a:noFill/>
              <a:ln w="9525">
                <a:solidFill>
                  <a:srgbClr val="0070C0"/>
                </a:solidFill>
                <a:miter lim="800000"/>
                <a:headEnd/>
                <a:tailEnd/>
              </a:ln>
              <a:effectLst/>
            </p:spPr>
          </p:pic>
          <p:sp>
            <p:nvSpPr>
              <p:cNvPr id="13" name="Rectangle 12"/>
              <p:cNvSpPr/>
              <p:nvPr/>
            </p:nvSpPr>
            <p:spPr>
              <a:xfrm>
                <a:off x="7175500" y="1787764"/>
                <a:ext cx="1485900" cy="1189360"/>
              </a:xfrm>
              <a:prstGeom prst="rect">
                <a:avLst/>
              </a:prstGeom>
            </p:spPr>
            <p:txBody>
              <a:bodyPr wrap="square">
                <a:spAutoFit/>
              </a:bodyPr>
              <a:lstStyle/>
              <a:p>
                <a:r>
                  <a:rPr lang="en-US" b="1" dirty="0" err="1" smtClean="0">
                    <a:latin typeface="Arial" pitchFamily="34" charset="0"/>
                    <a:cs typeface="Arial" pitchFamily="34" charset="0"/>
                  </a:rPr>
                  <a:t>Formate</a:t>
                </a:r>
                <a:r>
                  <a:rPr lang="en-US" b="1" dirty="0" smtClean="0">
                    <a:latin typeface="Arial" pitchFamily="34" charset="0"/>
                    <a:cs typeface="Arial" pitchFamily="34" charset="0"/>
                  </a:rPr>
                  <a:t> de </a:t>
                </a:r>
                <a:r>
                  <a:rPr lang="en-US" b="1" dirty="0" err="1" smtClean="0">
                    <a:latin typeface="Arial" pitchFamily="34" charset="0"/>
                    <a:cs typeface="Arial" pitchFamily="34" charset="0"/>
                  </a:rPr>
                  <a:t>salvare</a:t>
                </a:r>
                <a:r>
                  <a:rPr lang="en-US" b="1" dirty="0" smtClean="0">
                    <a:latin typeface="Arial" pitchFamily="34" charset="0"/>
                    <a:cs typeface="Arial" pitchFamily="34" charset="0"/>
                  </a:rPr>
                  <a:t>:</a:t>
                </a:r>
              </a:p>
            </p:txBody>
          </p:sp>
        </p:grpSp>
      </p:grpSp>
      <p:pic>
        <p:nvPicPr>
          <p:cNvPr id="17" name="Picture 3"/>
          <p:cNvPicPr>
            <a:picLocks noChangeAspect="1" noChangeArrowheads="1"/>
          </p:cNvPicPr>
          <p:nvPr/>
        </p:nvPicPr>
        <p:blipFill>
          <a:blip r:embed="rId4" cstate="print"/>
          <a:srcRect l="15000" t="11667" r="32500" b="26667"/>
          <a:stretch>
            <a:fillRect/>
          </a:stretch>
        </p:blipFill>
        <p:spPr bwMode="auto">
          <a:xfrm>
            <a:off x="533400" y="2286000"/>
            <a:ext cx="1905000" cy="1678214"/>
          </a:xfrm>
          <a:prstGeom prst="rect">
            <a:avLst/>
          </a:prstGeom>
          <a:noFill/>
          <a:ln w="9525">
            <a:solidFill>
              <a:srgbClr val="0070C0"/>
            </a:solidFill>
            <a:miter lim="800000"/>
            <a:headEnd/>
            <a:tailEnd/>
          </a:ln>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ubstituent conținut 18"/>
          <p:cNvSpPr txBox="1">
            <a:spLocks noGrp="1"/>
          </p:cNvSpPr>
          <p:nvPr>
            <p:ph idx="1"/>
          </p:nvPr>
        </p:nvSpPr>
        <p:spPr>
          <a:xfrm>
            <a:off x="7543800" y="2514600"/>
            <a:ext cx="1447800" cy="3016210"/>
          </a:xfrm>
          <a:prstGeom prst="rect">
            <a:avLst/>
          </a:prstGeom>
          <a:noFill/>
          <a:ln>
            <a:solidFill>
              <a:schemeClr val="tx1"/>
            </a:solidFill>
          </a:ln>
        </p:spPr>
        <p:txBody>
          <a:bodyPr wrap="square" rtlCol="0">
            <a:spAutoFit/>
          </a:bodyPr>
          <a:lstStyle/>
          <a:p>
            <a:pPr>
              <a:buClrTx/>
              <a:buFontTx/>
              <a:buChar char="-"/>
            </a:pPr>
            <a:r>
              <a:rPr lang="ro-RO" sz="1400" dirty="0" smtClean="0">
                <a:latin typeface="Arial" pitchFamily="34" charset="0"/>
                <a:cs typeface="Arial" pitchFamily="34" charset="0"/>
              </a:rPr>
              <a:t>Fila </a:t>
            </a:r>
            <a:r>
              <a:rPr lang="ro-RO" sz="1200" b="1" dirty="0" smtClean="0">
                <a:latin typeface="Arial" pitchFamily="34" charset="0"/>
                <a:cs typeface="Arial" pitchFamily="34" charset="0"/>
              </a:rPr>
              <a:t>Pornire</a:t>
            </a:r>
          </a:p>
          <a:p>
            <a:pPr>
              <a:buClrTx/>
              <a:buFontTx/>
              <a:buChar char="-"/>
            </a:pPr>
            <a:r>
              <a:rPr lang="ro-RO" sz="1200" dirty="0" smtClean="0">
                <a:latin typeface="Arial" pitchFamily="34" charset="0"/>
                <a:cs typeface="Arial" pitchFamily="34" charset="0"/>
              </a:rPr>
              <a:t>secţiunea </a:t>
            </a:r>
            <a:r>
              <a:rPr lang="ro-RO" sz="1200" b="1" dirty="0" smtClean="0">
                <a:latin typeface="Arial" pitchFamily="34" charset="0"/>
                <a:cs typeface="Arial" pitchFamily="34" charset="0"/>
              </a:rPr>
              <a:t>Celule</a:t>
            </a:r>
          </a:p>
          <a:p>
            <a:pPr>
              <a:buClrTx/>
              <a:buFontTx/>
              <a:buChar char="-"/>
            </a:pPr>
            <a:r>
              <a:rPr lang="ro-RO" sz="1200" dirty="0" smtClean="0">
                <a:latin typeface="Arial" pitchFamily="34" charset="0"/>
                <a:cs typeface="Arial" pitchFamily="34" charset="0"/>
              </a:rPr>
              <a:t>butonul </a:t>
            </a:r>
            <a:r>
              <a:rPr lang="ro-RO" sz="1200" b="1" dirty="0" smtClean="0">
                <a:latin typeface="Arial" pitchFamily="34" charset="0"/>
                <a:cs typeface="Arial" pitchFamily="34" charset="0"/>
              </a:rPr>
              <a:t>Format</a:t>
            </a:r>
          </a:p>
          <a:p>
            <a:pPr>
              <a:buClrTx/>
              <a:buNone/>
            </a:pPr>
            <a:r>
              <a:rPr lang="en-US" sz="1200" u="sng" dirty="0" smtClean="0">
                <a:latin typeface="Arial" pitchFamily="34" charset="0"/>
                <a:cs typeface="Arial" pitchFamily="34" charset="0"/>
              </a:rPr>
              <a:t>s</a:t>
            </a:r>
            <a:r>
              <a:rPr lang="ro-RO" sz="1200" u="sng" dirty="0" smtClean="0">
                <a:latin typeface="Arial" pitchFamily="34" charset="0"/>
                <a:cs typeface="Arial" pitchFamily="34" charset="0"/>
              </a:rPr>
              <a:t>au</a:t>
            </a:r>
          </a:p>
          <a:p>
            <a:pPr>
              <a:buClrTx/>
              <a:buFontTx/>
              <a:buChar char="-"/>
            </a:pPr>
            <a:r>
              <a:rPr lang="ro-RO" sz="1200" dirty="0" smtClean="0">
                <a:latin typeface="Arial" pitchFamily="34" charset="0"/>
                <a:cs typeface="Arial" pitchFamily="34" charset="0"/>
              </a:rPr>
              <a:t>click dreapta pe o celulă</a:t>
            </a:r>
          </a:p>
          <a:p>
            <a:pPr>
              <a:buClrTx/>
              <a:buFontTx/>
              <a:buChar char="-"/>
            </a:pPr>
            <a:r>
              <a:rPr lang="ro-RO" sz="1200" dirty="0" smtClean="0">
                <a:latin typeface="Arial" pitchFamily="34" charset="0"/>
                <a:cs typeface="Arial" pitchFamily="34" charset="0"/>
              </a:rPr>
              <a:t>opţiunea </a:t>
            </a:r>
            <a:r>
              <a:rPr lang="ro-RO" sz="1200" b="1" dirty="0" smtClean="0">
                <a:latin typeface="Arial" pitchFamily="34" charset="0"/>
                <a:cs typeface="Arial" pitchFamily="34" charset="0"/>
              </a:rPr>
              <a:t>Formatare celule</a:t>
            </a:r>
          </a:p>
          <a:p>
            <a:endParaRPr lang="ro-RO" dirty="0">
              <a:latin typeface="Arial" pitchFamily="34" charset="0"/>
              <a:cs typeface="Arial" pitchFamily="34" charset="0"/>
            </a:endParaRPr>
          </a:p>
        </p:txBody>
      </p:sp>
      <p:sp>
        <p:nvSpPr>
          <p:cNvPr id="2" name="Titlu 1"/>
          <p:cNvSpPr>
            <a:spLocks noGrp="1"/>
          </p:cNvSpPr>
          <p:nvPr>
            <p:ph type="title"/>
          </p:nvPr>
        </p:nvSpPr>
        <p:spPr>
          <a:xfrm>
            <a:off x="1524000" y="1143000"/>
            <a:ext cx="6324600" cy="609600"/>
          </a:xfrm>
        </p:spPr>
        <p:txBody>
          <a:bodyPr>
            <a:normAutofit/>
          </a:bodyPr>
          <a:lstStyle/>
          <a:p>
            <a:pPr algn="ctr"/>
            <a:r>
              <a:rPr lang="it-IT" sz="1800" b="1" i="1" dirty="0" smtClean="0">
                <a:solidFill>
                  <a:schemeClr val="accent1"/>
                </a:solidFill>
                <a:latin typeface="Arial" pitchFamily="34" charset="0"/>
                <a:cs typeface="Arial" pitchFamily="34" charset="0"/>
              </a:rPr>
              <a:t>Adăugarea de borduri unei celule,</a:t>
            </a:r>
            <a:r>
              <a:rPr lang="ro-RO" sz="1800" b="1" i="1" dirty="0" smtClean="0">
                <a:solidFill>
                  <a:schemeClr val="accent1"/>
                </a:solidFill>
                <a:latin typeface="Arial" pitchFamily="34" charset="0"/>
                <a:cs typeface="Arial" pitchFamily="34" charset="0"/>
              </a:rPr>
              <a:t> unui grup de celule</a:t>
            </a:r>
            <a:endParaRPr lang="ro-RO" sz="1800" b="1" i="1" dirty="0">
              <a:solidFill>
                <a:schemeClr val="accent1"/>
              </a:solidFill>
            </a:endParaRPr>
          </a:p>
        </p:txBody>
      </p:sp>
      <p:pic>
        <p:nvPicPr>
          <p:cNvPr id="2062" name="Picture 14"/>
          <p:cNvPicPr>
            <a:picLocks noChangeAspect="1" noChangeArrowheads="1"/>
          </p:cNvPicPr>
          <p:nvPr/>
        </p:nvPicPr>
        <p:blipFill>
          <a:blip r:embed="rId2" cstate="print"/>
          <a:srcRect l="4848" t="6366" r="1091"/>
          <a:stretch>
            <a:fillRect/>
          </a:stretch>
        </p:blipFill>
        <p:spPr bwMode="auto">
          <a:xfrm>
            <a:off x="152400" y="2514600"/>
            <a:ext cx="7391400" cy="3362325"/>
          </a:xfrm>
          <a:prstGeom prst="rect">
            <a:avLst/>
          </a:prstGeom>
          <a:noFill/>
          <a:ln w="9525">
            <a:noFill/>
            <a:miter lim="800000"/>
            <a:headEnd/>
            <a:tailEnd/>
          </a:ln>
          <a:effectLst/>
        </p:spPr>
      </p:pic>
      <p:pic>
        <p:nvPicPr>
          <p:cNvPr id="2063" name="Picture 15"/>
          <p:cNvPicPr>
            <a:picLocks noChangeAspect="1" noChangeArrowheads="1"/>
          </p:cNvPicPr>
          <p:nvPr/>
        </p:nvPicPr>
        <p:blipFill>
          <a:blip r:embed="rId3" cstate="print"/>
          <a:srcRect/>
          <a:stretch>
            <a:fillRect/>
          </a:stretch>
        </p:blipFill>
        <p:spPr bwMode="auto">
          <a:xfrm>
            <a:off x="0" y="1676400"/>
            <a:ext cx="7505700" cy="809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057400"/>
            <a:ext cx="8915400" cy="3962400"/>
          </a:xfrm>
        </p:spPr>
        <p:txBody>
          <a:bodyPr>
            <a:normAutofit lnSpcReduction="10000"/>
          </a:bodyPr>
          <a:lstStyle/>
          <a:p>
            <a:pPr algn="just">
              <a:buClrTx/>
            </a:pPr>
            <a:r>
              <a:rPr lang="it-IT" sz="1700" dirty="0" smtClean="0">
                <a:latin typeface="Arial" pitchFamily="34" charset="0"/>
                <a:cs typeface="Arial" pitchFamily="34" charset="0"/>
              </a:rPr>
              <a:t>Deschideti fisierul </a:t>
            </a:r>
            <a:r>
              <a:rPr lang="it-IT" sz="1700" b="1" i="1" dirty="0" smtClean="0">
                <a:latin typeface="Arial" pitchFamily="34" charset="0"/>
                <a:cs typeface="Arial" pitchFamily="34" charset="0"/>
              </a:rPr>
              <a:t>fisa.xls</a:t>
            </a:r>
            <a:r>
              <a:rPr lang="ro-RO" sz="1700" b="1" i="1" dirty="0" smtClean="0">
                <a:latin typeface="Arial" pitchFamily="34" charset="0"/>
                <a:cs typeface="Arial" pitchFamily="34" charset="0"/>
              </a:rPr>
              <a:t>x</a:t>
            </a:r>
          </a:p>
          <a:p>
            <a:pPr algn="just">
              <a:buClrTx/>
            </a:pPr>
            <a:r>
              <a:rPr lang="ro-RO" sz="1700" dirty="0" err="1" smtClean="0">
                <a:latin typeface="Arial" pitchFamily="34" charset="0"/>
                <a:cs typeface="Arial" pitchFamily="34" charset="0"/>
              </a:rPr>
              <a:t>Calculati</a:t>
            </a:r>
            <a:r>
              <a:rPr lang="ro-RO" sz="1700" dirty="0" smtClean="0">
                <a:latin typeface="Arial" pitchFamily="34" charset="0"/>
                <a:cs typeface="Arial" pitchFamily="34" charset="0"/>
              </a:rPr>
              <a:t> valorile, conform formulelor de pe </a:t>
            </a:r>
            <a:r>
              <a:rPr lang="ro-RO" sz="1700" dirty="0" err="1" smtClean="0">
                <a:latin typeface="Arial" pitchFamily="34" charset="0"/>
                <a:cs typeface="Arial" pitchFamily="34" charset="0"/>
              </a:rPr>
              <a:t>randul</a:t>
            </a:r>
            <a:r>
              <a:rPr lang="ro-RO" sz="1700" dirty="0" smtClean="0">
                <a:latin typeface="Arial" pitchFamily="34" charset="0"/>
                <a:cs typeface="Arial" pitchFamily="34" charset="0"/>
              </a:rPr>
              <a:t> 7, pentru coloanele </a:t>
            </a:r>
            <a:r>
              <a:rPr lang="ro-RO" sz="1700" b="1" i="1" dirty="0" smtClean="0">
                <a:latin typeface="Arial" pitchFamily="34" charset="0"/>
                <a:cs typeface="Arial" pitchFamily="34" charset="0"/>
              </a:rPr>
              <a:t>G, H </a:t>
            </a:r>
            <a:r>
              <a:rPr lang="ro-RO" sz="1700" dirty="0" smtClean="0">
                <a:latin typeface="Arial" pitchFamily="34" charset="0"/>
                <a:cs typeface="Arial" pitchFamily="34" charset="0"/>
              </a:rPr>
              <a:t>si</a:t>
            </a:r>
            <a:r>
              <a:rPr lang="ro-RO" sz="1700" b="1" i="1" dirty="0" smtClean="0">
                <a:latin typeface="Arial" pitchFamily="34" charset="0"/>
                <a:cs typeface="Arial" pitchFamily="34" charset="0"/>
              </a:rPr>
              <a:t> I </a:t>
            </a:r>
            <a:r>
              <a:rPr lang="ro-RO" sz="1700" dirty="0" smtClean="0">
                <a:latin typeface="Arial" pitchFamily="34" charset="0"/>
                <a:cs typeface="Arial" pitchFamily="34" charset="0"/>
              </a:rPr>
              <a:t>respectiv pentru </a:t>
            </a:r>
            <a:r>
              <a:rPr lang="ro-RO" sz="1700" dirty="0" err="1" smtClean="0">
                <a:latin typeface="Arial" pitchFamily="34" charset="0"/>
                <a:cs typeface="Arial" pitchFamily="34" charset="0"/>
              </a:rPr>
              <a:t>randurile</a:t>
            </a:r>
            <a:r>
              <a:rPr lang="ro-RO" sz="1700" dirty="0" smtClean="0">
                <a:latin typeface="Arial" pitchFamily="34" charset="0"/>
                <a:cs typeface="Arial" pitchFamily="34" charset="0"/>
              </a:rPr>
              <a:t> </a:t>
            </a:r>
            <a:r>
              <a:rPr lang="ro-RO" sz="1700" b="1" i="1" dirty="0" smtClean="0">
                <a:latin typeface="Arial" pitchFamily="34" charset="0"/>
                <a:cs typeface="Arial" pitchFamily="34" charset="0"/>
              </a:rPr>
              <a:t>13-16 </a:t>
            </a:r>
          </a:p>
          <a:p>
            <a:pPr algn="just">
              <a:buClrTx/>
            </a:pPr>
            <a:r>
              <a:rPr lang="it-IT" sz="1700" dirty="0" smtClean="0">
                <a:latin typeface="Arial" pitchFamily="34" charset="0"/>
                <a:cs typeface="Arial" pitchFamily="34" charset="0"/>
              </a:rPr>
              <a:t>Selectati celulele </a:t>
            </a:r>
            <a:r>
              <a:rPr lang="it-IT" sz="1700" b="1" i="1" dirty="0" smtClean="0">
                <a:latin typeface="Arial" pitchFamily="34" charset="0"/>
                <a:cs typeface="Arial" pitchFamily="34" charset="0"/>
              </a:rPr>
              <a:t>A6:</a:t>
            </a:r>
            <a:r>
              <a:rPr lang="ro-RO" sz="1700" b="1" i="1" dirty="0" smtClean="0">
                <a:latin typeface="Arial" pitchFamily="34" charset="0"/>
                <a:cs typeface="Arial" pitchFamily="34" charset="0"/>
              </a:rPr>
              <a:t>A1</a:t>
            </a:r>
            <a:r>
              <a:rPr lang="it-IT" sz="1700" b="1" i="1" dirty="0" smtClean="0">
                <a:latin typeface="Arial" pitchFamily="34" charset="0"/>
                <a:cs typeface="Arial" pitchFamily="34" charset="0"/>
              </a:rPr>
              <a:t>6</a:t>
            </a:r>
            <a:r>
              <a:rPr lang="it-IT" sz="1700" dirty="0" smtClean="0">
                <a:latin typeface="Arial" pitchFamily="34" charset="0"/>
                <a:cs typeface="Arial" pitchFamily="34" charset="0"/>
              </a:rPr>
              <a:t> si aliniati</a:t>
            </a:r>
            <a:r>
              <a:rPr lang="ro-RO" sz="1700" dirty="0" smtClean="0">
                <a:latin typeface="Arial" pitchFamily="34" charset="0"/>
                <a:cs typeface="Arial" pitchFamily="34" charset="0"/>
              </a:rPr>
              <a:t>-</a:t>
            </a:r>
            <a:r>
              <a:rPr lang="it-IT" sz="1700" dirty="0" smtClean="0">
                <a:latin typeface="Arial" pitchFamily="34" charset="0"/>
                <a:cs typeface="Arial" pitchFamily="34" charset="0"/>
              </a:rPr>
              <a:t>le la stanga. </a:t>
            </a:r>
            <a:r>
              <a:rPr lang="ro-RO" sz="1700" dirty="0" smtClean="0">
                <a:latin typeface="Arial" pitchFamily="34" charset="0"/>
                <a:cs typeface="Arial" pitchFamily="34" charset="0"/>
              </a:rPr>
              <a:t>Formatati fontul cu urmatoarele caracteristici: Arial, 12, rosu, cursiv, subliniat cu linie dubla</a:t>
            </a:r>
          </a:p>
          <a:p>
            <a:pPr algn="just">
              <a:buClrTx/>
            </a:pPr>
            <a:r>
              <a:rPr lang="pt-BR" sz="1700" dirty="0" smtClean="0">
                <a:latin typeface="Arial" pitchFamily="34" charset="0"/>
                <a:cs typeface="Arial" pitchFamily="34" charset="0"/>
              </a:rPr>
              <a:t>Colorati fundalul celulelor selectate intr-o culoare la alegere</a:t>
            </a:r>
            <a:endParaRPr lang="ro-RO" sz="1700" b="1" dirty="0" smtClean="0">
              <a:latin typeface="Arial" pitchFamily="34" charset="0"/>
              <a:cs typeface="Arial" pitchFamily="34" charset="0"/>
            </a:endParaRPr>
          </a:p>
          <a:p>
            <a:pPr algn="just">
              <a:buClrTx/>
            </a:pPr>
            <a:r>
              <a:rPr lang="ro-RO" sz="1700" dirty="0" smtClean="0">
                <a:latin typeface="Arial" pitchFamily="34" charset="0"/>
                <a:cs typeface="Arial" pitchFamily="34" charset="0"/>
              </a:rPr>
              <a:t>Aplicati formatarea anterioara si celulelor </a:t>
            </a:r>
            <a:r>
              <a:rPr lang="ro-RO" sz="1700" b="1" i="1" dirty="0" smtClean="0">
                <a:latin typeface="Arial" pitchFamily="34" charset="0"/>
                <a:cs typeface="Arial" pitchFamily="34" charset="0"/>
              </a:rPr>
              <a:t>B6:B16</a:t>
            </a:r>
            <a:endParaRPr lang="ro-RO" sz="1700" i="1" dirty="0" smtClean="0">
              <a:latin typeface="Arial" pitchFamily="34" charset="0"/>
              <a:cs typeface="Arial" pitchFamily="34" charset="0"/>
            </a:endParaRPr>
          </a:p>
          <a:p>
            <a:pPr algn="just">
              <a:buClrTx/>
            </a:pPr>
            <a:r>
              <a:rPr lang="pt-BR" sz="1700" dirty="0" smtClean="0">
                <a:latin typeface="Arial" pitchFamily="34" charset="0"/>
                <a:cs typeface="Arial" pitchFamily="34" charset="0"/>
              </a:rPr>
              <a:t>Formatati celulele </a:t>
            </a:r>
            <a:r>
              <a:rPr lang="pt-BR" sz="1700" b="1" i="1" dirty="0" smtClean="0">
                <a:latin typeface="Arial" pitchFamily="34" charset="0"/>
                <a:cs typeface="Arial" pitchFamily="34" charset="0"/>
              </a:rPr>
              <a:t>F8:H16</a:t>
            </a:r>
            <a:r>
              <a:rPr lang="pt-BR" sz="1700" dirty="0" smtClean="0">
                <a:latin typeface="Arial" pitchFamily="34" charset="0"/>
                <a:cs typeface="Arial" pitchFamily="34" charset="0"/>
              </a:rPr>
              <a:t> de tip </a:t>
            </a:r>
            <a:r>
              <a:rPr lang="pt-BR" sz="1700" b="1" i="1" dirty="0" smtClean="0">
                <a:latin typeface="Arial" pitchFamily="34" charset="0"/>
                <a:cs typeface="Arial" pitchFamily="34" charset="0"/>
              </a:rPr>
              <a:t>Numar</a:t>
            </a:r>
            <a:r>
              <a:rPr lang="pt-BR" sz="1700" dirty="0" smtClean="0">
                <a:latin typeface="Arial" pitchFamily="34" charset="0"/>
                <a:cs typeface="Arial" pitchFamily="34" charset="0"/>
              </a:rPr>
              <a:t> cu doua zecimale</a:t>
            </a:r>
            <a:r>
              <a:rPr lang="ro-RO" sz="1700" dirty="0" smtClean="0">
                <a:latin typeface="Arial" pitchFamily="34" charset="0"/>
                <a:cs typeface="Arial" pitchFamily="34" charset="0"/>
              </a:rPr>
              <a:t> cu separator pentru mii</a:t>
            </a:r>
            <a:r>
              <a:rPr lang="pt-BR" sz="1700" dirty="0" smtClean="0">
                <a:latin typeface="Arial" pitchFamily="34" charset="0"/>
                <a:cs typeface="Arial" pitchFamily="34" charset="0"/>
              </a:rPr>
              <a:t>.</a:t>
            </a:r>
            <a:r>
              <a:rPr lang="pt-BR" sz="1700" b="1" dirty="0" smtClean="0">
                <a:latin typeface="Arial" pitchFamily="34" charset="0"/>
                <a:cs typeface="Arial" pitchFamily="34" charset="0"/>
              </a:rPr>
              <a:t> </a:t>
            </a:r>
            <a:endParaRPr lang="ro-RO" sz="1700" dirty="0" smtClean="0">
              <a:latin typeface="Arial" pitchFamily="34" charset="0"/>
              <a:cs typeface="Arial" pitchFamily="34" charset="0"/>
            </a:endParaRPr>
          </a:p>
          <a:p>
            <a:pPr algn="just">
              <a:buClrTx/>
            </a:pPr>
            <a:r>
              <a:rPr lang="ro-RO" sz="1700" dirty="0" smtClean="0">
                <a:latin typeface="Arial" pitchFamily="34" charset="0"/>
                <a:cs typeface="Arial" pitchFamily="34" charset="0"/>
              </a:rPr>
              <a:t>Formataţi c</a:t>
            </a:r>
            <a:r>
              <a:rPr lang="fr-FR" sz="1700" dirty="0" err="1" smtClean="0">
                <a:latin typeface="Arial" pitchFamily="34" charset="0"/>
                <a:cs typeface="Arial" pitchFamily="34" charset="0"/>
              </a:rPr>
              <a:t>elulele</a:t>
            </a:r>
            <a:r>
              <a:rPr lang="fr-FR" sz="1700" dirty="0" smtClean="0">
                <a:latin typeface="Arial" pitchFamily="34" charset="0"/>
                <a:cs typeface="Arial" pitchFamily="34" charset="0"/>
              </a:rPr>
              <a:t>  </a:t>
            </a:r>
            <a:r>
              <a:rPr lang="fr-FR" sz="1700" b="1" i="1" dirty="0" smtClean="0">
                <a:latin typeface="Arial" pitchFamily="34" charset="0"/>
                <a:cs typeface="Arial" pitchFamily="34" charset="0"/>
              </a:rPr>
              <a:t>I8:I1</a:t>
            </a:r>
            <a:r>
              <a:rPr lang="ro-RO" sz="1700" b="1" i="1" dirty="0" smtClean="0">
                <a:latin typeface="Arial" pitchFamily="34" charset="0"/>
                <a:cs typeface="Arial" pitchFamily="34" charset="0"/>
              </a:rPr>
              <a:t>2</a:t>
            </a:r>
            <a:r>
              <a:rPr lang="fr-FR" sz="1700" dirty="0" smtClean="0">
                <a:latin typeface="Arial" pitchFamily="34" charset="0"/>
                <a:cs typeface="Arial" pitchFamily="34" charset="0"/>
              </a:rPr>
              <a:t> </a:t>
            </a:r>
            <a:r>
              <a:rPr lang="ro-RO" sz="1700" dirty="0" smtClean="0">
                <a:latin typeface="Arial" pitchFamily="34" charset="0"/>
                <a:cs typeface="Arial" pitchFamily="34" charset="0"/>
              </a:rPr>
              <a:t>ca </a:t>
            </a:r>
            <a:r>
              <a:rPr lang="fr-FR" sz="1700" b="1" i="1" dirty="0" err="1" smtClean="0">
                <a:latin typeface="Arial" pitchFamily="34" charset="0"/>
                <a:cs typeface="Arial" pitchFamily="34" charset="0"/>
              </a:rPr>
              <a:t>Procent</a:t>
            </a:r>
            <a:r>
              <a:rPr lang="fr-FR" sz="1700" dirty="0" smtClean="0">
                <a:latin typeface="Arial" pitchFamily="34" charset="0"/>
                <a:cs typeface="Arial" pitchFamily="34" charset="0"/>
              </a:rPr>
              <a:t> </a:t>
            </a:r>
            <a:r>
              <a:rPr lang="fr-FR" sz="1700" dirty="0" err="1" smtClean="0">
                <a:latin typeface="Arial" pitchFamily="34" charset="0"/>
                <a:cs typeface="Arial" pitchFamily="34" charset="0"/>
              </a:rPr>
              <a:t>cu</a:t>
            </a:r>
            <a:r>
              <a:rPr lang="fr-FR" sz="1700" dirty="0" smtClean="0">
                <a:latin typeface="Arial" pitchFamily="34" charset="0"/>
                <a:cs typeface="Arial" pitchFamily="34" charset="0"/>
              </a:rPr>
              <a:t> </a:t>
            </a:r>
            <a:r>
              <a:rPr lang="fr-FR" sz="1700" dirty="0" err="1" smtClean="0">
                <a:latin typeface="Arial" pitchFamily="34" charset="0"/>
                <a:cs typeface="Arial" pitchFamily="34" charset="0"/>
              </a:rPr>
              <a:t>doua</a:t>
            </a:r>
            <a:r>
              <a:rPr lang="fr-FR" sz="1700" dirty="0" smtClean="0">
                <a:latin typeface="Arial" pitchFamily="34" charset="0"/>
                <a:cs typeface="Arial" pitchFamily="34" charset="0"/>
              </a:rPr>
              <a:t> </a:t>
            </a:r>
            <a:r>
              <a:rPr lang="fr-FR" sz="1700" dirty="0" err="1" smtClean="0">
                <a:latin typeface="Arial" pitchFamily="34" charset="0"/>
                <a:cs typeface="Arial" pitchFamily="34" charset="0"/>
              </a:rPr>
              <a:t>zecimale</a:t>
            </a:r>
            <a:endParaRPr lang="ro-RO" sz="1700" dirty="0" smtClean="0">
              <a:latin typeface="Arial" pitchFamily="34" charset="0"/>
              <a:cs typeface="Arial" pitchFamily="34" charset="0"/>
            </a:endParaRPr>
          </a:p>
          <a:p>
            <a:pPr algn="just">
              <a:buClrTx/>
            </a:pPr>
            <a:r>
              <a:rPr lang="ro-RO" sz="1700" dirty="0" smtClean="0">
                <a:latin typeface="Arial" pitchFamily="34" charset="0"/>
                <a:cs typeface="Arial" pitchFamily="34" charset="0"/>
              </a:rPr>
              <a:t>Aplicaţi c</a:t>
            </a:r>
            <a:r>
              <a:rPr lang="it-IT" sz="1700" dirty="0" smtClean="0">
                <a:latin typeface="Arial" pitchFamily="34" charset="0"/>
                <a:cs typeface="Arial" pitchFamily="34" charset="0"/>
              </a:rPr>
              <a:t>elulel</a:t>
            </a:r>
            <a:r>
              <a:rPr lang="ro-RO" sz="1700" dirty="0" smtClean="0">
                <a:latin typeface="Arial" pitchFamily="34" charset="0"/>
                <a:cs typeface="Arial" pitchFamily="34" charset="0"/>
              </a:rPr>
              <a:t>or</a:t>
            </a:r>
            <a:r>
              <a:rPr lang="it-IT" sz="1700" dirty="0" smtClean="0">
                <a:latin typeface="Arial" pitchFamily="34" charset="0"/>
                <a:cs typeface="Arial" pitchFamily="34" charset="0"/>
              </a:rPr>
              <a:t> </a:t>
            </a:r>
            <a:r>
              <a:rPr lang="it-IT" sz="1700" b="1" i="1" dirty="0" smtClean="0">
                <a:latin typeface="Arial" pitchFamily="34" charset="0"/>
                <a:cs typeface="Arial" pitchFamily="34" charset="0"/>
              </a:rPr>
              <a:t>H8:H12</a:t>
            </a:r>
            <a:r>
              <a:rPr lang="it-IT" sz="1700" dirty="0" smtClean="0">
                <a:latin typeface="Arial" pitchFamily="34" charset="0"/>
                <a:cs typeface="Arial" pitchFamily="34" charset="0"/>
              </a:rPr>
              <a:t> </a:t>
            </a:r>
            <a:r>
              <a:rPr lang="ro-RO" sz="1700" dirty="0" smtClean="0">
                <a:latin typeface="Arial" pitchFamily="34" charset="0"/>
                <a:cs typeface="Arial" pitchFamily="34" charset="0"/>
              </a:rPr>
              <a:t> formatul simbol monetar </a:t>
            </a:r>
            <a:r>
              <a:rPr lang="it-IT" sz="1700" dirty="0" smtClean="0">
                <a:latin typeface="Arial" pitchFamily="34" charset="0"/>
                <a:cs typeface="Arial" pitchFamily="34" charset="0"/>
              </a:rPr>
              <a:t>(valoare in lei)</a:t>
            </a:r>
            <a:endParaRPr lang="ro-RO" sz="1700" dirty="0" smtClean="0">
              <a:latin typeface="Arial" pitchFamily="34" charset="0"/>
              <a:cs typeface="Arial" pitchFamily="34" charset="0"/>
            </a:endParaRPr>
          </a:p>
          <a:p>
            <a:pPr algn="just">
              <a:buClrTx/>
            </a:pPr>
            <a:r>
              <a:rPr lang="en-US" sz="1700" dirty="0" err="1" smtClean="0">
                <a:latin typeface="Arial" pitchFamily="34" charset="0"/>
                <a:cs typeface="Arial" pitchFamily="34" charset="0"/>
              </a:rPr>
              <a:t>Incadrati</a:t>
            </a:r>
            <a:r>
              <a:rPr lang="en-US" sz="1700" dirty="0" smtClean="0">
                <a:latin typeface="Arial" pitchFamily="34" charset="0"/>
                <a:cs typeface="Arial" pitchFamily="34" charset="0"/>
              </a:rPr>
              <a:t> </a:t>
            </a:r>
            <a:r>
              <a:rPr lang="en-US" sz="1700" dirty="0" err="1" smtClean="0">
                <a:latin typeface="Arial" pitchFamily="34" charset="0"/>
                <a:cs typeface="Arial" pitchFamily="34" charset="0"/>
              </a:rPr>
              <a:t>textul</a:t>
            </a:r>
            <a:r>
              <a:rPr lang="en-US" sz="1700" dirty="0" smtClean="0">
                <a:latin typeface="Arial" pitchFamily="34" charset="0"/>
                <a:cs typeface="Arial" pitchFamily="34" charset="0"/>
              </a:rPr>
              <a:t> (</a:t>
            </a:r>
            <a:r>
              <a:rPr lang="en-US" sz="1700" b="1" i="1" dirty="0" smtClean="0">
                <a:latin typeface="Arial" pitchFamily="34" charset="0"/>
                <a:cs typeface="Arial" pitchFamily="34" charset="0"/>
              </a:rPr>
              <a:t>Wrap text</a:t>
            </a:r>
            <a:r>
              <a:rPr lang="en-US" sz="1700" dirty="0" smtClean="0">
                <a:latin typeface="Arial" pitchFamily="34" charset="0"/>
                <a:cs typeface="Arial" pitchFamily="34" charset="0"/>
              </a:rPr>
              <a:t>) in </a:t>
            </a:r>
            <a:r>
              <a:rPr lang="en-US" sz="1700" dirty="0" err="1" smtClean="0">
                <a:latin typeface="Arial" pitchFamily="34" charset="0"/>
                <a:cs typeface="Arial" pitchFamily="34" charset="0"/>
              </a:rPr>
              <a:t>celulele</a:t>
            </a:r>
            <a:r>
              <a:rPr lang="en-US" sz="1700" dirty="0" smtClean="0">
                <a:latin typeface="Arial" pitchFamily="34" charset="0"/>
                <a:cs typeface="Arial" pitchFamily="34" charset="0"/>
              </a:rPr>
              <a:t>: </a:t>
            </a:r>
            <a:r>
              <a:rPr lang="en-US" sz="1700" b="1" i="1" dirty="0" smtClean="0">
                <a:latin typeface="Arial" pitchFamily="34" charset="0"/>
                <a:cs typeface="Arial" pitchFamily="34" charset="0"/>
              </a:rPr>
              <a:t>A6:I6</a:t>
            </a:r>
            <a:endParaRPr lang="ro-RO" sz="1700" dirty="0" smtClean="0">
              <a:latin typeface="Arial" pitchFamily="34" charset="0"/>
              <a:cs typeface="Arial" pitchFamily="34" charset="0"/>
            </a:endParaRPr>
          </a:p>
          <a:p>
            <a:pPr algn="just">
              <a:buClrTx/>
            </a:pPr>
            <a:r>
              <a:rPr lang="ro-RO" sz="1700" dirty="0" smtClean="0">
                <a:latin typeface="Arial" pitchFamily="34" charset="0"/>
                <a:cs typeface="Arial" pitchFamily="34" charset="0"/>
              </a:rPr>
              <a:t>Incadrati celulele A6:I6 cu chenar rosu, cu linie punctate de 3 pct.</a:t>
            </a:r>
          </a:p>
          <a:p>
            <a:pPr algn="just">
              <a:buClrTx/>
            </a:pPr>
            <a:r>
              <a:rPr lang="ro-RO" sz="1700" dirty="0" smtClean="0">
                <a:latin typeface="Arial" pitchFamily="34" charset="0"/>
                <a:cs typeface="Arial" pitchFamily="34" charset="0"/>
              </a:rPr>
              <a:t>Inserati un titlu si </a:t>
            </a:r>
            <a:r>
              <a:rPr lang="ro-RO" sz="1700" dirty="0" err="1" smtClean="0">
                <a:latin typeface="Arial" pitchFamily="34" charset="0"/>
                <a:cs typeface="Arial" pitchFamily="34" charset="0"/>
              </a:rPr>
              <a:t>centrati-l</a:t>
            </a:r>
            <a:r>
              <a:rPr lang="ro-RO" sz="1700" dirty="0" smtClean="0">
                <a:latin typeface="Arial" pitchFamily="34" charset="0"/>
                <a:cs typeface="Arial" pitchFamily="34" charset="0"/>
              </a:rPr>
              <a:t> deasupra tabelului.</a:t>
            </a:r>
          </a:p>
          <a:p>
            <a:endParaRPr lang="ro-RO" dirty="0" smtClean="0"/>
          </a:p>
          <a:p>
            <a:endParaRPr lang="ro-RO" dirty="0"/>
          </a:p>
        </p:txBody>
      </p:sp>
      <p:sp>
        <p:nvSpPr>
          <p:cNvPr id="2" name="Title 1"/>
          <p:cNvSpPr>
            <a:spLocks noGrp="1"/>
          </p:cNvSpPr>
          <p:nvPr>
            <p:ph type="title"/>
          </p:nvPr>
        </p:nvSpPr>
        <p:spPr>
          <a:xfrm>
            <a:off x="304800" y="838200"/>
            <a:ext cx="7772400" cy="1143000"/>
          </a:xfrm>
        </p:spPr>
        <p:txBody>
          <a:bodyPr/>
          <a:lstStyle/>
          <a:p>
            <a:r>
              <a:rPr lang="en-US" b="1" dirty="0" err="1" smtClean="0">
                <a:latin typeface="Arial" pitchFamily="34" charset="0"/>
                <a:cs typeface="Arial" pitchFamily="34" charset="0"/>
              </a:rPr>
              <a:t>Aplica</a:t>
            </a:r>
            <a:r>
              <a:rPr lang="ro-RO" b="1" dirty="0" smtClean="0">
                <a:latin typeface="Arial" pitchFamily="34" charset="0"/>
                <a:cs typeface="Arial" pitchFamily="34" charset="0"/>
              </a:rPr>
              <a:t>ţii</a:t>
            </a:r>
            <a:endParaRPr lang="ro-RO" b="1" dirty="0">
              <a:latin typeface="Arial" pitchFamily="34" charset="0"/>
              <a:cs typeface="Arial"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conținut 1"/>
          <p:cNvSpPr>
            <a:spLocks noGrp="1"/>
          </p:cNvSpPr>
          <p:nvPr>
            <p:ph idx="1"/>
          </p:nvPr>
        </p:nvSpPr>
        <p:spPr>
          <a:xfrm>
            <a:off x="457200" y="1481329"/>
            <a:ext cx="8229600" cy="1490472"/>
          </a:xfrm>
        </p:spPr>
        <p:txBody>
          <a:bodyPr>
            <a:normAutofit/>
          </a:bodyPr>
          <a:lstStyle/>
          <a:p>
            <a:pPr marL="92075" indent="17463" algn="just">
              <a:buNone/>
            </a:pPr>
            <a:r>
              <a:rPr lang="vi-VN" sz="1500" dirty="0" smtClean="0">
                <a:latin typeface="Arial" pitchFamily="34" charset="0"/>
                <a:cs typeface="Arial" pitchFamily="34" charset="0"/>
              </a:rPr>
              <a:t>Utilizați un raport PivotTable pentru a rezuma, analiza, explora și prezenta date rezumative. Utilizați un raport PivotChart pentru a vizualiza aceste date rezumative dintr-un raport PivotTable și pentru a vedea cu ușurință comparații, modele și tendințe. Ambele rapoarte, PivotTable și PivotChart, permit luarea de decizii mai documentare despre datele critice ale firmei dvs. Următoarele secțiuni furnizează o prezentare generală a rapoartelor PivotTable și PivotChart.</a:t>
            </a:r>
          </a:p>
          <a:p>
            <a:pPr>
              <a:buNone/>
            </a:pPr>
            <a:endParaRPr lang="ro-RO" dirty="0"/>
          </a:p>
        </p:txBody>
      </p:sp>
      <p:sp>
        <p:nvSpPr>
          <p:cNvPr id="3" name="Titlu 2"/>
          <p:cNvSpPr>
            <a:spLocks noGrp="1"/>
          </p:cNvSpPr>
          <p:nvPr>
            <p:ph type="title"/>
          </p:nvPr>
        </p:nvSpPr>
        <p:spPr/>
        <p:txBody>
          <a:bodyPr>
            <a:normAutofit/>
          </a:bodyPr>
          <a:lstStyle/>
          <a:p>
            <a:r>
              <a:rPr lang="en-US" sz="1800" i="1" dirty="0" err="1" smtClean="0">
                <a:solidFill>
                  <a:schemeClr val="accent1"/>
                </a:solidFill>
                <a:latin typeface="Arial" pitchFamily="34" charset="0"/>
                <a:cs typeface="Arial" pitchFamily="34" charset="0"/>
              </a:rPr>
              <a:t>Tabele</a:t>
            </a:r>
            <a:r>
              <a:rPr lang="en-US" sz="1800" i="1" dirty="0" smtClean="0">
                <a:solidFill>
                  <a:schemeClr val="accent1"/>
                </a:solidFill>
                <a:latin typeface="Arial" pitchFamily="34" charset="0"/>
                <a:cs typeface="Arial" pitchFamily="34" charset="0"/>
              </a:rPr>
              <a:t> pivot</a:t>
            </a:r>
            <a:endParaRPr lang="ro-RO" sz="1800" i="1" dirty="0" smtClean="0">
              <a:solidFill>
                <a:schemeClr val="accent1"/>
              </a:solidFill>
              <a:latin typeface="Arial" pitchFamily="34" charset="0"/>
              <a:cs typeface="Arial" pitchFamily="34" charset="0"/>
            </a:endParaRPr>
          </a:p>
        </p:txBody>
      </p:sp>
      <p:pic>
        <p:nvPicPr>
          <p:cNvPr id="1034" name="Picture 10" descr="Exemplu de date sursă și raport PivotTable rezultat"/>
          <p:cNvPicPr>
            <a:picLocks noChangeAspect="1" noChangeArrowheads="1"/>
          </p:cNvPicPr>
          <p:nvPr/>
        </p:nvPicPr>
        <p:blipFill>
          <a:blip r:embed="rId2" cstate="print"/>
          <a:srcRect/>
          <a:stretch>
            <a:fillRect/>
          </a:stretch>
        </p:blipFill>
        <p:spPr bwMode="auto">
          <a:xfrm>
            <a:off x="914400" y="3048000"/>
            <a:ext cx="1905000" cy="2600325"/>
          </a:xfrm>
          <a:prstGeom prst="rect">
            <a:avLst/>
          </a:prstGeom>
          <a:noFill/>
        </p:spPr>
      </p:pic>
      <p:pic>
        <p:nvPicPr>
          <p:cNvPr id="1035" name="Picture 11" descr="Explicație 1"/>
          <p:cNvPicPr>
            <a:picLocks noChangeAspect="1" noChangeArrowheads="1"/>
          </p:cNvPicPr>
          <p:nvPr/>
        </p:nvPicPr>
        <p:blipFill>
          <a:blip r:embed="rId3" cstate="print"/>
          <a:srcRect/>
          <a:stretch>
            <a:fillRect/>
          </a:stretch>
        </p:blipFill>
        <p:spPr bwMode="auto">
          <a:xfrm>
            <a:off x="0" y="0"/>
            <a:ext cx="123825" cy="133350"/>
          </a:xfrm>
          <a:prstGeom prst="rect">
            <a:avLst/>
          </a:prstGeom>
          <a:noFill/>
        </p:spPr>
      </p:pic>
      <p:pic>
        <p:nvPicPr>
          <p:cNvPr id="1036" name="Picture 12" descr="Explicație 2"/>
          <p:cNvPicPr>
            <a:picLocks noChangeAspect="1" noChangeArrowheads="1"/>
          </p:cNvPicPr>
          <p:nvPr/>
        </p:nvPicPr>
        <p:blipFill>
          <a:blip r:embed="rId4" cstate="print"/>
          <a:srcRect/>
          <a:stretch>
            <a:fillRect/>
          </a:stretch>
        </p:blipFill>
        <p:spPr bwMode="auto">
          <a:xfrm>
            <a:off x="0" y="0"/>
            <a:ext cx="123825" cy="133350"/>
          </a:xfrm>
          <a:prstGeom prst="rect">
            <a:avLst/>
          </a:prstGeom>
          <a:noFill/>
        </p:spPr>
      </p:pic>
      <p:pic>
        <p:nvPicPr>
          <p:cNvPr id="1037" name="Picture 13" descr="Explicație 3"/>
          <p:cNvPicPr>
            <a:picLocks noChangeAspect="1" noChangeArrowheads="1"/>
          </p:cNvPicPr>
          <p:nvPr/>
        </p:nvPicPr>
        <p:blipFill>
          <a:blip r:embed="rId5" cstate="print"/>
          <a:srcRect/>
          <a:stretch>
            <a:fillRect/>
          </a:stretch>
        </p:blipFill>
        <p:spPr bwMode="auto">
          <a:xfrm>
            <a:off x="0" y="0"/>
            <a:ext cx="123825" cy="133350"/>
          </a:xfrm>
          <a:prstGeom prst="rect">
            <a:avLst/>
          </a:prstGeom>
          <a:noFill/>
        </p:spPr>
      </p:pic>
      <p:pic>
        <p:nvPicPr>
          <p:cNvPr id="1038" name="Picture 14" descr="Explicație 4"/>
          <p:cNvPicPr>
            <a:picLocks noChangeAspect="1" noChangeArrowheads="1"/>
          </p:cNvPicPr>
          <p:nvPr/>
        </p:nvPicPr>
        <p:blipFill>
          <a:blip r:embed="rId6" cstate="print"/>
          <a:srcRect/>
          <a:stretch>
            <a:fillRect/>
          </a:stretch>
        </p:blipFill>
        <p:spPr bwMode="auto">
          <a:xfrm>
            <a:off x="0" y="0"/>
            <a:ext cx="123825" cy="133350"/>
          </a:xfrm>
          <a:prstGeom prst="rect">
            <a:avLst/>
          </a:prstGeom>
          <a:noFill/>
        </p:spPr>
      </p:pic>
      <p:sp>
        <p:nvSpPr>
          <p:cNvPr id="1039" name="Rectangle 15"/>
          <p:cNvSpPr>
            <a:spLocks noChangeArrowheads="1"/>
          </p:cNvSpPr>
          <p:nvPr/>
        </p:nvSpPr>
        <p:spPr bwMode="auto">
          <a:xfrm>
            <a:off x="0" y="0"/>
            <a:ext cx="9144000" cy="15875"/>
          </a:xfrm>
          <a:prstGeom prst="rect">
            <a:avLst/>
          </a:prstGeom>
          <a:solidFill>
            <a:srgbClr val="000000"/>
          </a:solidFill>
          <a:ln w="9525">
            <a:solidFill>
              <a:schemeClr val="tx1"/>
            </a:solidFill>
            <a:prstDash val="solid"/>
            <a:miter lim="800000"/>
            <a:headEnd/>
            <a:tailEnd/>
          </a:ln>
          <a:effectLst/>
        </p:spPr>
        <p:txBody>
          <a:bodyPr vert="horz" wrap="none" lIns="0" tIns="179331" rIns="0" bIns="179331" numCol="1" anchor="ctr" anchorCtr="0" compatLnSpc="1">
            <a:prstTxWarp prst="textNoShape">
              <a:avLst/>
            </a:prstTxWarp>
            <a:spAutoFit/>
          </a:bodyPr>
          <a:lstStyle/>
          <a:p>
            <a:endParaRPr lang="ro-RO"/>
          </a:p>
        </p:txBody>
      </p:sp>
      <p:graphicFrame>
        <p:nvGraphicFramePr>
          <p:cNvPr id="21" name="Tabel 20"/>
          <p:cNvGraphicFramePr>
            <a:graphicFrameLocks noGrp="1"/>
          </p:cNvGraphicFramePr>
          <p:nvPr/>
        </p:nvGraphicFramePr>
        <p:xfrm>
          <a:off x="3048000" y="3429000"/>
          <a:ext cx="6096000" cy="1005840"/>
        </p:xfrm>
        <a:graphic>
          <a:graphicData uri="http://schemas.openxmlformats.org/drawingml/2006/table">
            <a:tbl>
              <a:tblPr/>
              <a:tblGrid>
                <a:gridCol w="6096000"/>
              </a:tblGrid>
              <a:tr h="0">
                <a:tc>
                  <a:txBody>
                    <a:bodyPr/>
                    <a:lstStyle/>
                    <a:p>
                      <a:r>
                        <a:rPr kumimoji="0" lang="vi-VN" sz="1500" kern="1200" dirty="0" smtClean="0">
                          <a:solidFill>
                            <a:schemeClr val="tx1"/>
                          </a:solidFill>
                          <a:latin typeface="Arial" pitchFamily="34" charset="0"/>
                          <a:ea typeface="+mn-ea"/>
                          <a:cs typeface="Arial" pitchFamily="34" charset="0"/>
                        </a:rPr>
                        <a:t> </a:t>
                      </a:r>
                      <a:r>
                        <a:rPr kumimoji="0" lang="en-US" sz="1500" kern="1200" dirty="0" smtClean="0">
                          <a:solidFill>
                            <a:schemeClr val="tx1"/>
                          </a:solidFill>
                          <a:latin typeface="Arial" pitchFamily="34" charset="0"/>
                          <a:ea typeface="+mn-ea"/>
                          <a:cs typeface="Arial" pitchFamily="34" charset="0"/>
                        </a:rPr>
                        <a:t>1-</a:t>
                      </a:r>
                      <a:r>
                        <a:rPr kumimoji="0" lang="vi-VN" sz="1500" kern="1200" dirty="0" smtClean="0">
                          <a:solidFill>
                            <a:schemeClr val="tx1"/>
                          </a:solidFill>
                          <a:latin typeface="Arial" pitchFamily="34" charset="0"/>
                          <a:ea typeface="+mn-ea"/>
                          <a:cs typeface="Arial" pitchFamily="34" charset="0"/>
                        </a:rPr>
                        <a:t>Date sursă, în acest caz, dintr-o foaie de lucru</a:t>
                      </a:r>
                    </a:p>
                    <a:p>
                      <a:r>
                        <a:rPr kumimoji="0" lang="vi-VN" sz="1500" kern="1200" dirty="0" smtClean="0">
                          <a:solidFill>
                            <a:schemeClr val="tx1"/>
                          </a:solidFill>
                          <a:latin typeface="Arial" pitchFamily="34" charset="0"/>
                          <a:ea typeface="+mn-ea"/>
                          <a:cs typeface="Arial" pitchFamily="34" charset="0"/>
                        </a:rPr>
                        <a:t> </a:t>
                      </a:r>
                      <a:r>
                        <a:rPr kumimoji="0" lang="en-US" sz="1500" kern="1200" dirty="0" smtClean="0">
                          <a:solidFill>
                            <a:schemeClr val="tx1"/>
                          </a:solidFill>
                          <a:latin typeface="Arial" pitchFamily="34" charset="0"/>
                          <a:ea typeface="+mn-ea"/>
                          <a:cs typeface="Arial" pitchFamily="34" charset="0"/>
                        </a:rPr>
                        <a:t>2-</a:t>
                      </a:r>
                      <a:r>
                        <a:rPr kumimoji="0" lang="vi-VN" sz="1500" kern="1200" dirty="0" smtClean="0">
                          <a:solidFill>
                            <a:schemeClr val="tx1"/>
                          </a:solidFill>
                          <a:latin typeface="Arial" pitchFamily="34" charset="0"/>
                          <a:ea typeface="+mn-ea"/>
                          <a:cs typeface="Arial" pitchFamily="34" charset="0"/>
                        </a:rPr>
                        <a:t>Valorile sursă pentru rezumatul Golf Trim3 din raportul PivotTable</a:t>
                      </a:r>
                    </a:p>
                    <a:p>
                      <a:r>
                        <a:rPr kumimoji="0" lang="vi-VN" sz="1500" kern="1200" dirty="0" smtClean="0">
                          <a:solidFill>
                            <a:schemeClr val="tx1"/>
                          </a:solidFill>
                          <a:latin typeface="Arial" pitchFamily="34" charset="0"/>
                          <a:ea typeface="+mn-ea"/>
                          <a:cs typeface="Arial" pitchFamily="34" charset="0"/>
                        </a:rPr>
                        <a:t> </a:t>
                      </a:r>
                      <a:r>
                        <a:rPr kumimoji="0" lang="en-US" sz="1500" kern="1200" dirty="0" smtClean="0">
                          <a:solidFill>
                            <a:schemeClr val="tx1"/>
                          </a:solidFill>
                          <a:latin typeface="Arial" pitchFamily="34" charset="0"/>
                          <a:ea typeface="+mn-ea"/>
                          <a:cs typeface="Arial" pitchFamily="34" charset="0"/>
                        </a:rPr>
                        <a:t>3-</a:t>
                      </a:r>
                      <a:r>
                        <a:rPr kumimoji="0" lang="vi-VN" sz="1500" kern="1200" dirty="0" smtClean="0">
                          <a:solidFill>
                            <a:schemeClr val="tx1"/>
                          </a:solidFill>
                          <a:latin typeface="Arial" pitchFamily="34" charset="0"/>
                          <a:ea typeface="+mn-ea"/>
                          <a:cs typeface="Arial" pitchFamily="34" charset="0"/>
                        </a:rPr>
                        <a:t>Întreg raportul PivotTable</a:t>
                      </a:r>
                    </a:p>
                    <a:p>
                      <a:r>
                        <a:rPr kumimoji="0" lang="vi-VN" sz="1500" kern="1200" dirty="0" smtClean="0">
                          <a:solidFill>
                            <a:schemeClr val="tx1"/>
                          </a:solidFill>
                          <a:latin typeface="Arial" pitchFamily="34" charset="0"/>
                          <a:ea typeface="+mn-ea"/>
                          <a:cs typeface="Arial" pitchFamily="34" charset="0"/>
                        </a:rPr>
                        <a:t> </a:t>
                      </a:r>
                      <a:r>
                        <a:rPr kumimoji="0" lang="en-US" sz="1500" kern="1200" dirty="0" smtClean="0">
                          <a:solidFill>
                            <a:schemeClr val="tx1"/>
                          </a:solidFill>
                          <a:latin typeface="Arial" pitchFamily="34" charset="0"/>
                          <a:ea typeface="+mn-ea"/>
                          <a:cs typeface="Arial" pitchFamily="34" charset="0"/>
                        </a:rPr>
                        <a:t>4-</a:t>
                      </a:r>
                      <a:r>
                        <a:rPr kumimoji="0" lang="vi-VN" sz="1500" kern="1200" dirty="0" smtClean="0">
                          <a:solidFill>
                            <a:schemeClr val="tx1"/>
                          </a:solidFill>
                          <a:latin typeface="Arial" pitchFamily="34" charset="0"/>
                          <a:ea typeface="+mn-ea"/>
                          <a:cs typeface="Arial" pitchFamily="34" charset="0"/>
                        </a:rPr>
                        <a:t>Rezumat al valorilor sursă din C2 și C8</a:t>
                      </a:r>
                    </a:p>
                  </a:txBody>
                  <a:tcPr anchor="ctr">
                    <a:lnL>
                      <a:noFill/>
                    </a:lnL>
                    <a:lnR>
                      <a:noFill/>
                    </a:lnR>
                    <a:lnT>
                      <a:noFill/>
                    </a:lnT>
                    <a:lnB>
                      <a:noFill/>
                    </a:lnB>
                  </a:tcPr>
                </a:tc>
              </a:tr>
            </a:tbl>
          </a:graphicData>
        </a:graphic>
      </p:graphicFrame>
      <p:pic>
        <p:nvPicPr>
          <p:cNvPr id="1040" name="Picture 16" descr="Explicație 1"/>
          <p:cNvPicPr>
            <a:picLocks noChangeAspect="1" noChangeArrowheads="1"/>
          </p:cNvPicPr>
          <p:nvPr/>
        </p:nvPicPr>
        <p:blipFill>
          <a:blip r:embed="rId3" cstate="print"/>
          <a:srcRect/>
          <a:stretch>
            <a:fillRect/>
          </a:stretch>
        </p:blipFill>
        <p:spPr bwMode="auto">
          <a:xfrm>
            <a:off x="0" y="0"/>
            <a:ext cx="123825" cy="133350"/>
          </a:xfrm>
          <a:prstGeom prst="rect">
            <a:avLst/>
          </a:prstGeom>
          <a:noFill/>
        </p:spPr>
      </p:pic>
      <p:pic>
        <p:nvPicPr>
          <p:cNvPr id="1041" name="Picture 17" descr="Explicație 2"/>
          <p:cNvPicPr>
            <a:picLocks noChangeAspect="1" noChangeArrowheads="1"/>
          </p:cNvPicPr>
          <p:nvPr/>
        </p:nvPicPr>
        <p:blipFill>
          <a:blip r:embed="rId4" cstate="print"/>
          <a:srcRect/>
          <a:stretch>
            <a:fillRect/>
          </a:stretch>
        </p:blipFill>
        <p:spPr bwMode="auto">
          <a:xfrm>
            <a:off x="0" y="0"/>
            <a:ext cx="123825" cy="133350"/>
          </a:xfrm>
          <a:prstGeom prst="rect">
            <a:avLst/>
          </a:prstGeom>
          <a:noFill/>
        </p:spPr>
      </p:pic>
      <p:pic>
        <p:nvPicPr>
          <p:cNvPr id="1042" name="Picture 18" descr="Explicație 3"/>
          <p:cNvPicPr>
            <a:picLocks noChangeAspect="1" noChangeArrowheads="1"/>
          </p:cNvPicPr>
          <p:nvPr/>
        </p:nvPicPr>
        <p:blipFill>
          <a:blip r:embed="rId5" cstate="print"/>
          <a:srcRect/>
          <a:stretch>
            <a:fillRect/>
          </a:stretch>
        </p:blipFill>
        <p:spPr bwMode="auto">
          <a:xfrm>
            <a:off x="0" y="0"/>
            <a:ext cx="123825" cy="133350"/>
          </a:xfrm>
          <a:prstGeom prst="rect">
            <a:avLst/>
          </a:prstGeom>
          <a:noFill/>
        </p:spPr>
      </p:pic>
      <p:pic>
        <p:nvPicPr>
          <p:cNvPr id="1043" name="Picture 19" descr="Explicație 4"/>
          <p:cNvPicPr>
            <a:picLocks noChangeAspect="1" noChangeArrowheads="1"/>
          </p:cNvPicPr>
          <p:nvPr/>
        </p:nvPicPr>
        <p:blipFill>
          <a:blip r:embed="rId6" cstate="print"/>
          <a:srcRect/>
          <a:stretch>
            <a:fillRect/>
          </a:stretch>
        </p:blipFill>
        <p:spPr bwMode="auto">
          <a:xfrm>
            <a:off x="0" y="0"/>
            <a:ext cx="123825" cy="133350"/>
          </a:xfrm>
          <a:prstGeom prst="rect">
            <a:avLst/>
          </a:prstGeom>
          <a:noFill/>
        </p:spPr>
      </p:pic>
      <p:sp>
        <p:nvSpPr>
          <p:cNvPr id="1044" name="Rectangle 20"/>
          <p:cNvSpPr>
            <a:spLocks noChangeArrowheads="1"/>
          </p:cNvSpPr>
          <p:nvPr/>
        </p:nvSpPr>
        <p:spPr bwMode="auto">
          <a:xfrm>
            <a:off x="0" y="0"/>
            <a:ext cx="9144000" cy="15875"/>
          </a:xfrm>
          <a:prstGeom prst="rect">
            <a:avLst/>
          </a:prstGeom>
          <a:solidFill>
            <a:srgbClr val="000000"/>
          </a:solidFill>
          <a:ln w="9525">
            <a:solidFill>
              <a:schemeClr val="tx1"/>
            </a:solidFill>
            <a:prstDash val="solid"/>
            <a:miter lim="800000"/>
            <a:headEnd/>
            <a:tailEnd/>
          </a:ln>
          <a:effectLst/>
        </p:spPr>
        <p:txBody>
          <a:bodyPr vert="horz" wrap="none" lIns="0" tIns="179331" rIns="0" bIns="179331" numCol="1" anchor="ctr" anchorCtr="0" compatLnSpc="1">
            <a:prstTxWarp prst="textNoShape">
              <a:avLst/>
            </a:prstTxWarp>
            <a:spAutoFit/>
          </a:bodyPr>
          <a:lstStyle/>
          <a:p>
            <a:endParaRPr lang="ro-RO"/>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u 2"/>
          <p:cNvSpPr>
            <a:spLocks noGrp="1"/>
          </p:cNvSpPr>
          <p:nvPr>
            <p:ph idx="1"/>
          </p:nvPr>
        </p:nvSpPr>
        <p:spPr>
          <a:xfrm>
            <a:off x="228600" y="381000"/>
            <a:ext cx="8229600" cy="6172200"/>
          </a:xfrm>
        </p:spPr>
        <p:txBody>
          <a:bodyPr>
            <a:normAutofit fontScale="70000" lnSpcReduction="20000"/>
          </a:bodyPr>
          <a:lstStyle/>
          <a:p>
            <a:pPr algn="just"/>
            <a:r>
              <a:rPr lang="vi-VN" sz="2400" dirty="0" smtClean="0">
                <a:latin typeface="Arial" pitchFamily="34" charset="0"/>
                <a:cs typeface="Arial" pitchFamily="34" charset="0"/>
              </a:rPr>
              <a:t>Un raport PivotTable reprezintă un mod interactiv de a rezuma cantități mari de date. Utilizați un raport PivotTable pentru a analiza datele numerice în detaliu și a răspunde la întrebări neanticipate despre datele dvs. Un raport PivotTable este proiectat special pentru:</a:t>
            </a:r>
          </a:p>
          <a:p>
            <a:pPr algn="just"/>
            <a:r>
              <a:rPr lang="vi-VN" sz="2400" dirty="0" smtClean="0">
                <a:latin typeface="Arial" pitchFamily="34" charset="0"/>
                <a:cs typeface="Arial" pitchFamily="34" charset="0"/>
              </a:rPr>
              <a:t>Interogarea unor cantități mari de date în mai multe moduri prietenoase.</a:t>
            </a:r>
          </a:p>
          <a:p>
            <a:pPr algn="just"/>
            <a:r>
              <a:rPr lang="vi-VN" sz="2400" dirty="0" smtClean="0">
                <a:latin typeface="Arial" pitchFamily="34" charset="0"/>
                <a:cs typeface="Arial" pitchFamily="34" charset="0"/>
              </a:rPr>
              <a:t>Subtotalizarea și agregarea datelor numerice, pentru a rezuma date după categorii și subcategorii și pentru a crea formule și calcule particularizate.</a:t>
            </a:r>
          </a:p>
          <a:p>
            <a:pPr algn="just"/>
            <a:r>
              <a:rPr lang="vi-VN" sz="2400" dirty="0" smtClean="0">
                <a:latin typeface="Arial" pitchFamily="34" charset="0"/>
                <a:cs typeface="Arial" pitchFamily="34" charset="0"/>
              </a:rPr>
              <a:t>Extinderea și restrângerea nivelurilor de date pentru a pune accentul pe rezultate și pentru forarea către detaliile datelor rezumative pentru zonele care prezintă interes.</a:t>
            </a:r>
          </a:p>
          <a:p>
            <a:pPr algn="just"/>
            <a:r>
              <a:rPr lang="vi-VN" sz="2400" dirty="0" smtClean="0">
                <a:latin typeface="Arial" pitchFamily="34" charset="0"/>
                <a:cs typeface="Arial" pitchFamily="34" charset="0"/>
              </a:rPr>
              <a:t>Mutarea rândurilor în coloane sau a coloanelor în rânduri (sau „pivotare”), pentru a vedea rezumări diferite ale datelor sursă. </a:t>
            </a:r>
          </a:p>
          <a:p>
            <a:pPr algn="just"/>
            <a:r>
              <a:rPr lang="vi-VN" sz="2400" dirty="0" smtClean="0">
                <a:latin typeface="Arial" pitchFamily="34" charset="0"/>
                <a:cs typeface="Arial" pitchFamily="34" charset="0"/>
              </a:rPr>
              <a:t>Filtrarea, sortarea, gruparea și formatarea condițională a celor mai utile și interesante subset de date, pentru a permite concentrarea pe informațiile dorite.</a:t>
            </a:r>
          </a:p>
          <a:p>
            <a:pPr algn="just"/>
            <a:r>
              <a:rPr lang="vi-VN" sz="2400" dirty="0" smtClean="0">
                <a:latin typeface="Arial" pitchFamily="34" charset="0"/>
                <a:cs typeface="Arial" pitchFamily="34" charset="0"/>
              </a:rPr>
              <a:t>Prezentarea unor rapoarte online sau imprimate care să fie concise, interesante și adnotate.</a:t>
            </a:r>
          </a:p>
          <a:p>
            <a:pPr algn="just"/>
            <a:r>
              <a:rPr lang="vi-VN" sz="2400" dirty="0" smtClean="0">
                <a:latin typeface="Arial" pitchFamily="34" charset="0"/>
                <a:cs typeface="Arial" pitchFamily="34" charset="0"/>
              </a:rPr>
              <a:t>Un raport PivotTable se utilizează des atunci când se dorește analizarea totalurilor asociate, mai ales atunci când se dispune de o listă lungă de numere de însumat și se dorește compararea mai multor factori despre fiecare număr. În raportul PivotTable ilustrat mai jos, se poate vedea cu ușurință cum se raportează vânzările la golf din trimestrul al treilea din celula F3 la vânzările corespunzătoare altor sporturi sau trimestre, sau la vânzările totale.</a:t>
            </a:r>
          </a:p>
          <a:p>
            <a:pPr>
              <a:buNone/>
            </a:pPr>
            <a:endParaRPr lang="ro-RO"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conținut 1"/>
          <p:cNvSpPr>
            <a:spLocks noGrp="1"/>
          </p:cNvSpPr>
          <p:nvPr>
            <p:ph idx="1"/>
          </p:nvPr>
        </p:nvSpPr>
        <p:spPr>
          <a:xfrm>
            <a:off x="457200" y="533400"/>
            <a:ext cx="6858000" cy="5333999"/>
          </a:xfrm>
        </p:spPr>
        <p:txBody>
          <a:bodyPr>
            <a:normAutofit lnSpcReduction="10000"/>
          </a:bodyPr>
          <a:lstStyle/>
          <a:p>
            <a:pPr algn="just"/>
            <a:r>
              <a:rPr lang="vi-VN" sz="2000" dirty="0" smtClean="0">
                <a:latin typeface="Arial" pitchFamily="34" charset="0"/>
                <a:cs typeface="Arial" pitchFamily="34" charset="0"/>
              </a:rPr>
              <a:t>Pentru a crea un raport PivotChart sau un raport PivotChart, trebuie să vă conectați la o sursă de date și să introduceți locația raportului.</a:t>
            </a:r>
          </a:p>
          <a:p>
            <a:pPr algn="just">
              <a:buNone/>
            </a:pPr>
            <a:r>
              <a:rPr lang="en-US" sz="2000" dirty="0" smtClean="0">
                <a:latin typeface="Arial" pitchFamily="34" charset="0"/>
                <a:cs typeface="Arial" pitchFamily="34" charset="0"/>
              </a:rPr>
              <a:t>1. </a:t>
            </a:r>
            <a:r>
              <a:rPr lang="vi-VN" sz="2000" dirty="0" smtClean="0">
                <a:latin typeface="Arial" pitchFamily="34" charset="0"/>
                <a:cs typeface="Arial" pitchFamily="34" charset="0"/>
              </a:rPr>
              <a:t>Selectați o zonă într-un interval de celule sau puneți punctul de inserare în interiorul unui tabel Microsoft Office Excel. Asigurați-vă că zona de celule are anteturi de coloană.</a:t>
            </a:r>
          </a:p>
          <a:p>
            <a:pPr algn="just">
              <a:buNone/>
            </a:pPr>
            <a:r>
              <a:rPr lang="en-US" sz="2000" dirty="0" smtClean="0">
                <a:latin typeface="Arial" pitchFamily="34" charset="0"/>
                <a:cs typeface="Arial" pitchFamily="34" charset="0"/>
              </a:rPr>
              <a:t>2. </a:t>
            </a:r>
            <a:r>
              <a:rPr lang="vi-VN" sz="2000" dirty="0" smtClean="0">
                <a:latin typeface="Arial" pitchFamily="34" charset="0"/>
                <a:cs typeface="Arial" pitchFamily="34" charset="0"/>
              </a:rPr>
              <a:t>Selectați tipul de raport pe care doriți să îl generați, procedând astfel:</a:t>
            </a:r>
          </a:p>
          <a:p>
            <a:pPr lvl="1" algn="just"/>
            <a:r>
              <a:rPr lang="vi-VN" sz="2000" dirty="0" smtClean="0">
                <a:latin typeface="Arial" pitchFamily="34" charset="0"/>
                <a:cs typeface="Arial" pitchFamily="34" charset="0"/>
              </a:rPr>
              <a:t>Pentru a crea un raport PivotTable, în fila Inserare, în grupul Tabele, faceți clic pe PivotTable, apoi pe PivotTable.</a:t>
            </a:r>
            <a:r>
              <a:rPr lang="en-US" sz="2000" dirty="0" smtClean="0">
                <a:latin typeface="Arial" pitchFamily="34" charset="0"/>
                <a:cs typeface="Arial" pitchFamily="34" charset="0"/>
              </a:rPr>
              <a:t> </a:t>
            </a:r>
            <a:r>
              <a:rPr lang="vi-VN" sz="2000" dirty="0" smtClean="0">
                <a:latin typeface="Arial" pitchFamily="34" charset="0"/>
                <a:cs typeface="Arial" pitchFamily="34" charset="0"/>
              </a:rPr>
              <a:t>Excel afișează caseta de dialog Creare PivotTable.</a:t>
            </a:r>
            <a:endParaRPr lang="en-US" sz="2000" dirty="0" smtClean="0">
              <a:latin typeface="Arial" pitchFamily="34" charset="0"/>
              <a:cs typeface="Arial" pitchFamily="34" charset="0"/>
            </a:endParaRPr>
          </a:p>
          <a:p>
            <a:pPr lvl="1" algn="just"/>
            <a:r>
              <a:rPr lang="vi-VN" sz="2000" dirty="0" smtClean="0">
                <a:latin typeface="Arial" pitchFamily="34" charset="0"/>
                <a:cs typeface="Arial" pitchFamily="34" charset="0"/>
              </a:rPr>
              <a:t>Pentru a crea un raport PivotTable și un raport PivotChart, în fila Inserare, în grupul Tabele, faceți clic pe PivotTable, apoi pe PivotChart.Excel afișează caseta de dialog Creare PivotTable cu PivotChart.</a:t>
            </a:r>
          </a:p>
          <a:p>
            <a:endParaRPr lang="ro-RO" dirty="0"/>
          </a:p>
        </p:txBody>
      </p:sp>
      <p:sp>
        <p:nvSpPr>
          <p:cNvPr id="3" name="Titlu 2"/>
          <p:cNvSpPr>
            <a:spLocks noGrp="1"/>
          </p:cNvSpPr>
          <p:nvPr>
            <p:ph type="title"/>
          </p:nvPr>
        </p:nvSpPr>
        <p:spPr>
          <a:xfrm>
            <a:off x="304800" y="0"/>
            <a:ext cx="8229600" cy="639762"/>
          </a:xfrm>
        </p:spPr>
        <p:txBody>
          <a:bodyPr>
            <a:normAutofit fontScale="90000"/>
          </a:bodyPr>
          <a:lstStyle/>
          <a:p>
            <a:r>
              <a:rPr lang="ro-RO" sz="2000" i="1" dirty="0" smtClean="0">
                <a:solidFill>
                  <a:schemeClr val="accent1"/>
                </a:solidFill>
                <a:latin typeface="Arial" pitchFamily="34" charset="0"/>
                <a:cs typeface="Arial" pitchFamily="34" charset="0"/>
              </a:rPr>
              <a:t>Crearea unui raport </a:t>
            </a:r>
            <a:r>
              <a:rPr lang="ro-RO" sz="2000" i="1" dirty="0" err="1" smtClean="0">
                <a:solidFill>
                  <a:schemeClr val="accent1"/>
                </a:solidFill>
                <a:latin typeface="Arial" pitchFamily="34" charset="0"/>
                <a:cs typeface="Arial" pitchFamily="34" charset="0"/>
              </a:rPr>
              <a:t>PivotTable</a:t>
            </a:r>
            <a:r>
              <a:rPr lang="ro-RO" sz="2000" i="1" dirty="0" smtClean="0">
                <a:solidFill>
                  <a:schemeClr val="accent1"/>
                </a:solidFill>
                <a:latin typeface="Arial" pitchFamily="34" charset="0"/>
                <a:cs typeface="Arial" pitchFamily="34" charset="0"/>
              </a:rPr>
              <a:t> sau </a:t>
            </a:r>
            <a:r>
              <a:rPr lang="ro-RO" sz="2000" i="1" dirty="0" err="1" smtClean="0">
                <a:solidFill>
                  <a:schemeClr val="accent1"/>
                </a:solidFill>
                <a:latin typeface="Arial" pitchFamily="34" charset="0"/>
                <a:cs typeface="Arial" pitchFamily="34" charset="0"/>
              </a:rPr>
              <a:t>PivotChart</a:t>
            </a:r>
            <a:r>
              <a:rPr lang="ro-RO" dirty="0" smtClean="0"/>
              <a:t/>
            </a:r>
            <a:br>
              <a:rPr lang="ro-RO" dirty="0" smtClean="0"/>
            </a:br>
            <a:endParaRPr lang="ro-RO" sz="1900" dirty="0" smtClean="0">
              <a:solidFill>
                <a:schemeClr val="tx1"/>
              </a:solidFill>
              <a:latin typeface="Arial" pitchFamily="34" charset="0"/>
              <a:ea typeface="+mn-ea"/>
              <a:cs typeface="Arial" pitchFamily="34" charset="0"/>
            </a:endParaRPr>
          </a:p>
        </p:txBody>
      </p:sp>
      <p:pic>
        <p:nvPicPr>
          <p:cNvPr id="108546" name="Picture 2" descr="Imagine Panglică Excel"/>
          <p:cNvPicPr>
            <a:picLocks noChangeAspect="1" noChangeArrowheads="1"/>
          </p:cNvPicPr>
          <p:nvPr/>
        </p:nvPicPr>
        <p:blipFill>
          <a:blip r:embed="rId2" cstate="print"/>
          <a:srcRect/>
          <a:stretch>
            <a:fillRect/>
          </a:stretch>
        </p:blipFill>
        <p:spPr bwMode="auto">
          <a:xfrm>
            <a:off x="7696200" y="2590800"/>
            <a:ext cx="1047750" cy="828676"/>
          </a:xfrm>
          <a:prstGeom prst="rect">
            <a:avLst/>
          </a:prstGeo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conținut 1"/>
          <p:cNvSpPr>
            <a:spLocks noGrp="1"/>
          </p:cNvSpPr>
          <p:nvPr>
            <p:ph idx="1"/>
          </p:nvPr>
        </p:nvSpPr>
        <p:spPr>
          <a:xfrm>
            <a:off x="457200" y="381000"/>
            <a:ext cx="8229600" cy="5626291"/>
          </a:xfrm>
        </p:spPr>
        <p:txBody>
          <a:bodyPr>
            <a:normAutofit/>
          </a:bodyPr>
          <a:lstStyle/>
          <a:p>
            <a:pPr algn="just">
              <a:buNone/>
            </a:pPr>
            <a:r>
              <a:rPr lang="en-US" sz="2200" dirty="0" smtClean="0">
                <a:latin typeface="Arial" pitchFamily="34" charset="0"/>
                <a:cs typeface="Arial" pitchFamily="34" charset="0"/>
              </a:rPr>
              <a:t>3. </a:t>
            </a:r>
            <a:r>
              <a:rPr lang="vi-VN" sz="2200" dirty="0" smtClean="0">
                <a:latin typeface="Arial" pitchFamily="34" charset="0"/>
                <a:cs typeface="Arial" pitchFamily="34" charset="0"/>
              </a:rPr>
              <a:t>Selectați o sursă de date, procedând astfel:</a:t>
            </a:r>
          </a:p>
          <a:p>
            <a:pPr algn="just"/>
            <a:r>
              <a:rPr lang="vi-VN" sz="2200" dirty="0" smtClean="0">
                <a:latin typeface="Arial" pitchFamily="34" charset="0"/>
                <a:cs typeface="Arial" pitchFamily="34" charset="0"/>
              </a:rPr>
              <a:t>Alegeți datele pe care le veți analiza</a:t>
            </a:r>
            <a:r>
              <a:rPr lang="en-US" sz="2200" dirty="0" smtClean="0">
                <a:latin typeface="Arial" pitchFamily="34" charset="0"/>
                <a:cs typeface="Arial" pitchFamily="34" charset="0"/>
              </a:rPr>
              <a:t>:</a:t>
            </a:r>
            <a:endParaRPr lang="vi-VN" sz="2200" dirty="0" smtClean="0">
              <a:latin typeface="Arial" pitchFamily="34" charset="0"/>
              <a:cs typeface="Arial" pitchFamily="34" charset="0"/>
            </a:endParaRPr>
          </a:p>
          <a:p>
            <a:pPr marL="365125" indent="-12700" algn="just"/>
            <a:r>
              <a:rPr lang="vi-VN" sz="2200" dirty="0" smtClean="0">
                <a:latin typeface="Arial" pitchFamily="34" charset="0"/>
                <a:cs typeface="Arial" pitchFamily="34" charset="0"/>
              </a:rPr>
              <a:t>Faceți clic pe Selectare tabel sau zonă.</a:t>
            </a:r>
          </a:p>
          <a:p>
            <a:pPr marL="365125" indent="-12700" algn="just"/>
            <a:r>
              <a:rPr lang="vi-VN" sz="2200" dirty="0" smtClean="0">
                <a:latin typeface="Arial" pitchFamily="34" charset="0"/>
                <a:cs typeface="Arial" pitchFamily="34" charset="0"/>
              </a:rPr>
              <a:t>Tastați zona de celule sau referința de nume de tabel, cum ar fi =ProfituriTrimestriale, în caseta Tabel/Zonă.</a:t>
            </a:r>
          </a:p>
          <a:p>
            <a:pPr marL="365125" indent="-12700" algn="just"/>
            <a:r>
              <a:rPr lang="vi-VN" sz="2200" dirty="0" smtClean="0">
                <a:latin typeface="Arial" pitchFamily="34" charset="0"/>
                <a:cs typeface="Arial" pitchFamily="34" charset="0"/>
              </a:rPr>
              <a:t>Dacă ați selectat o celulă dintr-o zonă de celule sau dacă punctul de inserare se afla într-un tabel înainte să porniți expertul, Excel afișează zona de celule sau referința de nume de tabel în caseta Tabel/Zonă.</a:t>
            </a:r>
          </a:p>
          <a:p>
            <a:pPr marL="365125" indent="-12700" algn="just"/>
            <a:r>
              <a:rPr lang="vi-VN" sz="2200" dirty="0" smtClean="0">
                <a:latin typeface="Arial" pitchFamily="34" charset="0"/>
                <a:cs typeface="Arial" pitchFamily="34" charset="0"/>
              </a:rPr>
              <a:t>Alternativ, faceți clic pentru a selecta o zonă de celule sau de tabel, faceți clic pe Restrângere Dialog pentru a ascunde temporar caseta de dialog, selectați zona din foaia de lucru, apoi apăsați pe Extindere Dialog .</a:t>
            </a:r>
          </a:p>
          <a:p>
            <a:endParaRPr lang="ro-RO"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Grp="1" noChangeAspect="1" noChangeArrowheads="1"/>
          </p:cNvPicPr>
          <p:nvPr>
            <p:ph idx="1"/>
          </p:nvPr>
        </p:nvPicPr>
        <p:blipFill>
          <a:blip r:embed="rId2" cstate="print"/>
          <a:srcRect l="30000" t="6667" r="35000" b="81666"/>
          <a:stretch>
            <a:fillRect/>
          </a:stretch>
        </p:blipFill>
        <p:spPr bwMode="auto">
          <a:xfrm>
            <a:off x="5791200" y="1066800"/>
            <a:ext cx="2133600" cy="533400"/>
          </a:xfrm>
          <a:prstGeom prst="rect">
            <a:avLst/>
          </a:prstGeom>
          <a:noFill/>
          <a:ln w="9525">
            <a:solidFill>
              <a:srgbClr val="0070C0"/>
            </a:solidFill>
            <a:miter lim="800000"/>
            <a:headEnd/>
            <a:tailEnd/>
          </a:ln>
          <a:effectLst/>
        </p:spPr>
      </p:pic>
      <p:sp>
        <p:nvSpPr>
          <p:cNvPr id="2" name="Title 1"/>
          <p:cNvSpPr>
            <a:spLocks noGrp="1"/>
          </p:cNvSpPr>
          <p:nvPr>
            <p:ph type="title"/>
          </p:nvPr>
        </p:nvSpPr>
        <p:spPr>
          <a:xfrm>
            <a:off x="304800" y="990600"/>
            <a:ext cx="5334000" cy="563562"/>
          </a:xfrm>
        </p:spPr>
        <p:txBody>
          <a:bodyPr>
            <a:normAutofit/>
          </a:bodyPr>
          <a:lstStyle/>
          <a:p>
            <a:r>
              <a:rPr lang="ro-RO" sz="1800" b="1" i="1" dirty="0" smtClean="0">
                <a:solidFill>
                  <a:schemeClr val="accent1"/>
                </a:solidFill>
                <a:latin typeface="Arial" pitchFamily="34" charset="0"/>
                <a:cs typeface="Arial" pitchFamily="34" charset="0"/>
              </a:rPr>
              <a:t>Grafice (creare, formatare, actualizare)</a:t>
            </a:r>
            <a:endParaRPr lang="en-US" sz="1800" b="1" i="1" dirty="0">
              <a:solidFill>
                <a:schemeClr val="accent1"/>
              </a:solidFill>
              <a:latin typeface="Arial" pitchFamily="34" charset="0"/>
              <a:cs typeface="Arial" pitchFamily="34" charset="0"/>
            </a:endParaRPr>
          </a:p>
        </p:txBody>
      </p:sp>
      <p:sp>
        <p:nvSpPr>
          <p:cNvPr id="6" name="TextBox 5"/>
          <p:cNvSpPr txBox="1"/>
          <p:nvPr/>
        </p:nvSpPr>
        <p:spPr>
          <a:xfrm>
            <a:off x="0" y="1447800"/>
            <a:ext cx="8991600" cy="1600438"/>
          </a:xfrm>
          <a:prstGeom prst="rect">
            <a:avLst/>
          </a:prstGeom>
          <a:noFill/>
        </p:spPr>
        <p:txBody>
          <a:bodyPr wrap="square" rtlCol="0">
            <a:spAutoFit/>
          </a:bodyPr>
          <a:lstStyle/>
          <a:p>
            <a:pPr algn="just"/>
            <a:r>
              <a:rPr lang="ro-RO" sz="1400" dirty="0" smtClean="0">
                <a:latin typeface="Arial" pitchFamily="34" charset="0"/>
                <a:cs typeface="Arial" pitchFamily="34" charset="0"/>
              </a:rPr>
              <a:t>O </a:t>
            </a:r>
            <a:r>
              <a:rPr lang="ro-RO" sz="1400" i="1" dirty="0" smtClean="0">
                <a:latin typeface="Arial" pitchFamily="34" charset="0"/>
                <a:cs typeface="Arial" pitchFamily="34" charset="0"/>
              </a:rPr>
              <a:t>diagramă </a:t>
            </a:r>
            <a:r>
              <a:rPr lang="ro-RO" sz="1400" dirty="0" smtClean="0">
                <a:latin typeface="Arial" pitchFamily="34" charset="0"/>
                <a:cs typeface="Arial" pitchFamily="34" charset="0"/>
              </a:rPr>
              <a:t>este o reprezentare grafică a datelor dintr-o foaie de lucru.</a:t>
            </a:r>
            <a:endParaRPr lang="en-US" sz="1400" dirty="0" smtClean="0">
              <a:latin typeface="Arial" pitchFamily="34" charset="0"/>
              <a:cs typeface="Arial" pitchFamily="34" charset="0"/>
            </a:endParaRPr>
          </a:p>
          <a:p>
            <a:pPr algn="just"/>
            <a:r>
              <a:rPr lang="ro-RO" sz="1400" dirty="0" smtClean="0">
                <a:latin typeface="Arial" pitchFamily="34" charset="0"/>
                <a:cs typeface="Arial" pitchFamily="34" charset="0"/>
              </a:rPr>
              <a:t>Diagramele convertesc datele din rândurile şi coloanele unei foi de lucru într-un limbaj vizual care poate fi citit şi înţeles imediat.</a:t>
            </a:r>
            <a:endParaRPr lang="en-US" sz="1400" dirty="0" smtClean="0">
              <a:latin typeface="Arial" pitchFamily="34" charset="0"/>
              <a:cs typeface="Arial" pitchFamily="34" charset="0"/>
            </a:endParaRPr>
          </a:p>
          <a:p>
            <a:pPr algn="just"/>
            <a:r>
              <a:rPr lang="ro-RO" sz="1400" dirty="0" smtClean="0">
                <a:latin typeface="Arial" pitchFamily="34" charset="0"/>
                <a:cs typeface="Arial" pitchFamily="34" charset="0"/>
              </a:rPr>
              <a:t>Diagramele se pot crea direct în foaia de lucru, pentru a fi afişate şi salvate ca părţi componente ale acesteia, numite </a:t>
            </a:r>
            <a:r>
              <a:rPr lang="ro-RO" sz="1400" i="1" dirty="0" smtClean="0">
                <a:latin typeface="Arial" pitchFamily="34" charset="0"/>
                <a:cs typeface="Arial" pitchFamily="34" charset="0"/>
              </a:rPr>
              <a:t>diagrame fixate</a:t>
            </a:r>
            <a:r>
              <a:rPr lang="ro-RO" sz="1400" dirty="0" smtClean="0">
                <a:latin typeface="Arial" pitchFamily="34" charset="0"/>
                <a:cs typeface="Arial" pitchFamily="34" charset="0"/>
              </a:rPr>
              <a:t>, sau în documente separate. Ambele tipuri de diagrame sunt </a:t>
            </a:r>
            <a:r>
              <a:rPr lang="ro-RO" sz="1400" i="1" dirty="0" smtClean="0">
                <a:latin typeface="Arial" pitchFamily="34" charset="0"/>
                <a:cs typeface="Arial" pitchFamily="34" charset="0"/>
              </a:rPr>
              <a:t>legate </a:t>
            </a:r>
            <a:r>
              <a:rPr lang="ro-RO" sz="1400" dirty="0" smtClean="0">
                <a:latin typeface="Arial" pitchFamily="34" charset="0"/>
                <a:cs typeface="Arial" pitchFamily="34" charset="0"/>
              </a:rPr>
              <a:t>de datele foii de calcul din care au fost  create, în sensul că </a:t>
            </a:r>
            <a:r>
              <a:rPr lang="ro-RO" sz="1400" i="1" dirty="0" smtClean="0">
                <a:latin typeface="Arial" pitchFamily="34" charset="0"/>
                <a:cs typeface="Arial" pitchFamily="34" charset="0"/>
              </a:rPr>
              <a:t>ori de câte ori datele foii de lucru sunt actualizate sunt actualizate şi diagramele corespunzătoare</a:t>
            </a:r>
            <a:r>
              <a:rPr lang="ro-RO" sz="1400" dirty="0" smtClean="0">
                <a:latin typeface="Arial" pitchFamily="34" charset="0"/>
                <a:cs typeface="Arial" pitchFamily="34" charset="0"/>
              </a:rPr>
              <a:t>.</a:t>
            </a:r>
            <a:endParaRPr lang="en-US" sz="1400" dirty="0" smtClean="0">
              <a:latin typeface="Arial" pitchFamily="34" charset="0"/>
              <a:cs typeface="Arial" pitchFamily="34" charset="0"/>
            </a:endParaRPr>
          </a:p>
        </p:txBody>
      </p:sp>
      <p:pic>
        <p:nvPicPr>
          <p:cNvPr id="7" name="Picture 6" descr="untitled.JPG"/>
          <p:cNvPicPr>
            <a:picLocks noChangeAspect="1"/>
          </p:cNvPicPr>
          <p:nvPr/>
        </p:nvPicPr>
        <p:blipFill>
          <a:blip r:embed="rId3" cstate="print"/>
          <a:srcRect l="-1126" t="-750" r="51589" b="62222"/>
          <a:stretch>
            <a:fillRect/>
          </a:stretch>
        </p:blipFill>
        <p:spPr>
          <a:xfrm>
            <a:off x="5867400" y="4267200"/>
            <a:ext cx="3133068" cy="1828800"/>
          </a:xfrm>
          <a:prstGeom prst="rect">
            <a:avLst/>
          </a:prstGeom>
          <a:ln>
            <a:solidFill>
              <a:srgbClr val="0070C0"/>
            </a:solidFill>
          </a:ln>
        </p:spPr>
      </p:pic>
      <p:sp>
        <p:nvSpPr>
          <p:cNvPr id="8" name="TextBox 7"/>
          <p:cNvSpPr txBox="1"/>
          <p:nvPr/>
        </p:nvSpPr>
        <p:spPr>
          <a:xfrm>
            <a:off x="152400" y="3505200"/>
            <a:ext cx="2286000" cy="2693045"/>
          </a:xfrm>
          <a:prstGeom prst="rect">
            <a:avLst/>
          </a:prstGeom>
          <a:noFill/>
        </p:spPr>
        <p:txBody>
          <a:bodyPr wrap="square" rtlCol="0">
            <a:spAutoFit/>
          </a:bodyPr>
          <a:lstStyle/>
          <a:p>
            <a:pPr algn="just"/>
            <a:r>
              <a:rPr lang="en-US" sz="1300" dirty="0" smtClean="0">
                <a:latin typeface="Arial" pitchFamily="34" charset="0"/>
                <a:cs typeface="Arial" pitchFamily="34" charset="0"/>
              </a:rPr>
              <a:t>Microsoft Office Excel 2007 </a:t>
            </a:r>
            <a:r>
              <a:rPr lang="en-US" sz="1300" dirty="0" err="1" smtClean="0">
                <a:latin typeface="Arial" pitchFamily="34" charset="0"/>
                <a:cs typeface="Arial" pitchFamily="34" charset="0"/>
              </a:rPr>
              <a:t>acceptă</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multe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tipuri</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diagrame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vă</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ajuta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să</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afișați</a:t>
            </a:r>
            <a:r>
              <a:rPr lang="en-US" sz="1300" dirty="0" smtClean="0">
                <a:latin typeface="Arial" pitchFamily="34" charset="0"/>
                <a:cs typeface="Arial" pitchFamily="34" charset="0"/>
              </a:rPr>
              <a:t> date </a:t>
            </a:r>
            <a:r>
              <a:rPr lang="en-US" sz="1300" dirty="0" err="1" smtClean="0">
                <a:latin typeface="Arial" pitchFamily="34" charset="0"/>
                <a:cs typeface="Arial" pitchFamily="34" charset="0"/>
              </a:rPr>
              <a:t>în</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modurile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semnificative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publicul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dvs</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Când</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veți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crea</a:t>
            </a:r>
            <a:r>
              <a:rPr lang="en-US" sz="1300" dirty="0" smtClean="0">
                <a:latin typeface="Arial" pitchFamily="34" charset="0"/>
                <a:cs typeface="Arial" pitchFamily="34" charset="0"/>
              </a:rPr>
              <a:t> o </a:t>
            </a:r>
            <a:r>
              <a:rPr lang="en-US" sz="1300" dirty="0" err="1" smtClean="0">
                <a:latin typeface="Arial" pitchFamily="34" charset="0"/>
                <a:cs typeface="Arial" pitchFamily="34" charset="0"/>
              </a:rPr>
              <a:t>diagramă</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veți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modifica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tipul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unei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diagrame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existente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aveți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posibilitatea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să</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selectați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unul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dintre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următoarele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tipuri</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diagrame</a:t>
            </a:r>
            <a:r>
              <a:rPr lang="en-US" sz="1300" dirty="0" smtClean="0">
                <a:latin typeface="Arial" pitchFamily="34" charset="0"/>
                <a:cs typeface="Arial" pitchFamily="34" charset="0"/>
              </a:rPr>
              <a:t>.</a:t>
            </a:r>
          </a:p>
          <a:p>
            <a:pPr algn="just"/>
            <a:endParaRPr lang="en-US" sz="1300" dirty="0">
              <a:latin typeface="Arial" pitchFamily="34" charset="0"/>
              <a:cs typeface="Arial" pitchFamily="34" charset="0"/>
            </a:endParaRPr>
          </a:p>
        </p:txBody>
      </p:sp>
      <p:pic>
        <p:nvPicPr>
          <p:cNvPr id="5122" name="Picture 2"/>
          <p:cNvPicPr>
            <a:picLocks noChangeAspect="1" noChangeArrowheads="1"/>
          </p:cNvPicPr>
          <p:nvPr/>
        </p:nvPicPr>
        <p:blipFill>
          <a:blip r:embed="rId4" cstate="print"/>
          <a:srcRect/>
          <a:stretch>
            <a:fillRect/>
          </a:stretch>
        </p:blipFill>
        <p:spPr bwMode="auto">
          <a:xfrm>
            <a:off x="2667000" y="2819399"/>
            <a:ext cx="3276600" cy="202887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4267200" cy="685800"/>
          </a:xfrm>
        </p:spPr>
        <p:txBody>
          <a:bodyPr>
            <a:normAutofit/>
          </a:bodyPr>
          <a:lstStyle/>
          <a:p>
            <a:r>
              <a:rPr lang="en-US" sz="1600" b="1" i="1" dirty="0" err="1" smtClean="0">
                <a:solidFill>
                  <a:schemeClr val="accent1"/>
                </a:solidFill>
                <a:latin typeface="Arial" pitchFamily="34" charset="0"/>
                <a:cs typeface="Arial" pitchFamily="34" charset="0"/>
              </a:rPr>
              <a:t>Prezentarea</a:t>
            </a:r>
            <a:r>
              <a:rPr lang="en-US" sz="1600" b="1" i="1" dirty="0" smtClean="0">
                <a:solidFill>
                  <a:schemeClr val="accent1"/>
                </a:solidFill>
                <a:latin typeface="Arial" pitchFamily="34" charset="0"/>
                <a:cs typeface="Arial" pitchFamily="34" charset="0"/>
              </a:rPr>
              <a:t> </a:t>
            </a:r>
            <a:r>
              <a:rPr lang="en-US" sz="1600" b="1" i="1" dirty="0" err="1" smtClean="0">
                <a:solidFill>
                  <a:schemeClr val="accent1"/>
                </a:solidFill>
                <a:latin typeface="Arial" pitchFamily="34" charset="0"/>
                <a:cs typeface="Arial" pitchFamily="34" charset="0"/>
              </a:rPr>
              <a:t>elementelor</a:t>
            </a:r>
            <a:r>
              <a:rPr lang="en-US" sz="1600" b="1" i="1" dirty="0" smtClean="0">
                <a:solidFill>
                  <a:schemeClr val="accent1"/>
                </a:solidFill>
                <a:latin typeface="Arial" pitchFamily="34" charset="0"/>
                <a:cs typeface="Arial" pitchFamily="34" charset="0"/>
              </a:rPr>
              <a:t> </a:t>
            </a:r>
            <a:r>
              <a:rPr lang="en-US" sz="1600" b="1" i="1" dirty="0" err="1" smtClean="0">
                <a:solidFill>
                  <a:schemeClr val="accent1"/>
                </a:solidFill>
                <a:latin typeface="Arial" pitchFamily="34" charset="0"/>
                <a:cs typeface="Arial" pitchFamily="34" charset="0"/>
              </a:rPr>
              <a:t>unei</a:t>
            </a:r>
            <a:r>
              <a:rPr lang="en-US" sz="1600" b="1" i="1" dirty="0" smtClean="0">
                <a:solidFill>
                  <a:schemeClr val="accent1"/>
                </a:solidFill>
                <a:latin typeface="Arial" pitchFamily="34" charset="0"/>
                <a:cs typeface="Arial" pitchFamily="34" charset="0"/>
              </a:rPr>
              <a:t> </a:t>
            </a:r>
            <a:r>
              <a:rPr lang="en-US" sz="1600" b="1" i="1" dirty="0" err="1" smtClean="0">
                <a:solidFill>
                  <a:schemeClr val="accent1"/>
                </a:solidFill>
                <a:latin typeface="Arial" pitchFamily="34" charset="0"/>
                <a:cs typeface="Arial" pitchFamily="34" charset="0"/>
              </a:rPr>
              <a:t>diagrame</a:t>
            </a:r>
            <a:endParaRPr lang="en-US" sz="1600" b="1" i="1" dirty="0">
              <a:solidFill>
                <a:schemeClr val="accent1"/>
              </a:solidFill>
              <a:latin typeface="Arial" pitchFamily="34" charset="0"/>
              <a:cs typeface="Arial" pitchFamily="34" charset="0"/>
            </a:endParaRPr>
          </a:p>
        </p:txBody>
      </p:sp>
      <p:grpSp>
        <p:nvGrpSpPr>
          <p:cNvPr id="25" name="Group 24"/>
          <p:cNvGrpSpPr/>
          <p:nvPr/>
        </p:nvGrpSpPr>
        <p:grpSpPr>
          <a:xfrm>
            <a:off x="152400" y="381000"/>
            <a:ext cx="8991600" cy="5294769"/>
            <a:chOff x="152400" y="1143000"/>
            <a:chExt cx="8991600" cy="5294769"/>
          </a:xfrm>
        </p:grpSpPr>
        <p:pic>
          <p:nvPicPr>
            <p:cNvPr id="7" name="Imagine 7049" descr="O diagramă și elementele sale"/>
            <p:cNvPicPr/>
            <p:nvPr/>
          </p:nvPicPr>
          <p:blipFill>
            <a:blip r:embed="rId2" cstate="print"/>
            <a:srcRect/>
            <a:stretch>
              <a:fillRect/>
            </a:stretch>
          </p:blipFill>
          <p:spPr bwMode="auto">
            <a:xfrm>
              <a:off x="5181600" y="1143000"/>
              <a:ext cx="3581400" cy="2971800"/>
            </a:xfrm>
            <a:prstGeom prst="rect">
              <a:avLst/>
            </a:prstGeom>
            <a:noFill/>
            <a:ln w="9525">
              <a:noFill/>
              <a:miter lim="800000"/>
              <a:headEnd/>
              <a:tailEnd/>
            </a:ln>
          </p:spPr>
        </p:pic>
        <p:sp>
          <p:nvSpPr>
            <p:cNvPr id="23" name="TextBox 22"/>
            <p:cNvSpPr txBox="1"/>
            <p:nvPr/>
          </p:nvSpPr>
          <p:spPr>
            <a:xfrm>
              <a:off x="152400" y="4191000"/>
              <a:ext cx="8991600" cy="2246769"/>
            </a:xfrm>
            <a:prstGeom prst="rect">
              <a:avLst/>
            </a:prstGeom>
            <a:noFill/>
          </p:spPr>
          <p:txBody>
            <a:bodyPr wrap="square" rtlCol="0">
              <a:spAutoFit/>
            </a:bodyPr>
            <a:lstStyle/>
            <a:p>
              <a:pPr algn="just"/>
              <a:r>
                <a:rPr lang="en-US" sz="1400" b="1" dirty="0" smtClean="0">
                  <a:latin typeface="Arial" pitchFamily="34" charset="0"/>
                  <a:cs typeface="Arial" pitchFamily="34" charset="0"/>
                </a:rPr>
                <a:t>3. </a:t>
              </a:r>
              <a:r>
                <a:rPr lang="en-US" sz="1400" b="1" dirty="0" err="1" smtClean="0">
                  <a:latin typeface="Arial" pitchFamily="34" charset="0"/>
                  <a:cs typeface="Arial" pitchFamily="34" charset="0"/>
                </a:rPr>
                <a:t>Punctele</a:t>
              </a:r>
              <a:r>
                <a:rPr lang="en-US" sz="1400" b="1" dirty="0" smtClean="0">
                  <a:latin typeface="Arial" pitchFamily="34" charset="0"/>
                  <a:cs typeface="Arial" pitchFamily="34" charset="0"/>
                </a:rPr>
                <a:t> de date, </a:t>
              </a:r>
              <a:r>
                <a:rPr lang="en-US" sz="1400" b="1" dirty="0" err="1" smtClean="0">
                  <a:latin typeface="Arial" pitchFamily="34" charset="0"/>
                  <a:cs typeface="Arial" pitchFamily="34" charset="0"/>
                </a:rPr>
                <a:t>serie</a:t>
              </a:r>
              <a:r>
                <a:rPr lang="en-US" sz="1400" b="1" dirty="0" smtClean="0">
                  <a:latin typeface="Arial" pitchFamily="34" charset="0"/>
                  <a:cs typeface="Arial" pitchFamily="34" charset="0"/>
                </a:rPr>
                <a:t> de date </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Puncte</a:t>
              </a:r>
              <a:r>
                <a:rPr lang="en-US" sz="1400" dirty="0" smtClean="0">
                  <a:latin typeface="Arial" pitchFamily="34" charset="0"/>
                  <a:cs typeface="Arial" pitchFamily="34" charset="0"/>
                </a:rPr>
                <a:t> de date </a:t>
              </a:r>
              <a:r>
                <a:rPr lang="en-US" sz="1400" dirty="0" err="1" smtClean="0">
                  <a:latin typeface="Arial" pitchFamily="34" charset="0"/>
                  <a:cs typeface="Arial" pitchFamily="34" charset="0"/>
                </a:rPr>
                <a:t>înrudite</a:t>
              </a:r>
              <a:r>
                <a:rPr lang="en-US" sz="1400" dirty="0" smtClean="0">
                  <a:latin typeface="Arial" pitchFamily="34" charset="0"/>
                  <a:cs typeface="Arial" pitchFamily="34" charset="0"/>
                </a:rPr>
                <a:t> care </a:t>
              </a:r>
              <a:r>
                <a:rPr lang="en-US" sz="1400" dirty="0" err="1" smtClean="0">
                  <a:latin typeface="Arial" pitchFamily="34" charset="0"/>
                  <a:cs typeface="Arial" pitchFamily="34" charset="0"/>
                </a:rPr>
                <a:t>sunt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reprezentate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grafic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într</a:t>
              </a:r>
              <a:r>
                <a:rPr lang="en-US" sz="1400" dirty="0" smtClean="0">
                  <a:latin typeface="Arial" pitchFamily="34" charset="0"/>
                  <a:cs typeface="Arial" pitchFamily="34" charset="0"/>
                </a:rPr>
                <a:t>-o </a:t>
              </a:r>
              <a:r>
                <a:rPr lang="en-US" sz="1400" dirty="0" err="1" smtClean="0">
                  <a:latin typeface="Arial" pitchFamily="34" charset="0"/>
                  <a:cs typeface="Arial" pitchFamily="34" charset="0"/>
                </a:rPr>
                <a:t>diagrama</a:t>
              </a:r>
              <a:r>
                <a:rPr lang="en-US" sz="1400" dirty="0" smtClean="0">
                  <a:latin typeface="Arial" pitchFamily="34" charset="0"/>
                  <a:cs typeface="Arial" pitchFamily="34" charset="0"/>
                </a:rPr>
                <a:t>)</a:t>
              </a:r>
            </a:p>
            <a:p>
              <a:pPr algn="just"/>
              <a:r>
                <a:rPr lang="en-US" sz="1400" b="1" dirty="0" smtClean="0">
                  <a:latin typeface="Arial" pitchFamily="34" charset="0"/>
                  <a:cs typeface="Arial" pitchFamily="34" charset="0"/>
                </a:rPr>
                <a:t>4. </a:t>
              </a:r>
              <a:r>
                <a:rPr lang="en-US" sz="1400" b="1" dirty="0" err="1" smtClean="0">
                  <a:latin typeface="Arial" pitchFamily="34" charset="0"/>
                  <a:cs typeface="Arial" pitchFamily="34" charset="0"/>
                </a:rPr>
                <a:t>Axa</a:t>
              </a:r>
              <a:r>
                <a:rPr lang="en-US" sz="1400" b="1" dirty="0" smtClean="0">
                  <a:latin typeface="Arial" pitchFamily="34" charset="0"/>
                  <a:cs typeface="Arial" pitchFamily="34" charset="0"/>
                </a:rPr>
                <a:t> </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axă</a:t>
              </a:r>
              <a:r>
                <a:rPr lang="en-US" sz="1400" dirty="0" smtClean="0">
                  <a:latin typeface="Arial" pitchFamily="34" charset="0"/>
                  <a:cs typeface="Arial" pitchFamily="34" charset="0"/>
                </a:rPr>
                <a:t>: O </a:t>
              </a:r>
              <a:r>
                <a:rPr lang="en-US" sz="1400" dirty="0" err="1" smtClean="0">
                  <a:latin typeface="Arial" pitchFamily="34" charset="0"/>
                  <a:cs typeface="Arial" pitchFamily="34" charset="0"/>
                </a:rPr>
                <a:t>linie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mărginind</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suprafața</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reprezentare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grafică</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unei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diagrame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utilizată</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drept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cadru</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referință</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măsurători</a:t>
              </a:r>
              <a:r>
                <a:rPr lang="en-US" sz="1400" dirty="0" smtClean="0">
                  <a:latin typeface="Arial" pitchFamily="34" charset="0"/>
                  <a:cs typeface="Arial" pitchFamily="34" charset="0"/>
                </a:rPr>
                <a:t>. </a:t>
              </a:r>
            </a:p>
            <a:p>
              <a:pPr algn="just"/>
              <a:r>
                <a:rPr lang="en-US" sz="1400" b="1" dirty="0" smtClean="0">
                  <a:latin typeface="Arial" pitchFamily="34" charset="0"/>
                  <a:cs typeface="Arial" pitchFamily="34" charset="0"/>
                </a:rPr>
                <a:t>5. </a:t>
              </a:r>
              <a:r>
                <a:rPr lang="en-US" sz="1400" b="1" dirty="0" err="1" smtClean="0">
                  <a:latin typeface="Arial" pitchFamily="34" charset="0"/>
                  <a:cs typeface="Arial" pitchFamily="34" charset="0"/>
                </a:rPr>
                <a:t>Legenda</a:t>
              </a:r>
              <a:r>
                <a:rPr lang="en-US" sz="1400" b="1" dirty="0" smtClean="0">
                  <a:latin typeface="Arial" pitchFamily="34" charset="0"/>
                  <a:cs typeface="Arial" pitchFamily="34" charset="0"/>
                </a:rPr>
                <a:t> </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legendă</a:t>
              </a:r>
              <a:r>
                <a:rPr lang="en-US" sz="1400" dirty="0" smtClean="0">
                  <a:latin typeface="Arial" pitchFamily="34" charset="0"/>
                  <a:cs typeface="Arial" pitchFamily="34" charset="0"/>
                </a:rPr>
                <a:t>: O </a:t>
              </a:r>
              <a:r>
                <a:rPr lang="en-US" sz="1400" dirty="0" err="1" smtClean="0">
                  <a:latin typeface="Arial" pitchFamily="34" charset="0"/>
                  <a:cs typeface="Arial" pitchFamily="34" charset="0"/>
                </a:rPr>
                <a:t>casetă</a:t>
              </a:r>
              <a:r>
                <a:rPr lang="en-US" sz="1400" dirty="0" smtClean="0">
                  <a:latin typeface="Arial" pitchFamily="34" charset="0"/>
                  <a:cs typeface="Arial" pitchFamily="34" charset="0"/>
                </a:rPr>
                <a:t> care </a:t>
              </a:r>
              <a:r>
                <a:rPr lang="en-US" sz="1400" dirty="0" err="1" smtClean="0">
                  <a:latin typeface="Arial" pitchFamily="34" charset="0"/>
                  <a:cs typeface="Arial" pitchFamily="34" charset="0"/>
                </a:rPr>
                <a:t>identifică</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modele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culori</a:t>
              </a:r>
              <a:r>
                <a:rPr lang="en-US" sz="1400" dirty="0" smtClean="0">
                  <a:latin typeface="Arial" pitchFamily="34" charset="0"/>
                  <a:cs typeface="Arial" pitchFamily="34" charset="0"/>
                </a:rPr>
                <a:t> care </a:t>
              </a:r>
              <a:r>
                <a:rPr lang="en-US" sz="1400" dirty="0" err="1" smtClean="0">
                  <a:latin typeface="Arial" pitchFamily="34" charset="0"/>
                  <a:cs typeface="Arial" pitchFamily="34" charset="0"/>
                </a:rPr>
                <a:t>sunt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asociate</a:t>
              </a:r>
              <a:r>
                <a:rPr lang="en-US" sz="1400" dirty="0" smtClean="0">
                  <a:latin typeface="Arial" pitchFamily="34" charset="0"/>
                  <a:cs typeface="Arial" pitchFamily="34" charset="0"/>
                </a:rPr>
                <a:t> cu </a:t>
              </a:r>
              <a:r>
                <a:rPr lang="en-US" sz="1400" dirty="0" err="1" smtClean="0">
                  <a:latin typeface="Arial" pitchFamily="34" charset="0"/>
                  <a:cs typeface="Arial" pitchFamily="34" charset="0"/>
                </a:rPr>
                <a:t>seriile</a:t>
              </a:r>
              <a:r>
                <a:rPr lang="en-US" sz="1400" dirty="0" smtClean="0">
                  <a:latin typeface="Arial" pitchFamily="34" charset="0"/>
                  <a:cs typeface="Arial" pitchFamily="34" charset="0"/>
                </a:rPr>
                <a:t> de date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cu </a:t>
              </a:r>
              <a:r>
                <a:rPr lang="en-US" sz="1400" dirty="0" err="1" smtClean="0">
                  <a:latin typeface="Arial" pitchFamily="34" charset="0"/>
                  <a:cs typeface="Arial" pitchFamily="34" charset="0"/>
                </a:rPr>
                <a:t>categoriile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dintr</a:t>
              </a:r>
              <a:r>
                <a:rPr lang="en-US" sz="1400" dirty="0" smtClean="0">
                  <a:latin typeface="Arial" pitchFamily="34" charset="0"/>
                  <a:cs typeface="Arial" pitchFamily="34" charset="0"/>
                </a:rPr>
                <a:t>-o </a:t>
              </a:r>
              <a:r>
                <a:rPr lang="en-US" sz="1400" dirty="0" err="1" smtClean="0">
                  <a:latin typeface="Arial" pitchFamily="34" charset="0"/>
                  <a:cs typeface="Arial" pitchFamily="34" charset="0"/>
                </a:rPr>
                <a:t>diagramă</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diagramei</a:t>
              </a:r>
              <a:r>
                <a:rPr lang="en-US" sz="1400" dirty="0" smtClean="0">
                  <a:latin typeface="Arial" pitchFamily="34" charset="0"/>
                  <a:cs typeface="Arial" pitchFamily="34" charset="0"/>
                </a:rPr>
                <a:t>.</a:t>
              </a:r>
            </a:p>
            <a:p>
              <a:pPr algn="just"/>
              <a:r>
                <a:rPr lang="en-US" sz="1400" b="1" dirty="0" smtClean="0">
                  <a:latin typeface="Arial" pitchFamily="34" charset="0"/>
                  <a:cs typeface="Arial" pitchFamily="34" charset="0"/>
                </a:rPr>
                <a:t>6. Un </a:t>
              </a:r>
              <a:r>
                <a:rPr lang="en-US" sz="1400" b="1" dirty="0" err="1" smtClean="0">
                  <a:latin typeface="Arial" pitchFamily="34" charset="0"/>
                  <a:cs typeface="Arial" pitchFamily="34" charset="0"/>
                </a:rPr>
                <a:t>titlu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titluri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în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diagramă</a:t>
              </a:r>
              <a:r>
                <a:rPr lang="en-US" sz="1400" dirty="0" smtClean="0">
                  <a:latin typeface="Arial" pitchFamily="34" charset="0"/>
                  <a:cs typeface="Arial" pitchFamily="34" charset="0"/>
                </a:rPr>
                <a:t>: Text </a:t>
              </a:r>
              <a:r>
                <a:rPr lang="en-US" sz="1400" dirty="0" err="1" smtClean="0">
                  <a:latin typeface="Arial" pitchFamily="34" charset="0"/>
                  <a:cs typeface="Arial" pitchFamily="34" charset="0"/>
                </a:rPr>
                <a:t>descriptiv</a:t>
              </a:r>
              <a:r>
                <a:rPr lang="en-US" sz="1400" dirty="0" smtClean="0">
                  <a:latin typeface="Arial" pitchFamily="34" charset="0"/>
                  <a:cs typeface="Arial" pitchFamily="34" charset="0"/>
                </a:rPr>
                <a:t> care </a:t>
              </a:r>
              <a:r>
                <a:rPr lang="en-US" sz="1400" dirty="0" err="1" smtClean="0">
                  <a:latin typeface="Arial" pitchFamily="34" charset="0"/>
                  <a:cs typeface="Arial" pitchFamily="34" charset="0"/>
                </a:rPr>
                <a:t>este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aliniat</a:t>
              </a:r>
              <a:r>
                <a:rPr lang="en-US" sz="1400" dirty="0" smtClean="0">
                  <a:latin typeface="Arial" pitchFamily="34" charset="0"/>
                  <a:cs typeface="Arial" pitchFamily="34" charset="0"/>
                </a:rPr>
                <a:t> automat cu o </a:t>
              </a:r>
              <a:r>
                <a:rPr lang="en-US" sz="1400" dirty="0" err="1" smtClean="0">
                  <a:latin typeface="Arial" pitchFamily="34" charset="0"/>
                  <a:cs typeface="Arial" pitchFamily="34" charset="0"/>
                </a:rPr>
                <a:t>axă</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centrat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în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partea</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sus</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unei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diagrame</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diagramă</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și</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axă</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care </a:t>
              </a:r>
              <a:r>
                <a:rPr lang="en-US" sz="1400" dirty="0" err="1" smtClean="0">
                  <a:latin typeface="Arial" pitchFamily="34" charset="0"/>
                  <a:cs typeface="Arial" pitchFamily="34" charset="0"/>
                </a:rPr>
                <a:t>aveți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posibilitatea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să</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îl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utilizați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în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diagramă</a:t>
              </a:r>
              <a:r>
                <a:rPr lang="en-US" sz="1400" dirty="0" smtClean="0">
                  <a:latin typeface="Arial" pitchFamily="34" charset="0"/>
                  <a:cs typeface="Arial" pitchFamily="34" charset="0"/>
                </a:rPr>
                <a:t>.</a:t>
              </a:r>
            </a:p>
            <a:p>
              <a:pPr algn="just"/>
              <a:r>
                <a:rPr lang="en-US" sz="1400" b="1" dirty="0" smtClean="0">
                  <a:latin typeface="Arial" pitchFamily="34" charset="0"/>
                  <a:cs typeface="Arial" pitchFamily="34" charset="0"/>
                </a:rPr>
                <a:t>7. O </a:t>
              </a:r>
              <a:r>
                <a:rPr lang="en-US" sz="1400" b="1" dirty="0" err="1" smtClean="0">
                  <a:latin typeface="Arial" pitchFamily="34" charset="0"/>
                  <a:cs typeface="Arial" pitchFamily="34" charset="0"/>
                </a:rPr>
                <a:t>etichetă</a:t>
              </a:r>
              <a:r>
                <a:rPr lang="en-US" sz="1400" b="1" dirty="0" smtClean="0">
                  <a:latin typeface="Arial" pitchFamily="34" charset="0"/>
                  <a:cs typeface="Arial" pitchFamily="34" charset="0"/>
                </a:rPr>
                <a:t> de date </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etichetă</a:t>
              </a:r>
              <a:r>
                <a:rPr lang="en-US" sz="1400" dirty="0" smtClean="0">
                  <a:latin typeface="Arial" pitchFamily="34" charset="0"/>
                  <a:cs typeface="Arial" pitchFamily="34" charset="0"/>
                </a:rPr>
                <a:t> de date: O </a:t>
              </a:r>
              <a:r>
                <a:rPr lang="en-US" sz="1400" dirty="0" err="1" smtClean="0">
                  <a:latin typeface="Arial" pitchFamily="34" charset="0"/>
                  <a:cs typeface="Arial" pitchFamily="34" charset="0"/>
                </a:rPr>
                <a:t>etichetă</a:t>
              </a:r>
              <a:r>
                <a:rPr lang="en-US" sz="1400" dirty="0" smtClean="0">
                  <a:latin typeface="Arial" pitchFamily="34" charset="0"/>
                  <a:cs typeface="Arial" pitchFamily="34" charset="0"/>
                </a:rPr>
                <a:t> care </a:t>
              </a:r>
              <a:r>
                <a:rPr lang="en-US" sz="1400" dirty="0" err="1" smtClean="0">
                  <a:latin typeface="Arial" pitchFamily="34" charset="0"/>
                  <a:cs typeface="Arial" pitchFamily="34" charset="0"/>
                </a:rPr>
                <a:t>oferă</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informații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suplimentare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despre</a:t>
              </a:r>
              <a:r>
                <a:rPr lang="en-US" sz="1400" dirty="0" smtClean="0">
                  <a:latin typeface="Arial" pitchFamily="34" charset="0"/>
                  <a:cs typeface="Arial" pitchFamily="34" charset="0"/>
                </a:rPr>
                <a:t> un </a:t>
              </a:r>
              <a:r>
                <a:rPr lang="en-US" sz="1400" dirty="0" err="1" smtClean="0">
                  <a:latin typeface="Arial" pitchFamily="34" charset="0"/>
                  <a:cs typeface="Arial" pitchFamily="34" charset="0"/>
                </a:rPr>
                <a:t>marcator</a:t>
              </a:r>
              <a:r>
                <a:rPr lang="en-US" sz="1400" dirty="0" smtClean="0">
                  <a:latin typeface="Arial" pitchFamily="34" charset="0"/>
                  <a:cs typeface="Arial" pitchFamily="34" charset="0"/>
                </a:rPr>
                <a:t> de date, care </a:t>
              </a:r>
              <a:r>
                <a:rPr lang="en-US" sz="1400" dirty="0" err="1" smtClean="0">
                  <a:latin typeface="Arial" pitchFamily="34" charset="0"/>
                  <a:cs typeface="Arial" pitchFamily="34" charset="0"/>
                </a:rPr>
                <a:t>reprezintă</a:t>
              </a:r>
              <a:r>
                <a:rPr lang="en-US" sz="1400" dirty="0" smtClean="0">
                  <a:latin typeface="Arial" pitchFamily="34" charset="0"/>
                  <a:cs typeface="Arial" pitchFamily="34" charset="0"/>
                </a:rPr>
                <a:t> o </a:t>
              </a:r>
              <a:r>
                <a:rPr lang="en-US" sz="1400" dirty="0" err="1" smtClean="0">
                  <a:latin typeface="Arial" pitchFamily="34" charset="0"/>
                  <a:cs typeface="Arial" pitchFamily="34" charset="0"/>
                </a:rPr>
                <a:t>dată</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punctuală</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o </a:t>
              </a:r>
              <a:r>
                <a:rPr lang="en-US" sz="1400" dirty="0" err="1" smtClean="0">
                  <a:latin typeface="Arial" pitchFamily="34" charset="0"/>
                  <a:cs typeface="Arial" pitchFamily="34" charset="0"/>
                </a:rPr>
                <a:t>valoare</a:t>
              </a:r>
              <a:r>
                <a:rPr lang="en-US" sz="1400" dirty="0" smtClean="0">
                  <a:latin typeface="Arial" pitchFamily="34" charset="0"/>
                  <a:cs typeface="Arial" pitchFamily="34" charset="0"/>
                </a:rPr>
                <a:t> care </a:t>
              </a:r>
              <a:r>
                <a:rPr lang="en-US" sz="1400" dirty="0" err="1" smtClean="0">
                  <a:latin typeface="Arial" pitchFamily="34" charset="0"/>
                  <a:cs typeface="Arial" pitchFamily="34" charset="0"/>
                </a:rPr>
                <a:t>provine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dintr</a:t>
              </a:r>
              <a:r>
                <a:rPr lang="en-US" sz="1400" dirty="0" smtClean="0">
                  <a:latin typeface="Arial" pitchFamily="34" charset="0"/>
                  <a:cs typeface="Arial" pitchFamily="34" charset="0"/>
                </a:rPr>
                <a:t>-o </a:t>
              </a:r>
              <a:r>
                <a:rPr lang="en-US" sz="1400" dirty="0" err="1" smtClean="0">
                  <a:latin typeface="Arial" pitchFamily="34" charset="0"/>
                  <a:cs typeface="Arial" pitchFamily="34" charset="0"/>
                </a:rPr>
                <a:t>celulă</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unei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foi</a:t>
              </a:r>
              <a:r>
                <a:rPr lang="en-US" sz="1400" dirty="0" smtClean="0">
                  <a:latin typeface="Arial" pitchFamily="34" charset="0"/>
                  <a:cs typeface="Arial" pitchFamily="34" charset="0"/>
                </a:rPr>
                <a:t> de date.)</a:t>
              </a:r>
            </a:p>
            <a:p>
              <a:pPr algn="just"/>
              <a:endParaRPr lang="en-US" sz="1400" dirty="0">
                <a:latin typeface="Arial" pitchFamily="34" charset="0"/>
                <a:cs typeface="Arial" pitchFamily="34" charset="0"/>
              </a:endParaRPr>
            </a:p>
          </p:txBody>
        </p:sp>
        <p:sp>
          <p:nvSpPr>
            <p:cNvPr id="24" name="TextBox 23"/>
            <p:cNvSpPr txBox="1"/>
            <p:nvPr/>
          </p:nvSpPr>
          <p:spPr>
            <a:xfrm>
              <a:off x="228600" y="2286000"/>
              <a:ext cx="4648200" cy="1815882"/>
            </a:xfrm>
            <a:prstGeom prst="rect">
              <a:avLst/>
            </a:prstGeom>
            <a:noFill/>
          </p:spPr>
          <p:txBody>
            <a:bodyPr wrap="square" rtlCol="0">
              <a:spAutoFit/>
            </a:bodyPr>
            <a:lstStyle/>
            <a:p>
              <a:pPr algn="just"/>
              <a:r>
                <a:rPr lang="en-US" sz="1400" b="1" dirty="0" smtClean="0">
                  <a:latin typeface="Arial" pitchFamily="34" charset="0"/>
                  <a:cs typeface="Arial" pitchFamily="34" charset="0"/>
                </a:rPr>
                <a:t>1.Suprafața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suprafață</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diagramă</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Diagrama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în</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întregime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și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toate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elementele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diagramei</a:t>
              </a:r>
              <a:r>
                <a:rPr lang="en-US" sz="1400" dirty="0" smtClean="0">
                  <a:latin typeface="Arial" pitchFamily="34" charset="0"/>
                  <a:cs typeface="Arial" pitchFamily="34" charset="0"/>
                </a:rPr>
                <a:t>.</a:t>
              </a:r>
            </a:p>
            <a:p>
              <a:pPr algn="just"/>
              <a:r>
                <a:rPr lang="en-US" sz="1400" b="1" dirty="0" smtClean="0">
                  <a:latin typeface="Arial" pitchFamily="34" charset="0"/>
                  <a:cs typeface="Arial" pitchFamily="34" charset="0"/>
                </a:rPr>
                <a:t>2.Suprafața </a:t>
              </a:r>
              <a:r>
                <a:rPr lang="en-US" sz="1400" b="1" dirty="0" err="1" smtClean="0">
                  <a:latin typeface="Arial" pitchFamily="34" charset="0"/>
                  <a:cs typeface="Arial" pitchFamily="34" charset="0"/>
                </a:rPr>
                <a:t>reprezentată</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grafic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suprafață</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reprezentată</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grafic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Într</a:t>
              </a:r>
              <a:r>
                <a:rPr lang="en-US" sz="1400" dirty="0" smtClean="0">
                  <a:latin typeface="Arial" pitchFamily="34" charset="0"/>
                  <a:cs typeface="Arial" pitchFamily="34" charset="0"/>
                </a:rPr>
                <a:t>-o </a:t>
              </a:r>
              <a:r>
                <a:rPr lang="en-US" sz="1400" dirty="0" err="1" smtClean="0">
                  <a:latin typeface="Arial" pitchFamily="34" charset="0"/>
                  <a:cs typeface="Arial" pitchFamily="34" charset="0"/>
                </a:rPr>
                <a:t>diagramă</a:t>
              </a:r>
              <a:r>
                <a:rPr lang="en-US" sz="1400" dirty="0" smtClean="0">
                  <a:latin typeface="Arial" pitchFamily="34" charset="0"/>
                  <a:cs typeface="Arial" pitchFamily="34" charset="0"/>
                </a:rPr>
                <a:t> 2-D, </a:t>
              </a:r>
              <a:r>
                <a:rPr lang="en-US" sz="1400" dirty="0" err="1" smtClean="0">
                  <a:latin typeface="Arial" pitchFamily="34" charset="0"/>
                  <a:cs typeface="Arial" pitchFamily="34" charset="0"/>
                </a:rPr>
                <a:t>este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zona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limitată</a:t>
              </a:r>
              <a:r>
                <a:rPr lang="en-US" sz="1400" dirty="0" smtClean="0">
                  <a:latin typeface="Arial" pitchFamily="34" charset="0"/>
                  <a:cs typeface="Arial" pitchFamily="34" charset="0"/>
                </a:rPr>
                <a:t> de axe, </a:t>
              </a:r>
              <a:r>
                <a:rPr lang="en-US" sz="1400" dirty="0" err="1" smtClean="0">
                  <a:latin typeface="Arial" pitchFamily="34" charset="0"/>
                  <a:cs typeface="Arial" pitchFamily="34" charset="0"/>
                </a:rPr>
                <a:t>inclusiv</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toate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seriile</a:t>
              </a:r>
              <a:r>
                <a:rPr lang="en-US" sz="1400" dirty="0" smtClean="0">
                  <a:latin typeface="Arial" pitchFamily="34" charset="0"/>
                  <a:cs typeface="Arial" pitchFamily="34" charset="0"/>
                </a:rPr>
                <a:t> de date. </a:t>
              </a:r>
              <a:r>
                <a:rPr lang="en-US" sz="1400" dirty="0" err="1" smtClean="0">
                  <a:latin typeface="Arial" pitchFamily="34" charset="0"/>
                  <a:cs typeface="Arial" pitchFamily="34" charset="0"/>
                </a:rPr>
                <a:t>Într</a:t>
              </a:r>
              <a:r>
                <a:rPr lang="en-US" sz="1400" dirty="0" smtClean="0">
                  <a:latin typeface="Arial" pitchFamily="34" charset="0"/>
                  <a:cs typeface="Arial" pitchFamily="34" charset="0"/>
                </a:rPr>
                <a:t>-o </a:t>
              </a:r>
              <a:r>
                <a:rPr lang="en-US" sz="1400" dirty="0" err="1" smtClean="0">
                  <a:latin typeface="Arial" pitchFamily="34" charset="0"/>
                  <a:cs typeface="Arial" pitchFamily="34" charset="0"/>
                </a:rPr>
                <a:t>diagramă</a:t>
              </a:r>
              <a:r>
                <a:rPr lang="en-US" sz="1400" dirty="0" smtClean="0">
                  <a:latin typeface="Arial" pitchFamily="34" charset="0"/>
                  <a:cs typeface="Arial" pitchFamily="34" charset="0"/>
                </a:rPr>
                <a:t> 3-D, </a:t>
              </a:r>
              <a:r>
                <a:rPr lang="en-US" sz="1400" dirty="0" err="1" smtClean="0">
                  <a:latin typeface="Arial" pitchFamily="34" charset="0"/>
                  <a:cs typeface="Arial" pitchFamily="34" charset="0"/>
                </a:rPr>
                <a:t>este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zona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limitată</a:t>
              </a:r>
              <a:r>
                <a:rPr lang="en-US" sz="1400" dirty="0" smtClean="0">
                  <a:latin typeface="Arial" pitchFamily="34" charset="0"/>
                  <a:cs typeface="Arial" pitchFamily="34" charset="0"/>
                </a:rPr>
                <a:t> de axe, </a:t>
              </a:r>
              <a:r>
                <a:rPr lang="en-US" sz="1400" dirty="0" err="1" smtClean="0">
                  <a:latin typeface="Arial" pitchFamily="34" charset="0"/>
                  <a:cs typeface="Arial" pitchFamily="34" charset="0"/>
                </a:rPr>
                <a:t>inclusiv</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toate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seriile</a:t>
              </a:r>
              <a:r>
                <a:rPr lang="en-US" sz="1400" dirty="0" smtClean="0">
                  <a:latin typeface="Arial" pitchFamily="34" charset="0"/>
                  <a:cs typeface="Arial" pitchFamily="34" charset="0"/>
                </a:rPr>
                <a:t> de date, </a:t>
              </a:r>
              <a:r>
                <a:rPr lang="en-US" sz="1400" dirty="0" err="1" smtClean="0">
                  <a:latin typeface="Arial" pitchFamily="34" charset="0"/>
                  <a:cs typeface="Arial" pitchFamily="34" charset="0"/>
                </a:rPr>
                <a:t>denumirile</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categorii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etichetele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gradațiilor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și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titlurile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axelor</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diagramei</a:t>
              </a:r>
              <a:r>
                <a:rPr lang="en-US" sz="1400" dirty="0" smtClean="0">
                  <a:latin typeface="Arial" pitchFamily="34" charset="0"/>
                  <a:cs typeface="Arial" pitchFamily="34" charset="0"/>
                </a:rPr>
                <a:t>.</a:t>
              </a:r>
            </a:p>
          </p:txBody>
        </p:sp>
      </p:gr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Grp="1" noChangeAspect="1" noChangeArrowheads="1"/>
          </p:cNvPicPr>
          <p:nvPr>
            <p:ph idx="1"/>
          </p:nvPr>
        </p:nvPicPr>
        <p:blipFill>
          <a:blip r:embed="rId2" cstate="print"/>
          <a:stretch>
            <a:fillRect/>
          </a:stretch>
        </p:blipFill>
        <p:spPr bwMode="auto">
          <a:xfrm>
            <a:off x="5943600" y="533400"/>
            <a:ext cx="2941108" cy="2205831"/>
          </a:xfrm>
          <a:prstGeom prst="rect">
            <a:avLst/>
          </a:prstGeom>
          <a:noFill/>
          <a:ln w="9525">
            <a:solidFill>
              <a:srgbClr val="0070C0"/>
            </a:solidFill>
            <a:miter lim="800000"/>
            <a:headEnd/>
            <a:tailEnd/>
          </a:ln>
          <a:effectLst/>
        </p:spPr>
      </p:pic>
      <p:sp>
        <p:nvSpPr>
          <p:cNvPr id="2" name="Title 1"/>
          <p:cNvSpPr>
            <a:spLocks noGrp="1"/>
          </p:cNvSpPr>
          <p:nvPr>
            <p:ph type="title"/>
          </p:nvPr>
        </p:nvSpPr>
        <p:spPr>
          <a:xfrm>
            <a:off x="152400" y="76200"/>
            <a:ext cx="8534400" cy="381000"/>
          </a:xfrm>
        </p:spPr>
        <p:txBody>
          <a:bodyPr>
            <a:normAutofit/>
          </a:bodyPr>
          <a:lstStyle/>
          <a:p>
            <a:r>
              <a:rPr lang="en-US" sz="1800" b="1" i="1" dirty="0" err="1" smtClean="0">
                <a:solidFill>
                  <a:schemeClr val="accent1"/>
                </a:solidFill>
                <a:latin typeface="Tahoma" pitchFamily="34" charset="0"/>
                <a:cs typeface="Tahoma" pitchFamily="34" charset="0"/>
              </a:rPr>
              <a:t>Grafice</a:t>
            </a:r>
            <a:endParaRPr lang="en-US" sz="1800" b="1" i="1" dirty="0">
              <a:solidFill>
                <a:schemeClr val="accent1"/>
              </a:solidFill>
              <a:latin typeface="Tahoma" pitchFamily="34" charset="0"/>
              <a:cs typeface="Tahoma" pitchFamily="34" charset="0"/>
            </a:endParaRPr>
          </a:p>
        </p:txBody>
      </p:sp>
      <p:sp>
        <p:nvSpPr>
          <p:cNvPr id="5" name="TextBox 4"/>
          <p:cNvSpPr txBox="1"/>
          <p:nvPr/>
        </p:nvSpPr>
        <p:spPr>
          <a:xfrm>
            <a:off x="0" y="533400"/>
            <a:ext cx="5791200" cy="2893100"/>
          </a:xfrm>
          <a:prstGeom prst="rect">
            <a:avLst/>
          </a:prstGeom>
          <a:noFill/>
        </p:spPr>
        <p:txBody>
          <a:bodyPr wrap="square" rtlCol="0">
            <a:spAutoFit/>
          </a:bodyPr>
          <a:lstStyle/>
          <a:p>
            <a:pPr algn="just"/>
            <a:r>
              <a:rPr lang="en-US" sz="1400" b="1" dirty="0" err="1" smtClean="0">
                <a:latin typeface="Arial" pitchFamily="34" charset="0"/>
                <a:cs typeface="Arial" pitchFamily="34" charset="0"/>
              </a:rPr>
              <a:t>Pentru</a:t>
            </a:r>
            <a:r>
              <a:rPr lang="en-US" sz="1400" b="1" dirty="0" smtClean="0">
                <a:latin typeface="Arial" pitchFamily="34" charset="0"/>
                <a:cs typeface="Arial" pitchFamily="34" charset="0"/>
              </a:rPr>
              <a:t> a </a:t>
            </a:r>
            <a:r>
              <a:rPr lang="en-US" sz="1400" b="1" dirty="0" err="1" smtClean="0">
                <a:latin typeface="Arial" pitchFamily="34" charset="0"/>
                <a:cs typeface="Arial" pitchFamily="34" charset="0"/>
              </a:rPr>
              <a:t>crea</a:t>
            </a:r>
            <a:r>
              <a:rPr lang="en-US" sz="1400" b="1" dirty="0" smtClean="0">
                <a:latin typeface="Arial" pitchFamily="34" charset="0"/>
                <a:cs typeface="Arial" pitchFamily="34" charset="0"/>
              </a:rPr>
              <a:t> o </a:t>
            </a:r>
            <a:r>
              <a:rPr lang="en-US" sz="1400" b="1" dirty="0" err="1" smtClean="0">
                <a:latin typeface="Arial" pitchFamily="34" charset="0"/>
                <a:cs typeface="Arial" pitchFamily="34" charset="0"/>
              </a:rPr>
              <a:t>diagrama</a:t>
            </a:r>
            <a:r>
              <a:rPr lang="ro-RO" sz="1400" b="1" dirty="0" smtClean="0">
                <a:latin typeface="Arial" pitchFamily="34" charset="0"/>
                <a:cs typeface="Arial" pitchFamily="34" charset="0"/>
              </a:rPr>
              <a:t>:</a:t>
            </a:r>
            <a:endParaRPr lang="en-US" sz="1400" b="1" dirty="0" smtClean="0">
              <a:latin typeface="Arial" pitchFamily="34" charset="0"/>
              <a:cs typeface="Arial" pitchFamily="34" charset="0"/>
            </a:endParaRPr>
          </a:p>
          <a:p>
            <a:pPr algn="just">
              <a:buFontTx/>
              <a:buChar char="-"/>
            </a:pPr>
            <a:r>
              <a:rPr lang="ro-RO" sz="1400" dirty="0" smtClean="0">
                <a:latin typeface="Arial" pitchFamily="34" charset="0"/>
                <a:cs typeface="Arial" pitchFamily="34" charset="0"/>
              </a:rPr>
              <a:t>clic</a:t>
            </a:r>
            <a:r>
              <a:rPr lang="en-US" sz="1400" dirty="0" smtClean="0">
                <a:latin typeface="Arial" pitchFamily="34" charset="0"/>
                <a:cs typeface="Arial" pitchFamily="34" charset="0"/>
              </a:rPr>
              <a:t>k</a:t>
            </a:r>
            <a:r>
              <a:rPr lang="ro-RO" sz="1400" dirty="0" smtClean="0">
                <a:latin typeface="Arial" pitchFamily="34" charset="0"/>
                <a:cs typeface="Arial" pitchFamily="34" charset="0"/>
              </a:rPr>
              <a:t> pe un buton din fila </a:t>
            </a:r>
            <a:r>
              <a:rPr lang="ro-RO" sz="1400" b="1" dirty="0" smtClean="0">
                <a:latin typeface="Arial" pitchFamily="34" charset="0"/>
                <a:cs typeface="Arial" pitchFamily="34" charset="0"/>
              </a:rPr>
              <a:t>Inserare</a:t>
            </a:r>
            <a:r>
              <a:rPr lang="ro-RO" sz="1400" dirty="0" smtClean="0">
                <a:latin typeface="Arial" pitchFamily="34" charset="0"/>
                <a:cs typeface="Arial" pitchFamily="34" charset="0"/>
              </a:rPr>
              <a:t> în grupul </a:t>
            </a:r>
            <a:r>
              <a:rPr lang="ro-RO" sz="1400" b="1" dirty="0" smtClean="0">
                <a:latin typeface="Arial" pitchFamily="34" charset="0"/>
                <a:cs typeface="Arial" pitchFamily="34" charset="0"/>
              </a:rPr>
              <a:t>Diagrame</a:t>
            </a:r>
            <a:r>
              <a:rPr lang="ro-RO" sz="1400" dirty="0" smtClean="0">
                <a:latin typeface="Arial" pitchFamily="34" charset="0"/>
                <a:cs typeface="Arial" pitchFamily="34" charset="0"/>
              </a:rPr>
              <a:t>.</a:t>
            </a:r>
            <a:endParaRPr lang="en-US" sz="1400" dirty="0" smtClean="0">
              <a:latin typeface="Arial" pitchFamily="34" charset="0"/>
              <a:cs typeface="Arial" pitchFamily="34" charset="0"/>
            </a:endParaRPr>
          </a:p>
          <a:p>
            <a:pPr algn="just">
              <a:buFontTx/>
              <a:buChar char="-"/>
            </a:pPr>
            <a:r>
              <a:rPr lang="ro-RO" sz="1400" dirty="0" smtClean="0">
                <a:latin typeface="Arial" pitchFamily="34" charset="0"/>
                <a:cs typeface="Arial" pitchFamily="34" charset="0"/>
              </a:rPr>
              <a:t> Apoi devin disponibile filele </a:t>
            </a:r>
            <a:r>
              <a:rPr lang="ro-RO" sz="1400" b="1" dirty="0" smtClean="0">
                <a:latin typeface="Arial" pitchFamily="34" charset="0"/>
                <a:cs typeface="Arial" pitchFamily="34" charset="0"/>
              </a:rPr>
              <a:t>Instrumente diagramă</a:t>
            </a:r>
            <a:r>
              <a:rPr lang="ro-RO" sz="1400" dirty="0" smtClean="0">
                <a:latin typeface="Arial" pitchFamily="34" charset="0"/>
                <a:cs typeface="Arial" pitchFamily="34" charset="0"/>
              </a:rPr>
              <a:t>: </a:t>
            </a:r>
            <a:r>
              <a:rPr lang="ro-RO" sz="1400" b="1" dirty="0" smtClean="0">
                <a:latin typeface="Arial" pitchFamily="34" charset="0"/>
                <a:cs typeface="Arial" pitchFamily="34" charset="0"/>
              </a:rPr>
              <a:t>Proiect</a:t>
            </a:r>
            <a:r>
              <a:rPr lang="en-US" sz="1400" b="1" dirty="0" smtClean="0">
                <a:latin typeface="Arial" pitchFamily="34" charset="0"/>
                <a:cs typeface="Arial" pitchFamily="34" charset="0"/>
              </a:rPr>
              <a:t>are</a:t>
            </a:r>
            <a:r>
              <a:rPr lang="ro-RO" sz="1400" dirty="0" smtClean="0">
                <a:latin typeface="Arial" pitchFamily="34" charset="0"/>
                <a:cs typeface="Arial" pitchFamily="34" charset="0"/>
              </a:rPr>
              <a:t>, </a:t>
            </a:r>
            <a:r>
              <a:rPr lang="ro-RO" sz="1400" b="1" dirty="0" smtClean="0">
                <a:latin typeface="Arial" pitchFamily="34" charset="0"/>
                <a:cs typeface="Arial" pitchFamily="34" charset="0"/>
              </a:rPr>
              <a:t>Aspect</a:t>
            </a:r>
            <a:r>
              <a:rPr lang="ro-RO" sz="1400" dirty="0" smtClean="0">
                <a:latin typeface="Arial" pitchFamily="34" charset="0"/>
                <a:cs typeface="Arial" pitchFamily="34" charset="0"/>
              </a:rPr>
              <a:t> şi </a:t>
            </a:r>
            <a:r>
              <a:rPr lang="ro-RO" sz="1400" b="1" dirty="0" smtClean="0">
                <a:latin typeface="Arial" pitchFamily="34" charset="0"/>
                <a:cs typeface="Arial" pitchFamily="34" charset="0"/>
              </a:rPr>
              <a:t>Format</a:t>
            </a:r>
            <a:r>
              <a:rPr lang="ro-RO" sz="1400" dirty="0" smtClean="0">
                <a:latin typeface="Arial" pitchFamily="34" charset="0"/>
                <a:cs typeface="Arial" pitchFamily="34" charset="0"/>
              </a:rPr>
              <a:t>.</a:t>
            </a:r>
            <a:endParaRPr lang="en-US" sz="1400" dirty="0" smtClean="0">
              <a:latin typeface="Arial" pitchFamily="34" charset="0"/>
              <a:cs typeface="Arial" pitchFamily="34" charset="0"/>
            </a:endParaRPr>
          </a:p>
          <a:p>
            <a:pPr algn="just"/>
            <a:r>
              <a:rPr lang="ro-RO" sz="1400" dirty="0" smtClean="0">
                <a:latin typeface="Arial" pitchFamily="34" charset="0"/>
                <a:cs typeface="Arial" pitchFamily="34" charset="0"/>
              </a:rPr>
              <a:t>Comenzile din Panglică sunt cele pe care le utilizaţi cel mai mult. În loc să afişeze toate comenzile tot timpul, Excel 2007 afişează unele comenzi atunci când este posibil să aveţi nevoie de ele, ca răspuns la o acţiune ce o întreprindeţi.</a:t>
            </a:r>
            <a:endParaRPr lang="en-US" sz="1400" dirty="0" smtClean="0">
              <a:latin typeface="Arial" pitchFamily="34" charset="0"/>
              <a:cs typeface="Arial" pitchFamily="34" charset="0"/>
            </a:endParaRPr>
          </a:p>
          <a:p>
            <a:pPr algn="just"/>
            <a:r>
              <a:rPr lang="ro-RO" sz="1400" dirty="0" smtClean="0">
                <a:latin typeface="Arial" pitchFamily="34" charset="0"/>
                <a:cs typeface="Arial" pitchFamily="34" charset="0"/>
              </a:rPr>
              <a:t>De exemplu, dacă nu aveţi o diagramă în foaia de lucru, comenzile de lucru cu diagramele nu sunt necesare.</a:t>
            </a:r>
            <a:endParaRPr lang="en-US" sz="1400" dirty="0" smtClean="0">
              <a:latin typeface="Arial" pitchFamily="34" charset="0"/>
              <a:cs typeface="Arial" pitchFamily="34" charset="0"/>
            </a:endParaRPr>
          </a:p>
          <a:p>
            <a:pPr algn="just"/>
            <a:r>
              <a:rPr lang="ro-RO" sz="1400" dirty="0" smtClean="0">
                <a:latin typeface="Arial" pitchFamily="34" charset="0"/>
                <a:cs typeface="Arial" pitchFamily="34" charset="0"/>
              </a:rPr>
              <a:t>Dar, după ce creaţi o diagramă, apar Instrumente diagramă, cu trei file: </a:t>
            </a:r>
            <a:r>
              <a:rPr lang="ro-RO" sz="1400" b="1" dirty="0" smtClean="0">
                <a:latin typeface="Arial" pitchFamily="34" charset="0"/>
                <a:cs typeface="Arial" pitchFamily="34" charset="0"/>
              </a:rPr>
              <a:t>Proiect, Aspect </a:t>
            </a:r>
            <a:r>
              <a:rPr lang="ro-RO" sz="1400" dirty="0" smtClean="0">
                <a:latin typeface="Arial" pitchFamily="34" charset="0"/>
                <a:cs typeface="Arial" pitchFamily="34" charset="0"/>
              </a:rPr>
              <a:t>şi </a:t>
            </a:r>
            <a:r>
              <a:rPr lang="ro-RO" sz="1400" b="1" dirty="0" smtClean="0">
                <a:latin typeface="Arial" pitchFamily="34" charset="0"/>
                <a:cs typeface="Arial" pitchFamily="34" charset="0"/>
              </a:rPr>
              <a:t>Format</a:t>
            </a:r>
            <a:r>
              <a:rPr lang="ro-RO" sz="1400" dirty="0" smtClean="0">
                <a:latin typeface="Arial" pitchFamily="34" charset="0"/>
                <a:cs typeface="Arial" pitchFamily="34" charset="0"/>
              </a:rPr>
              <a:t>. În aceste file veţi găsi comenzile necesare pentru lucrul cu diagrama. Panglica răspunde acţiunii dvs. </a:t>
            </a:r>
            <a:endParaRPr lang="en-US" sz="1400" dirty="0" smtClean="0">
              <a:latin typeface="Arial" pitchFamily="34" charset="0"/>
              <a:cs typeface="Arial" pitchFamily="34" charset="0"/>
            </a:endParaRPr>
          </a:p>
        </p:txBody>
      </p:sp>
      <p:sp>
        <p:nvSpPr>
          <p:cNvPr id="7" name="TextBox 6"/>
          <p:cNvSpPr txBox="1"/>
          <p:nvPr/>
        </p:nvSpPr>
        <p:spPr>
          <a:xfrm>
            <a:off x="152400" y="3505200"/>
            <a:ext cx="8382000" cy="954107"/>
          </a:xfrm>
          <a:prstGeom prst="rect">
            <a:avLst/>
          </a:prstGeom>
          <a:noFill/>
        </p:spPr>
        <p:txBody>
          <a:bodyPr wrap="square" rtlCol="0">
            <a:spAutoFit/>
          </a:bodyPr>
          <a:lstStyle/>
          <a:p>
            <a:pPr algn="just"/>
            <a:r>
              <a:rPr lang="ro-RO" sz="1400" dirty="0" smtClean="0">
                <a:latin typeface="Arial" pitchFamily="34" charset="0"/>
                <a:cs typeface="Arial" pitchFamily="34" charset="0"/>
              </a:rPr>
              <a:t>Utilizaţi</a:t>
            </a:r>
            <a:r>
              <a:rPr lang="en-US" sz="1400" dirty="0" smtClean="0">
                <a:latin typeface="Arial" pitchFamily="34" charset="0"/>
                <a:cs typeface="Arial" pitchFamily="34" charset="0"/>
              </a:rPr>
              <a:t>:</a:t>
            </a:r>
          </a:p>
          <a:p>
            <a:pPr algn="just">
              <a:buFont typeface="Wingdings" pitchFamily="2" charset="2"/>
              <a:buChar char="ü"/>
            </a:pPr>
            <a:r>
              <a:rPr lang="ro-RO" sz="1400" dirty="0" smtClean="0">
                <a:latin typeface="Arial" pitchFamily="34" charset="0"/>
                <a:cs typeface="Arial" pitchFamily="34" charset="0"/>
              </a:rPr>
              <a:t> fila </a:t>
            </a:r>
            <a:r>
              <a:rPr lang="ro-RO" sz="1400" b="1" dirty="0" smtClean="0">
                <a:latin typeface="Arial" pitchFamily="34" charset="0"/>
                <a:cs typeface="Arial" pitchFamily="34" charset="0"/>
              </a:rPr>
              <a:t>Proiect</a:t>
            </a:r>
            <a:r>
              <a:rPr lang="en-US" sz="1400" b="1" dirty="0" smtClean="0">
                <a:latin typeface="Arial" pitchFamily="34" charset="0"/>
                <a:cs typeface="Arial" pitchFamily="34" charset="0"/>
              </a:rPr>
              <a:t>are (Design)</a:t>
            </a:r>
            <a:r>
              <a:rPr lang="ro-RO" sz="1400" dirty="0" smtClean="0">
                <a:latin typeface="Arial" pitchFamily="34" charset="0"/>
                <a:cs typeface="Arial" pitchFamily="34" charset="0"/>
              </a:rPr>
              <a:t> pentru a schimba tipul de diagramă sau a muta diagrama; </a:t>
            </a:r>
            <a:endParaRPr lang="en-US" sz="1400" dirty="0" smtClean="0">
              <a:latin typeface="Arial" pitchFamily="34" charset="0"/>
              <a:cs typeface="Arial" pitchFamily="34" charset="0"/>
            </a:endParaRPr>
          </a:p>
          <a:p>
            <a:pPr algn="just">
              <a:buFont typeface="Wingdings" pitchFamily="2" charset="2"/>
              <a:buChar char="ü"/>
            </a:pPr>
            <a:r>
              <a:rPr lang="ro-RO" sz="1400" dirty="0" smtClean="0">
                <a:latin typeface="Arial" pitchFamily="34" charset="0"/>
                <a:cs typeface="Arial" pitchFamily="34" charset="0"/>
              </a:rPr>
              <a:t>fila </a:t>
            </a:r>
            <a:r>
              <a:rPr lang="ro-RO" sz="1400" b="1" dirty="0" smtClean="0">
                <a:latin typeface="Arial" pitchFamily="34" charset="0"/>
                <a:cs typeface="Arial" pitchFamily="34" charset="0"/>
              </a:rPr>
              <a:t>Aspect</a:t>
            </a:r>
            <a:r>
              <a:rPr lang="ro-RO" sz="1400" dirty="0" smtClean="0">
                <a:latin typeface="Arial" pitchFamily="34" charset="0"/>
                <a:cs typeface="Arial" pitchFamily="34" charset="0"/>
              </a:rPr>
              <a:t> </a:t>
            </a:r>
            <a:r>
              <a:rPr lang="en-US" sz="1400" b="1" dirty="0" smtClean="0">
                <a:latin typeface="Arial" pitchFamily="34" charset="0"/>
                <a:cs typeface="Arial" pitchFamily="34" charset="0"/>
              </a:rPr>
              <a:t>(Layout) </a:t>
            </a:r>
            <a:r>
              <a:rPr lang="ro-RO" sz="1400" dirty="0" smtClean="0">
                <a:latin typeface="Arial" pitchFamily="34" charset="0"/>
                <a:cs typeface="Arial" pitchFamily="34" charset="0"/>
              </a:rPr>
              <a:t>pentru a modifica titlurile diagramei sau alte elemente ale sale; </a:t>
            </a:r>
            <a:endParaRPr lang="en-US" sz="1400" dirty="0" smtClean="0">
              <a:latin typeface="Arial" pitchFamily="34" charset="0"/>
              <a:cs typeface="Arial" pitchFamily="34" charset="0"/>
            </a:endParaRPr>
          </a:p>
          <a:p>
            <a:pPr algn="just">
              <a:buFont typeface="Wingdings" pitchFamily="2" charset="2"/>
              <a:buChar char="ü"/>
            </a:pPr>
            <a:r>
              <a:rPr lang="ro-RO" sz="1400" dirty="0" smtClean="0">
                <a:latin typeface="Arial" pitchFamily="34" charset="0"/>
                <a:cs typeface="Arial" pitchFamily="34" charset="0"/>
              </a:rPr>
              <a:t>iar fila </a:t>
            </a:r>
            <a:r>
              <a:rPr lang="ro-RO" sz="1400" b="1" dirty="0" smtClean="0">
                <a:latin typeface="Arial" pitchFamily="34" charset="0"/>
                <a:cs typeface="Arial" pitchFamily="34" charset="0"/>
              </a:rPr>
              <a:t>Format</a:t>
            </a:r>
            <a:r>
              <a:rPr lang="ro-RO" sz="1400" dirty="0" smtClean="0">
                <a:latin typeface="Arial" pitchFamily="34" charset="0"/>
                <a:cs typeface="Arial" pitchFamily="34" charset="0"/>
              </a:rPr>
              <a:t> </a:t>
            </a:r>
            <a:r>
              <a:rPr lang="en-US" sz="1400" b="1" dirty="0" smtClean="0">
                <a:latin typeface="Arial" pitchFamily="34" charset="0"/>
                <a:cs typeface="Arial" pitchFamily="34" charset="0"/>
              </a:rPr>
              <a:t>(Format) </a:t>
            </a:r>
            <a:r>
              <a:rPr lang="ro-RO" sz="1400" dirty="0" smtClean="0">
                <a:latin typeface="Arial" pitchFamily="34" charset="0"/>
                <a:cs typeface="Arial" pitchFamily="34" charset="0"/>
              </a:rPr>
              <a:t>pentru a adăuga culori de umplere sau a modifica stilurile de linie. </a:t>
            </a:r>
            <a:endParaRPr lang="en-US" sz="1400" dirty="0" smtClean="0">
              <a:latin typeface="Arial" pitchFamily="34" charset="0"/>
              <a:cs typeface="Arial" pitchFamily="34" charset="0"/>
            </a:endParaRPr>
          </a:p>
        </p:txBody>
      </p:sp>
      <p:grpSp>
        <p:nvGrpSpPr>
          <p:cNvPr id="11" name="Grupare 10"/>
          <p:cNvGrpSpPr/>
          <p:nvPr/>
        </p:nvGrpSpPr>
        <p:grpSpPr>
          <a:xfrm>
            <a:off x="3352800" y="4648200"/>
            <a:ext cx="5638800" cy="1828800"/>
            <a:chOff x="2590800" y="4114800"/>
            <a:chExt cx="5638800" cy="1828800"/>
          </a:xfrm>
        </p:grpSpPr>
        <p:pic>
          <p:nvPicPr>
            <p:cNvPr id="9" name="Picture 3"/>
            <p:cNvPicPr>
              <a:picLocks noChangeAspect="1" noChangeArrowheads="1"/>
            </p:cNvPicPr>
            <p:nvPr/>
          </p:nvPicPr>
          <p:blipFill>
            <a:blip r:embed="rId3" cstate="print"/>
            <a:srcRect r="7500" b="81667"/>
            <a:stretch>
              <a:fillRect/>
            </a:stretch>
          </p:blipFill>
          <p:spPr bwMode="auto">
            <a:xfrm>
              <a:off x="2590800" y="4114800"/>
              <a:ext cx="5638800" cy="838200"/>
            </a:xfrm>
            <a:prstGeom prst="rect">
              <a:avLst/>
            </a:prstGeom>
            <a:noFill/>
            <a:ln w="9525">
              <a:solidFill>
                <a:srgbClr val="0070C0"/>
              </a:solidFill>
              <a:miter lim="800000"/>
              <a:headEnd/>
              <a:tailEnd/>
            </a:ln>
            <a:effectLst/>
          </p:spPr>
        </p:pic>
        <p:pic>
          <p:nvPicPr>
            <p:cNvPr id="10" name="Picture 4"/>
            <p:cNvPicPr>
              <a:picLocks noChangeAspect="1" noChangeArrowheads="1"/>
            </p:cNvPicPr>
            <p:nvPr/>
          </p:nvPicPr>
          <p:blipFill>
            <a:blip r:embed="rId4" cstate="print"/>
            <a:srcRect r="10000" b="81667"/>
            <a:stretch>
              <a:fillRect/>
            </a:stretch>
          </p:blipFill>
          <p:spPr bwMode="auto">
            <a:xfrm>
              <a:off x="2590800" y="5105400"/>
              <a:ext cx="5486400" cy="838200"/>
            </a:xfrm>
            <a:prstGeom prst="rect">
              <a:avLst/>
            </a:prstGeom>
            <a:noFill/>
            <a:ln w="9525">
              <a:solidFill>
                <a:srgbClr val="0070C0"/>
              </a:solidFill>
              <a:miter lim="800000"/>
              <a:headEnd/>
              <a:tailEnd/>
            </a:ln>
            <a:effectLst/>
          </p:spPr>
        </p:pic>
      </p:gr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19200"/>
            <a:ext cx="8915400" cy="4495800"/>
          </a:xfrm>
        </p:spPr>
        <p:txBody>
          <a:bodyPr numCol="2">
            <a:noAutofit/>
          </a:bodyPr>
          <a:lstStyle/>
          <a:p>
            <a:pPr>
              <a:buNone/>
            </a:pPr>
            <a:r>
              <a:rPr lang="en-US" sz="1300" b="1" dirty="0" err="1" smtClean="0">
                <a:latin typeface="Arial" pitchFamily="34" charset="0"/>
                <a:cs typeface="Arial" pitchFamily="34" charset="0"/>
              </a:rPr>
              <a:t>Inserarea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unui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grafic</a:t>
            </a:r>
            <a:endParaRPr lang="en-US" sz="1300" b="1" dirty="0" smtClean="0">
              <a:latin typeface="Arial" pitchFamily="34" charset="0"/>
              <a:cs typeface="Arial" pitchFamily="34" charset="0"/>
            </a:endParaRPr>
          </a:p>
          <a:p>
            <a:pPr>
              <a:buNone/>
            </a:pPr>
            <a:r>
              <a:rPr lang="en-US" sz="1300" b="1" dirty="0" err="1" smtClean="0">
                <a:latin typeface="Arial" pitchFamily="34" charset="0"/>
                <a:cs typeface="Arial" pitchFamily="34" charset="0"/>
              </a:rPr>
              <a:t>Metoda</a:t>
            </a:r>
            <a:r>
              <a:rPr lang="en-US" sz="1300" b="1" dirty="0" smtClean="0">
                <a:latin typeface="Arial" pitchFamily="34" charset="0"/>
                <a:cs typeface="Arial" pitchFamily="34" charset="0"/>
              </a:rPr>
              <a:t> 1</a:t>
            </a:r>
          </a:p>
          <a:p>
            <a:pPr>
              <a:buClrTx/>
            </a:pPr>
            <a:r>
              <a:rPr lang="ro-RO" sz="1300" dirty="0" smtClean="0">
                <a:latin typeface="Arial" pitchFamily="34" charset="0"/>
                <a:cs typeface="Arial" pitchFamily="34" charset="0"/>
              </a:rPr>
              <a:t>Clic</a:t>
            </a:r>
            <a:r>
              <a:rPr lang="en-US" sz="1300" dirty="0" smtClean="0">
                <a:latin typeface="Arial" pitchFamily="34" charset="0"/>
                <a:cs typeface="Arial" pitchFamily="34" charset="0"/>
              </a:rPr>
              <a:t>k</a:t>
            </a:r>
            <a:r>
              <a:rPr lang="ro-RO" sz="1300" dirty="0" smtClean="0">
                <a:latin typeface="Arial" pitchFamily="34" charset="0"/>
                <a:cs typeface="Arial" pitchFamily="34" charset="0"/>
              </a:rPr>
              <a:t> pe un buton din fila Inserare în grupul </a:t>
            </a:r>
            <a:r>
              <a:rPr lang="ro-RO" sz="1300" b="1" dirty="0" smtClean="0">
                <a:latin typeface="Arial" pitchFamily="34" charset="0"/>
                <a:cs typeface="Arial" pitchFamily="34" charset="0"/>
              </a:rPr>
              <a:t>Diagrame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coloana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bara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linie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diagrama</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foaia</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calcul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apara</a:t>
            </a:r>
            <a:r>
              <a:rPr lang="en-US" sz="1300" dirty="0" smtClean="0">
                <a:latin typeface="Arial" pitchFamily="34" charset="0"/>
                <a:cs typeface="Arial" pitchFamily="34" charset="0"/>
              </a:rPr>
              <a:t> o </a:t>
            </a:r>
            <a:r>
              <a:rPr lang="en-US" sz="1300" dirty="0" err="1" smtClean="0">
                <a:latin typeface="Arial" pitchFamily="34" charset="0"/>
                <a:cs typeface="Arial" pitchFamily="34" charset="0"/>
              </a:rPr>
              <a:t>zona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incadrata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intr</a:t>
            </a:r>
            <a:r>
              <a:rPr lang="en-US" sz="1300" dirty="0" smtClean="0">
                <a:latin typeface="Arial" pitchFamily="34" charset="0"/>
                <a:cs typeface="Arial" pitchFamily="34" charset="0"/>
              </a:rPr>
              <a:t>-un </a:t>
            </a:r>
            <a:r>
              <a:rPr lang="en-US" sz="1300" dirty="0" err="1" smtClean="0">
                <a:latin typeface="Arial" pitchFamily="34" charset="0"/>
                <a:cs typeface="Arial" pitchFamily="34" charset="0"/>
              </a:rPr>
              <a:t>chenar</a:t>
            </a:r>
            <a:endParaRPr lang="en-US" sz="1300" dirty="0" smtClean="0">
              <a:latin typeface="Arial" pitchFamily="34" charset="0"/>
              <a:cs typeface="Arial" pitchFamily="34" charset="0"/>
            </a:endParaRPr>
          </a:p>
          <a:p>
            <a:pPr>
              <a:buClrTx/>
            </a:pPr>
            <a:r>
              <a:rPr lang="en-US" sz="1300" dirty="0" err="1" smtClean="0">
                <a:latin typeface="Arial" pitchFamily="34" charset="0"/>
                <a:cs typeface="Arial" pitchFamily="34" charset="0"/>
              </a:rPr>
              <a:t>Executati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clic</a:t>
            </a:r>
            <a:r>
              <a:rPr lang="ro-RO" sz="1300" dirty="0" smtClean="0">
                <a:latin typeface="Arial" pitchFamily="34" charset="0"/>
                <a:cs typeface="Arial" pitchFamily="34" charset="0"/>
              </a:rPr>
              <a:t>k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Selectare</a:t>
            </a:r>
            <a:r>
              <a:rPr lang="en-US" sz="1300" b="1" dirty="0" smtClean="0">
                <a:latin typeface="Arial" pitchFamily="34" charset="0"/>
                <a:cs typeface="Arial" pitchFamily="34" charset="0"/>
              </a:rPr>
              <a:t> date</a:t>
            </a:r>
            <a:r>
              <a:rPr lang="ro-RO" sz="1300" b="1" dirty="0" smtClean="0">
                <a:latin typeface="Arial" pitchFamily="34" charset="0"/>
                <a:cs typeface="Arial" pitchFamily="34" charset="0"/>
              </a:rPr>
              <a:t> </a:t>
            </a:r>
            <a:r>
              <a:rPr lang="en-US" sz="1300" b="1" dirty="0" smtClean="0">
                <a:latin typeface="Arial" pitchFamily="34" charset="0"/>
                <a:cs typeface="Arial" pitchFamily="34" charset="0"/>
              </a:rPr>
              <a:t>(Select Data)</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Design (Aspect)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Date</a:t>
            </a:r>
          </a:p>
          <a:p>
            <a:pPr>
              <a:buClrTx/>
            </a:pPr>
            <a:r>
              <a:rPr lang="en-US" sz="1300" dirty="0" smtClean="0">
                <a:latin typeface="Arial" pitchFamily="34" charset="0"/>
                <a:cs typeface="Arial" pitchFamily="34" charset="0"/>
              </a:rPr>
              <a:t>In </a:t>
            </a:r>
            <a:r>
              <a:rPr lang="en-US" sz="1300" dirty="0" err="1" smtClean="0">
                <a:latin typeface="Arial" pitchFamily="34" charset="0"/>
                <a:cs typeface="Arial" pitchFamily="34" charset="0"/>
              </a:rPr>
              <a:t>caseta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Selectare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sursa</a:t>
            </a:r>
            <a:r>
              <a:rPr lang="en-US" sz="1300" b="1" dirty="0" smtClean="0">
                <a:latin typeface="Arial" pitchFamily="34" charset="0"/>
                <a:cs typeface="Arial" pitchFamily="34" charset="0"/>
              </a:rPr>
              <a:t> de date</a:t>
            </a:r>
            <a:r>
              <a:rPr lang="ro-RO" sz="1300" b="1" dirty="0" smtClean="0">
                <a:latin typeface="Arial" pitchFamily="34" charset="0"/>
                <a:cs typeface="Arial" pitchFamily="34" charset="0"/>
              </a:rPr>
              <a:t> </a:t>
            </a:r>
            <a:r>
              <a:rPr lang="en-US" sz="1300" b="1" dirty="0" smtClean="0">
                <a:latin typeface="Arial" pitchFamily="34" charset="0"/>
                <a:cs typeface="Arial" pitchFamily="34" charset="0"/>
              </a:rPr>
              <a:t>(Select Data Source), </a:t>
            </a:r>
            <a:r>
              <a:rPr lang="en-US" sz="1300" dirty="0" smtClean="0">
                <a:latin typeface="Arial" pitchFamily="34" charset="0"/>
                <a:cs typeface="Arial" pitchFamily="34" charset="0"/>
              </a:rPr>
              <a:t>click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butonul</a:t>
            </a:r>
            <a:r>
              <a:rPr lang="en-US" sz="1300" dirty="0" smtClean="0">
                <a:latin typeface="Arial" pitchFamily="34" charset="0"/>
                <a:cs typeface="Arial" pitchFamily="34" charset="0"/>
              </a:rPr>
              <a:t> </a:t>
            </a:r>
            <a:r>
              <a:rPr lang="ro-RO" sz="1300" dirty="0" smtClean="0">
                <a:latin typeface="Arial" pitchFamily="34" charset="0"/>
                <a:cs typeface="Arial" pitchFamily="34" charset="0"/>
              </a:rPr>
              <a:t> </a:t>
            </a:r>
            <a:r>
              <a:rPr lang="en-US" sz="1300" b="1" dirty="0" smtClean="0">
                <a:latin typeface="Arial" pitchFamily="34" charset="0"/>
                <a:cs typeface="Arial" pitchFamily="34" charset="0"/>
              </a:rPr>
              <a:t>Add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adauga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seriile</a:t>
            </a:r>
            <a:endParaRPr lang="en-US" sz="1300" dirty="0" smtClean="0">
              <a:latin typeface="Arial" pitchFamily="34" charset="0"/>
              <a:cs typeface="Arial" pitchFamily="34" charset="0"/>
            </a:endParaRPr>
          </a:p>
          <a:p>
            <a:pPr>
              <a:buClrTx/>
            </a:pPr>
            <a:r>
              <a:rPr lang="en-US" sz="1300" dirty="0" smtClean="0">
                <a:latin typeface="Arial" pitchFamily="34" charset="0"/>
                <a:cs typeface="Arial" pitchFamily="34" charset="0"/>
              </a:rPr>
              <a:t>In </a:t>
            </a:r>
            <a:r>
              <a:rPr lang="en-US" sz="1300" dirty="0" err="1" smtClean="0">
                <a:latin typeface="Arial" pitchFamily="34" charset="0"/>
                <a:cs typeface="Arial" pitchFamily="34" charset="0"/>
              </a:rPr>
              <a:t>caseta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Editare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serie</a:t>
            </a:r>
            <a:r>
              <a:rPr lang="ro-RO" sz="1300" b="1" dirty="0" smtClean="0">
                <a:latin typeface="Arial" pitchFamily="34" charset="0"/>
                <a:cs typeface="Arial" pitchFamily="34" charset="0"/>
              </a:rPr>
              <a:t> </a:t>
            </a:r>
            <a:r>
              <a:rPr lang="en-US" sz="1300" b="1" dirty="0" smtClean="0">
                <a:latin typeface="Arial" pitchFamily="34" charset="0"/>
                <a:cs typeface="Arial" pitchFamily="34" charset="0"/>
              </a:rPr>
              <a:t>(Edit Series)</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numele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seriei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valorile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prin</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selectie</a:t>
            </a:r>
            <a:r>
              <a:rPr lang="en-US" sz="1300" dirty="0" smtClean="0">
                <a:latin typeface="Arial" pitchFamily="34" charset="0"/>
                <a:cs typeface="Arial" pitchFamily="34" charset="0"/>
              </a:rPr>
              <a:t> cu mouse-</a:t>
            </a:r>
            <a:r>
              <a:rPr lang="en-US" sz="1300" dirty="0" err="1" smtClean="0">
                <a:latin typeface="Arial" pitchFamily="34" charset="0"/>
                <a:cs typeface="Arial" pitchFamily="34" charset="0"/>
              </a:rPr>
              <a:t>ul</a:t>
            </a:r>
            <a:r>
              <a:rPr lang="en-US" sz="1300" dirty="0" smtClean="0">
                <a:latin typeface="Arial" pitchFamily="34" charset="0"/>
                <a:cs typeface="Arial" pitchFamily="34" charset="0"/>
              </a:rPr>
              <a:t>)</a:t>
            </a:r>
          </a:p>
          <a:p>
            <a:pPr>
              <a:buClrTx/>
            </a:pPr>
            <a:r>
              <a:rPr lang="en-US" sz="1300" dirty="0" smtClean="0">
                <a:latin typeface="Arial" pitchFamily="34" charset="0"/>
                <a:cs typeface="Arial" pitchFamily="34" charset="0"/>
              </a:rPr>
              <a:t>In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Etichete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axa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orizontala</a:t>
            </a:r>
            <a:r>
              <a:rPr lang="ro-RO" sz="1300" b="1" dirty="0" smtClean="0">
                <a:latin typeface="Arial" pitchFamily="34" charset="0"/>
                <a:cs typeface="Arial" pitchFamily="34" charset="0"/>
              </a:rPr>
              <a:t> </a:t>
            </a:r>
            <a:r>
              <a:rPr lang="en-US" sz="1300" b="1" dirty="0" smtClean="0">
                <a:latin typeface="Arial" pitchFamily="34" charset="0"/>
                <a:cs typeface="Arial" pitchFamily="34" charset="0"/>
              </a:rPr>
              <a:t>(Horizontal Axis Labels)</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etichetele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axei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orizontale</a:t>
            </a:r>
            <a:endParaRPr lang="en-US" sz="1300" dirty="0" smtClean="0">
              <a:latin typeface="Arial" pitchFamily="34" charset="0"/>
              <a:cs typeface="Arial" pitchFamily="34" charset="0"/>
            </a:endParaRPr>
          </a:p>
          <a:p>
            <a:pPr>
              <a:buNone/>
            </a:pPr>
            <a:r>
              <a:rPr lang="en-US" sz="1300" b="1" dirty="0" err="1" smtClean="0">
                <a:latin typeface="Arial" pitchFamily="34" charset="0"/>
                <a:cs typeface="Arial" pitchFamily="34" charset="0"/>
              </a:rPr>
              <a:t>Metoda</a:t>
            </a:r>
            <a:r>
              <a:rPr lang="en-US" sz="1300" b="1" dirty="0" smtClean="0">
                <a:latin typeface="Arial" pitchFamily="34" charset="0"/>
                <a:cs typeface="Arial" pitchFamily="34" charset="0"/>
              </a:rPr>
              <a:t> 2</a:t>
            </a:r>
          </a:p>
          <a:p>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datele</a:t>
            </a:r>
            <a:endParaRPr lang="en-US" sz="1300" dirty="0" smtClean="0">
              <a:latin typeface="Arial" pitchFamily="34" charset="0"/>
              <a:cs typeface="Arial" pitchFamily="34" charset="0"/>
            </a:endParaRPr>
          </a:p>
          <a:p>
            <a:r>
              <a:rPr lang="en-US" sz="1300" dirty="0" smtClean="0">
                <a:latin typeface="Arial" pitchFamily="34" charset="0"/>
                <a:cs typeface="Arial" pitchFamily="34" charset="0"/>
              </a:rPr>
              <a:t>Click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Inserare</a:t>
            </a:r>
            <a:endParaRPr lang="en-US" sz="1300" b="1" dirty="0" smtClean="0">
              <a:latin typeface="Arial" pitchFamily="34" charset="0"/>
              <a:cs typeface="Arial" pitchFamily="34" charset="0"/>
            </a:endParaRPr>
          </a:p>
          <a:p>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tipul</a:t>
            </a:r>
            <a:r>
              <a:rPr lang="en-US" sz="1300" dirty="0" smtClean="0">
                <a:latin typeface="Arial" pitchFamily="34" charset="0"/>
                <a:cs typeface="Arial" pitchFamily="34" charset="0"/>
              </a:rPr>
              <a:t> de </a:t>
            </a:r>
          </a:p>
          <a:p>
            <a:pPr>
              <a:buNone/>
            </a:pPr>
            <a:r>
              <a:rPr lang="en-US" sz="1300" dirty="0" err="1" smtClean="0">
                <a:latin typeface="Arial" pitchFamily="34" charset="0"/>
                <a:cs typeface="Arial" pitchFamily="34" charset="0"/>
              </a:rPr>
              <a:t>diagrama</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p>
          <a:p>
            <a:pPr>
              <a:buNone/>
            </a:pPr>
            <a:r>
              <a:rPr lang="en-US" sz="1300" b="1" dirty="0" err="1" smtClean="0">
                <a:latin typeface="Arial" pitchFamily="34" charset="0"/>
                <a:cs typeface="Arial" pitchFamily="34" charset="0"/>
              </a:rPr>
              <a:t>Diagrame</a:t>
            </a:r>
            <a:endParaRPr lang="en-US" sz="1300" b="1" dirty="0" smtClean="0">
              <a:latin typeface="Arial" pitchFamily="34" charset="0"/>
              <a:cs typeface="Arial" pitchFamily="34" charset="0"/>
            </a:endParaRPr>
          </a:p>
          <a:p>
            <a:pPr marL="273050" indent="76200">
              <a:buNone/>
            </a:pPr>
            <a:endParaRPr lang="en-US" sz="1300" b="1" dirty="0" smtClean="0">
              <a:latin typeface="Arial" pitchFamily="34" charset="0"/>
              <a:cs typeface="Arial" pitchFamily="34" charset="0"/>
            </a:endParaRPr>
          </a:p>
          <a:p>
            <a:pPr marL="273050" indent="76200">
              <a:buNone/>
            </a:pPr>
            <a:r>
              <a:rPr lang="en-US" sz="1300" b="1" dirty="0" err="1" smtClean="0">
                <a:latin typeface="Arial" pitchFamily="34" charset="0"/>
                <a:cs typeface="Arial" pitchFamily="34" charset="0"/>
              </a:rPr>
              <a:t>Modificarea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unui</a:t>
            </a:r>
            <a:r>
              <a:rPr lang="en-US" sz="1300" b="1" dirty="0" smtClean="0">
                <a:latin typeface="Arial" pitchFamily="34" charset="0"/>
                <a:cs typeface="Arial" pitchFamily="34" charset="0"/>
              </a:rPr>
              <a:t> </a:t>
            </a:r>
            <a:r>
              <a:rPr lang="ro-RO" sz="1300" b="1" dirty="0" err="1" smtClean="0">
                <a:latin typeface="Arial" pitchFamily="34" charset="0"/>
                <a:cs typeface="Arial" pitchFamily="34" charset="0"/>
              </a:rPr>
              <a:t>g</a:t>
            </a:r>
            <a:r>
              <a:rPr lang="en-US" sz="1300" b="1" dirty="0" err="1" smtClean="0">
                <a:latin typeface="Arial" pitchFamily="34" charset="0"/>
                <a:cs typeface="Arial" pitchFamily="34" charset="0"/>
              </a:rPr>
              <a:t>rafic</a:t>
            </a:r>
            <a:endParaRPr lang="ro-RO" sz="1300" b="1" dirty="0" smtClean="0">
              <a:latin typeface="Arial" pitchFamily="34" charset="0"/>
              <a:cs typeface="Arial" pitchFamily="34" charset="0"/>
            </a:endParaRPr>
          </a:p>
          <a:p>
            <a:pPr marL="273050" indent="76200">
              <a:buNone/>
            </a:pPr>
            <a:r>
              <a:rPr lang="en-US" sz="1300" b="1" dirty="0" err="1" smtClean="0">
                <a:latin typeface="Arial" pitchFamily="34" charset="0"/>
                <a:cs typeface="Arial" pitchFamily="34" charset="0"/>
              </a:rPr>
              <a:t>Metoda</a:t>
            </a:r>
            <a:r>
              <a:rPr lang="en-US" sz="1300" b="1" dirty="0" smtClean="0">
                <a:latin typeface="Arial" pitchFamily="34" charset="0"/>
                <a:cs typeface="Arial" pitchFamily="34" charset="0"/>
              </a:rPr>
              <a:t> 1</a:t>
            </a:r>
          </a:p>
          <a:p>
            <a:pPr marL="273050" indent="-90488">
              <a:buClrTx/>
            </a:pPr>
            <a:r>
              <a:rPr lang="en-US" sz="1300" dirty="0" smtClean="0">
                <a:latin typeface="Arial" pitchFamily="34" charset="0"/>
                <a:cs typeface="Arial" pitchFamily="34" charset="0"/>
              </a:rPr>
              <a:t>Click </a:t>
            </a:r>
            <a:r>
              <a:rPr lang="en-US" sz="1300" dirty="0" err="1" smtClean="0">
                <a:latin typeface="Arial" pitchFamily="34" charset="0"/>
                <a:cs typeface="Arial" pitchFamily="34" charset="0"/>
              </a:rPr>
              <a:t>dreapta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grafic</a:t>
            </a:r>
            <a:endParaRPr lang="en-US" sz="1300" dirty="0" smtClean="0">
              <a:latin typeface="Arial" pitchFamily="34" charset="0"/>
              <a:cs typeface="Arial" pitchFamily="34" charset="0"/>
            </a:endParaRPr>
          </a:p>
          <a:p>
            <a:pPr marL="273050" indent="-90488">
              <a:buClrTx/>
            </a:pP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optiunea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Modificare</a:t>
            </a:r>
            <a:r>
              <a:rPr lang="en-US" sz="1300" b="1" dirty="0" smtClean="0">
                <a:latin typeface="Arial" pitchFamily="34" charset="0"/>
                <a:cs typeface="Arial" pitchFamily="34" charset="0"/>
              </a:rPr>
              <a:t> tip </a:t>
            </a:r>
            <a:r>
              <a:rPr lang="en-US" sz="1300" b="1" dirty="0" err="1" smtClean="0">
                <a:latin typeface="Arial" pitchFamily="34" charset="0"/>
                <a:cs typeface="Arial" pitchFamily="34" charset="0"/>
              </a:rPr>
              <a:t>diagrama</a:t>
            </a:r>
            <a:r>
              <a:rPr lang="ro-RO" sz="1300" b="1" dirty="0" smtClean="0">
                <a:latin typeface="Arial" pitchFamily="34" charset="0"/>
                <a:cs typeface="Arial" pitchFamily="34" charset="0"/>
              </a:rPr>
              <a:t> </a:t>
            </a:r>
            <a:r>
              <a:rPr lang="en-US" sz="1300" b="1" dirty="0" smtClean="0">
                <a:latin typeface="Arial" pitchFamily="34" charset="0"/>
                <a:cs typeface="Arial" pitchFamily="34" charset="0"/>
              </a:rPr>
              <a:t>(Change Chart Type) </a:t>
            </a: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meniul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derulant</a:t>
            </a:r>
            <a:endParaRPr lang="ro-RO" sz="1300" dirty="0" smtClean="0">
              <a:latin typeface="Arial" pitchFamily="34" charset="0"/>
              <a:cs typeface="Arial" pitchFamily="34" charset="0"/>
            </a:endParaRPr>
          </a:p>
          <a:p>
            <a:pPr marL="273050" indent="-90488">
              <a:buClrTx/>
            </a:pP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caseta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Modificare</a:t>
            </a:r>
            <a:r>
              <a:rPr lang="en-US" sz="1300" b="1" dirty="0" smtClean="0">
                <a:latin typeface="Arial" pitchFamily="34" charset="0"/>
                <a:cs typeface="Arial" pitchFamily="34" charset="0"/>
              </a:rPr>
              <a:t> tip </a:t>
            </a:r>
            <a:r>
              <a:rPr lang="en-US" sz="1300" b="1" dirty="0" err="1" smtClean="0">
                <a:latin typeface="Arial" pitchFamily="34" charset="0"/>
                <a:cs typeface="Arial" pitchFamily="34" charset="0"/>
              </a:rPr>
              <a:t>diagrama</a:t>
            </a:r>
            <a:r>
              <a:rPr lang="ro-RO" sz="1300" b="1" dirty="0" smtClean="0">
                <a:latin typeface="Arial" pitchFamily="34" charset="0"/>
                <a:cs typeface="Arial" pitchFamily="34" charset="0"/>
              </a:rPr>
              <a:t> </a:t>
            </a:r>
            <a:r>
              <a:rPr lang="en-US" sz="1300" b="1" dirty="0" smtClean="0">
                <a:latin typeface="Arial" pitchFamily="34" charset="0"/>
                <a:cs typeface="Arial" pitchFamily="34" charset="0"/>
              </a:rPr>
              <a:t>(Change Chart Type)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noul</a:t>
            </a:r>
            <a:r>
              <a:rPr lang="en-US" sz="1300" dirty="0" smtClean="0">
                <a:latin typeface="Arial" pitchFamily="34" charset="0"/>
                <a:cs typeface="Arial" pitchFamily="34" charset="0"/>
              </a:rPr>
              <a:t> tip de </a:t>
            </a:r>
            <a:r>
              <a:rPr lang="en-US" sz="1300" dirty="0" err="1" smtClean="0">
                <a:latin typeface="Arial" pitchFamily="34" charset="0"/>
                <a:cs typeface="Arial" pitchFamily="34" charset="0"/>
              </a:rPr>
              <a:t>grafic</a:t>
            </a:r>
            <a:endParaRPr lang="en-US" sz="1300" dirty="0" smtClean="0">
              <a:latin typeface="Arial" pitchFamily="34" charset="0"/>
              <a:cs typeface="Arial" pitchFamily="34" charset="0"/>
            </a:endParaRPr>
          </a:p>
          <a:p>
            <a:pPr marL="273050" indent="-44450">
              <a:buNone/>
            </a:pPr>
            <a:r>
              <a:rPr lang="en-US" sz="1300" b="1" dirty="0" err="1" smtClean="0">
                <a:latin typeface="Arial" pitchFamily="34" charset="0"/>
                <a:cs typeface="Arial" pitchFamily="34" charset="0"/>
              </a:rPr>
              <a:t>Metoda</a:t>
            </a:r>
            <a:r>
              <a:rPr lang="en-US" sz="1300" b="1" dirty="0" smtClean="0">
                <a:latin typeface="Arial" pitchFamily="34" charset="0"/>
                <a:cs typeface="Arial" pitchFamily="34" charset="0"/>
              </a:rPr>
              <a:t> 2</a:t>
            </a:r>
          </a:p>
          <a:p>
            <a:pPr marL="273050" indent="-44450">
              <a:buClrTx/>
            </a:pP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graficul</a:t>
            </a:r>
            <a:r>
              <a:rPr lang="en-US" sz="1300" dirty="0" smtClean="0">
                <a:latin typeface="Arial" pitchFamily="34" charset="0"/>
                <a:cs typeface="Arial" pitchFamily="34" charset="0"/>
              </a:rPr>
              <a:t> (click </a:t>
            </a:r>
            <a:r>
              <a:rPr lang="en-US" sz="1300" dirty="0" err="1" smtClean="0">
                <a:latin typeface="Arial" pitchFamily="34" charset="0"/>
                <a:cs typeface="Arial" pitchFamily="34" charset="0"/>
              </a:rPr>
              <a:t>stanga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grafic</a:t>
            </a:r>
            <a:r>
              <a:rPr lang="en-US" sz="1300" dirty="0" smtClean="0">
                <a:latin typeface="Arial" pitchFamily="34" charset="0"/>
                <a:cs typeface="Arial" pitchFamily="34" charset="0"/>
              </a:rPr>
              <a:t>)</a:t>
            </a:r>
          </a:p>
          <a:p>
            <a:pPr marL="273050" indent="-44450">
              <a:buClrTx/>
            </a:pP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Proiectare</a:t>
            </a:r>
            <a:r>
              <a:rPr lang="en-US" sz="1300" b="1" dirty="0" smtClean="0">
                <a:latin typeface="Arial" pitchFamily="34" charset="0"/>
                <a:cs typeface="Arial" pitchFamily="34" charset="0"/>
              </a:rPr>
              <a:t>(Design)</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Tip(Type)</a:t>
            </a:r>
            <a:r>
              <a:rPr lang="en-US" sz="1300" dirty="0" smtClean="0">
                <a:latin typeface="Arial" pitchFamily="34" charset="0"/>
                <a:cs typeface="Arial" pitchFamily="34" charset="0"/>
              </a:rPr>
              <a:t>, click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butonul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Modificare</a:t>
            </a:r>
            <a:r>
              <a:rPr lang="en-US" sz="1300" b="1" dirty="0" smtClean="0">
                <a:latin typeface="Arial" pitchFamily="34" charset="0"/>
                <a:cs typeface="Arial" pitchFamily="34" charset="0"/>
              </a:rPr>
              <a:t> tip </a:t>
            </a:r>
            <a:r>
              <a:rPr lang="en-US" sz="1300" b="1" dirty="0" err="1" smtClean="0">
                <a:latin typeface="Arial" pitchFamily="34" charset="0"/>
                <a:cs typeface="Arial" pitchFamily="34" charset="0"/>
              </a:rPr>
              <a:t>diagrama</a:t>
            </a:r>
            <a:r>
              <a:rPr lang="en-US" sz="1300" b="1" dirty="0" smtClean="0">
                <a:latin typeface="Arial" pitchFamily="34" charset="0"/>
                <a:cs typeface="Arial" pitchFamily="34" charset="0"/>
              </a:rPr>
              <a:t>(Change Chart Type)</a:t>
            </a:r>
          </a:p>
          <a:p>
            <a:pPr marL="273050" indent="-44450">
              <a:buClrTx/>
            </a:pPr>
            <a:r>
              <a:rPr lang="en-US" sz="1300" dirty="0" err="1" smtClean="0">
                <a:latin typeface="Arial" pitchFamily="34" charset="0"/>
                <a:cs typeface="Arial" pitchFamily="34" charset="0"/>
              </a:rPr>
              <a:t>caseta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Modificare</a:t>
            </a:r>
            <a:r>
              <a:rPr lang="en-US" sz="1300" b="1" dirty="0" smtClean="0">
                <a:latin typeface="Arial" pitchFamily="34" charset="0"/>
                <a:cs typeface="Arial" pitchFamily="34" charset="0"/>
              </a:rPr>
              <a:t> tip </a:t>
            </a:r>
            <a:r>
              <a:rPr lang="en-US" sz="1300" b="1" dirty="0" err="1" smtClean="0">
                <a:latin typeface="Arial" pitchFamily="34" charset="0"/>
                <a:cs typeface="Arial" pitchFamily="34" charset="0"/>
              </a:rPr>
              <a:t>diagrama</a:t>
            </a:r>
            <a:r>
              <a:rPr lang="en-US" sz="1300" b="1" dirty="0" smtClean="0">
                <a:latin typeface="Arial" pitchFamily="34" charset="0"/>
                <a:cs typeface="Arial" pitchFamily="34" charset="0"/>
              </a:rPr>
              <a:t>(Change Chart Type)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noul</a:t>
            </a:r>
            <a:r>
              <a:rPr lang="en-US" sz="1300" dirty="0" smtClean="0">
                <a:latin typeface="Arial" pitchFamily="34" charset="0"/>
                <a:cs typeface="Arial" pitchFamily="34" charset="0"/>
              </a:rPr>
              <a:t> tip de </a:t>
            </a:r>
            <a:r>
              <a:rPr lang="en-US" sz="1300" dirty="0" err="1" smtClean="0">
                <a:latin typeface="Arial" pitchFamily="34" charset="0"/>
                <a:cs typeface="Arial" pitchFamily="34" charset="0"/>
              </a:rPr>
              <a:t>grafic</a:t>
            </a:r>
            <a:endParaRPr lang="en-US" sz="1300" dirty="0" smtClean="0">
              <a:latin typeface="Arial" pitchFamily="34" charset="0"/>
              <a:cs typeface="Arial" pitchFamily="34" charset="0"/>
            </a:endParaRPr>
          </a:p>
          <a:p>
            <a:pPr marL="273050" indent="-44450">
              <a:buNone/>
            </a:pPr>
            <a:r>
              <a:rPr lang="en-US" sz="1300" b="1" dirty="0" err="1" smtClean="0">
                <a:latin typeface="Arial" pitchFamily="34" charset="0"/>
                <a:cs typeface="Arial" pitchFamily="34" charset="0"/>
              </a:rPr>
              <a:t>Metoda</a:t>
            </a:r>
            <a:r>
              <a:rPr lang="en-US" sz="1300" b="1" dirty="0" smtClean="0">
                <a:latin typeface="Arial" pitchFamily="34" charset="0"/>
                <a:cs typeface="Arial" pitchFamily="34" charset="0"/>
              </a:rPr>
              <a:t> 3</a:t>
            </a:r>
          </a:p>
          <a:p>
            <a:pPr marL="273050" indent="-90488">
              <a:buClrTx/>
              <a:buSzPct val="100000"/>
              <a:buFont typeface="Arial" pitchFamily="34" charset="0"/>
              <a:buChar char="•"/>
            </a:pP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graficul</a:t>
            </a:r>
            <a:endParaRPr lang="en-US" sz="1300" dirty="0" smtClean="0">
              <a:latin typeface="Arial" pitchFamily="34" charset="0"/>
              <a:cs typeface="Arial" pitchFamily="34" charset="0"/>
            </a:endParaRPr>
          </a:p>
          <a:p>
            <a:pPr marL="273050" indent="-90488">
              <a:buClrTx/>
              <a:buSzPct val="100000"/>
              <a:buFont typeface="Arial" pitchFamily="34" charset="0"/>
              <a:buChar char="•"/>
            </a:pP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noul</a:t>
            </a:r>
            <a:r>
              <a:rPr lang="en-US" sz="1300" dirty="0" smtClean="0">
                <a:latin typeface="Arial" pitchFamily="34" charset="0"/>
                <a:cs typeface="Arial" pitchFamily="34" charset="0"/>
              </a:rPr>
              <a:t> tip de </a:t>
            </a:r>
            <a:r>
              <a:rPr lang="en-US" sz="1300" dirty="0" err="1" smtClean="0">
                <a:latin typeface="Arial" pitchFamily="34" charset="0"/>
                <a:cs typeface="Arial" pitchFamily="34" charset="0"/>
              </a:rPr>
              <a:t>grafic</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Inserare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Diagrame</a:t>
            </a:r>
            <a:endParaRPr lang="en-US" sz="1300" b="1" dirty="0" smtClean="0">
              <a:latin typeface="Arial" pitchFamily="34" charset="0"/>
              <a:cs typeface="Arial" pitchFamily="34" charset="0"/>
            </a:endParaRPr>
          </a:p>
          <a:p>
            <a:endParaRPr lang="en-US" sz="1300" dirty="0" smtClean="0">
              <a:latin typeface="Arial" pitchFamily="34" charset="0"/>
              <a:cs typeface="Arial" pitchFamily="34" charset="0"/>
            </a:endParaRPr>
          </a:p>
          <a:p>
            <a:endParaRPr lang="en-US" sz="1300" dirty="0" smtClean="0">
              <a:latin typeface="Arial" pitchFamily="34" charset="0"/>
              <a:cs typeface="Arial" pitchFamily="34" charset="0"/>
            </a:endParaRPr>
          </a:p>
          <a:p>
            <a:endParaRPr lang="en-US" sz="1300" b="1" dirty="0">
              <a:latin typeface="Arial" pitchFamily="34" charset="0"/>
              <a:cs typeface="Arial" pitchFamily="34" charset="0"/>
            </a:endParaRPr>
          </a:p>
        </p:txBody>
      </p:sp>
      <p:sp>
        <p:nvSpPr>
          <p:cNvPr id="2" name="Title 1"/>
          <p:cNvSpPr>
            <a:spLocks noGrp="1"/>
          </p:cNvSpPr>
          <p:nvPr>
            <p:ph type="title"/>
          </p:nvPr>
        </p:nvSpPr>
        <p:spPr>
          <a:xfrm>
            <a:off x="2057400" y="457200"/>
            <a:ext cx="5486400" cy="609600"/>
          </a:xfrm>
        </p:spPr>
        <p:txBody>
          <a:bodyPr>
            <a:normAutofit/>
          </a:bodyPr>
          <a:lstStyle/>
          <a:p>
            <a:r>
              <a:rPr lang="en-US" sz="1600" b="1" i="1" dirty="0" err="1" smtClean="0">
                <a:solidFill>
                  <a:schemeClr val="accent1"/>
                </a:solidFill>
                <a:latin typeface="Arial" pitchFamily="34" charset="0"/>
                <a:cs typeface="Arial" pitchFamily="34" charset="0"/>
              </a:rPr>
              <a:t>Inserarea</a:t>
            </a:r>
            <a:r>
              <a:rPr lang="en-US" sz="1600" b="1" i="1" dirty="0" smtClean="0">
                <a:solidFill>
                  <a:schemeClr val="accent1"/>
                </a:solidFill>
                <a:latin typeface="Arial" pitchFamily="34" charset="0"/>
                <a:cs typeface="Arial" pitchFamily="34" charset="0"/>
              </a:rPr>
              <a:t> </a:t>
            </a:r>
            <a:r>
              <a:rPr lang="en-US" sz="1600" b="1" i="1" dirty="0" err="1" smtClean="0">
                <a:solidFill>
                  <a:schemeClr val="accent1"/>
                </a:solidFill>
                <a:latin typeface="Arial" pitchFamily="34" charset="0"/>
                <a:cs typeface="Arial" pitchFamily="34" charset="0"/>
              </a:rPr>
              <a:t>si</a:t>
            </a:r>
            <a:r>
              <a:rPr lang="en-US" sz="1600" b="1" i="1" dirty="0" smtClean="0">
                <a:solidFill>
                  <a:schemeClr val="accent1"/>
                </a:solidFill>
                <a:latin typeface="Arial" pitchFamily="34" charset="0"/>
                <a:cs typeface="Arial" pitchFamily="34" charset="0"/>
              </a:rPr>
              <a:t> </a:t>
            </a:r>
            <a:r>
              <a:rPr lang="en-US" sz="1600" b="1" i="1" dirty="0" err="1" smtClean="0">
                <a:solidFill>
                  <a:schemeClr val="accent1"/>
                </a:solidFill>
                <a:latin typeface="Arial" pitchFamily="34" charset="0"/>
                <a:cs typeface="Arial" pitchFamily="34" charset="0"/>
              </a:rPr>
              <a:t>modificarea</a:t>
            </a:r>
            <a:r>
              <a:rPr lang="en-US" sz="1600" b="1" i="1" dirty="0" smtClean="0">
                <a:solidFill>
                  <a:schemeClr val="accent1"/>
                </a:solidFill>
                <a:latin typeface="Arial" pitchFamily="34" charset="0"/>
                <a:cs typeface="Arial" pitchFamily="34" charset="0"/>
              </a:rPr>
              <a:t> </a:t>
            </a:r>
            <a:r>
              <a:rPr lang="en-US" sz="1600" b="1" i="1" dirty="0" err="1" smtClean="0">
                <a:solidFill>
                  <a:schemeClr val="accent1"/>
                </a:solidFill>
                <a:latin typeface="Arial" pitchFamily="34" charset="0"/>
                <a:cs typeface="Arial" pitchFamily="34" charset="0"/>
              </a:rPr>
              <a:t>tipului</a:t>
            </a:r>
            <a:r>
              <a:rPr lang="en-US" sz="1600" b="1" i="1" dirty="0" smtClean="0">
                <a:solidFill>
                  <a:schemeClr val="accent1"/>
                </a:solidFill>
                <a:latin typeface="Arial" pitchFamily="34" charset="0"/>
                <a:cs typeface="Arial" pitchFamily="34" charset="0"/>
              </a:rPr>
              <a:t> </a:t>
            </a:r>
            <a:r>
              <a:rPr lang="en-US" sz="1600" b="1" i="1" dirty="0" err="1" smtClean="0">
                <a:solidFill>
                  <a:schemeClr val="accent1"/>
                </a:solidFill>
                <a:latin typeface="Arial" pitchFamily="34" charset="0"/>
                <a:cs typeface="Arial" pitchFamily="34" charset="0"/>
              </a:rPr>
              <a:t>unui</a:t>
            </a:r>
            <a:r>
              <a:rPr lang="en-US" sz="1600" b="1" i="1" dirty="0" smtClean="0">
                <a:solidFill>
                  <a:schemeClr val="accent1"/>
                </a:solidFill>
                <a:latin typeface="Arial" pitchFamily="34" charset="0"/>
                <a:cs typeface="Arial" pitchFamily="34" charset="0"/>
              </a:rPr>
              <a:t> </a:t>
            </a:r>
            <a:r>
              <a:rPr lang="en-US" sz="1600" b="1" i="1" dirty="0" err="1" smtClean="0">
                <a:solidFill>
                  <a:schemeClr val="accent1"/>
                </a:solidFill>
                <a:latin typeface="Arial" pitchFamily="34" charset="0"/>
                <a:cs typeface="Arial" pitchFamily="34" charset="0"/>
              </a:rPr>
              <a:t>gr</a:t>
            </a:r>
            <a:r>
              <a:rPr lang="ro-RO" sz="1600" b="1" i="1" dirty="0" smtClean="0">
                <a:solidFill>
                  <a:schemeClr val="accent1"/>
                </a:solidFill>
                <a:latin typeface="Arial" pitchFamily="34" charset="0"/>
                <a:cs typeface="Arial" pitchFamily="34" charset="0"/>
              </a:rPr>
              <a:t>a</a:t>
            </a:r>
            <a:r>
              <a:rPr lang="en-US" sz="1600" b="1" i="1" dirty="0" err="1" smtClean="0">
                <a:solidFill>
                  <a:schemeClr val="accent1"/>
                </a:solidFill>
                <a:latin typeface="Arial" pitchFamily="34" charset="0"/>
                <a:cs typeface="Arial" pitchFamily="34" charset="0"/>
              </a:rPr>
              <a:t>fic</a:t>
            </a:r>
            <a:r>
              <a:rPr lang="en-US" sz="1600" b="1" i="1" dirty="0" smtClean="0">
                <a:solidFill>
                  <a:schemeClr val="accent1"/>
                </a:solidFill>
                <a:latin typeface="Arial" pitchFamily="34" charset="0"/>
                <a:cs typeface="Arial" pitchFamily="34" charset="0"/>
              </a:rPr>
              <a:t> </a:t>
            </a:r>
            <a:endParaRPr lang="en-US" sz="1600" b="1" i="1" dirty="0">
              <a:solidFill>
                <a:schemeClr val="accent1"/>
              </a:solidFill>
              <a:latin typeface="Arial" pitchFamily="34" charset="0"/>
              <a:cs typeface="Arial" pitchFamily="34" charset="0"/>
            </a:endParaRPr>
          </a:p>
        </p:txBody>
      </p:sp>
      <p:pic>
        <p:nvPicPr>
          <p:cNvPr id="7" name="Picture 2"/>
          <p:cNvPicPr>
            <a:picLocks noChangeAspect="1" noChangeArrowheads="1"/>
          </p:cNvPicPr>
          <p:nvPr/>
        </p:nvPicPr>
        <p:blipFill>
          <a:blip r:embed="rId2" cstate="print"/>
          <a:srcRect/>
          <a:stretch>
            <a:fillRect/>
          </a:stretch>
        </p:blipFill>
        <p:spPr bwMode="auto">
          <a:xfrm>
            <a:off x="2133600" y="4724400"/>
            <a:ext cx="2362200" cy="154581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838200" y="1676400"/>
          <a:ext cx="7162801" cy="4148032"/>
        </p:xfrm>
        <a:graphic>
          <a:graphicData uri="http://schemas.openxmlformats.org/drawingml/2006/table">
            <a:tbl>
              <a:tblPr/>
              <a:tblGrid>
                <a:gridCol w="1633621"/>
                <a:gridCol w="957179"/>
                <a:gridCol w="4572001"/>
              </a:tblGrid>
              <a:tr h="53828">
                <a:tc>
                  <a:txBody>
                    <a:bodyPr/>
                    <a:lstStyle/>
                    <a:p>
                      <a:r>
                        <a:rPr lang="en-US" sz="1400" b="1" dirty="0">
                          <a:latin typeface="Arial" pitchFamily="34" charset="0"/>
                          <a:cs typeface="Arial" pitchFamily="34" charset="0"/>
                        </a:rPr>
                        <a:t>Format</a:t>
                      </a:r>
                      <a:endParaRPr lang="en-US" sz="1400" dirty="0">
                        <a:latin typeface="Arial" pitchFamily="34" charset="0"/>
                        <a:cs typeface="Arial" pitchFamily="34" charset="0"/>
                      </a:endParaRP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b="1">
                          <a:latin typeface="Arial" pitchFamily="34" charset="0"/>
                          <a:cs typeface="Arial" pitchFamily="34" charset="0"/>
                        </a:rPr>
                        <a:t>Extensie</a:t>
                      </a:r>
                      <a:endParaRPr lang="en-US" sz="1400">
                        <a:latin typeface="Arial" pitchFamily="34" charset="0"/>
                        <a:cs typeface="Arial" pitchFamily="34" charset="0"/>
                      </a:endParaRP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b="1">
                          <a:latin typeface="Arial" pitchFamily="34" charset="0"/>
                          <a:cs typeface="Arial" pitchFamily="34" charset="0"/>
                        </a:rPr>
                        <a:t>Descriere</a:t>
                      </a:r>
                      <a:endParaRPr lang="en-US" sz="1400">
                        <a:latin typeface="Arial" pitchFamily="34" charset="0"/>
                        <a:cs typeface="Arial" pitchFamily="34" charset="0"/>
                      </a:endParaRP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57536">
                <a:tc>
                  <a:txBody>
                    <a:bodyPr/>
                    <a:lstStyle/>
                    <a:p>
                      <a:r>
                        <a:rPr lang="en-US" sz="1400" dirty="0" err="1">
                          <a:latin typeface="Arial" pitchFamily="34" charset="0"/>
                          <a:cs typeface="Arial" pitchFamily="34" charset="0"/>
                        </a:rPr>
                        <a:t>Registru</a:t>
                      </a:r>
                      <a:r>
                        <a:rPr lang="en-US" sz="1400" dirty="0">
                          <a:latin typeface="Arial" pitchFamily="34" charset="0"/>
                          <a:cs typeface="Arial" pitchFamily="34" charset="0"/>
                        </a:rPr>
                        <a:t> de </a:t>
                      </a:r>
                      <a:r>
                        <a:rPr lang="en-US" sz="1400" dirty="0" err="1">
                          <a:latin typeface="Arial" pitchFamily="34" charset="0"/>
                          <a:cs typeface="Arial" pitchFamily="34" charset="0"/>
                        </a:rPr>
                        <a:t>lucru</a:t>
                      </a:r>
                      <a:r>
                        <a:rPr lang="en-US" sz="1400" dirty="0">
                          <a:latin typeface="Arial" pitchFamily="34" charset="0"/>
                          <a:cs typeface="Arial" pitchFamily="34" charset="0"/>
                        </a:rPr>
                        <a:t> Excel</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a:latin typeface="Arial" pitchFamily="34" charset="0"/>
                          <a:cs typeface="Arial" pitchFamily="34" charset="0"/>
                        </a:rPr>
                        <a:t>.xlsx</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dirty="0" err="1">
                          <a:latin typeface="Arial" pitchFamily="34" charset="0"/>
                          <a:cs typeface="Arial" pitchFamily="34" charset="0"/>
                        </a:rPr>
                        <a:t>Formatul</a:t>
                      </a:r>
                      <a:r>
                        <a:rPr lang="en-US" sz="1400" dirty="0">
                          <a:latin typeface="Arial" pitchFamily="34" charset="0"/>
                          <a:cs typeface="Arial" pitchFamily="34" charset="0"/>
                        </a:rPr>
                        <a:t> implicit Office Excel 2007 de </a:t>
                      </a:r>
                      <a:r>
                        <a:rPr lang="en-US" sz="1400" dirty="0" err="1">
                          <a:latin typeface="Arial" pitchFamily="34" charset="0"/>
                          <a:cs typeface="Arial" pitchFamily="34" charset="0"/>
                        </a:rPr>
                        <a:t>fișier</a:t>
                      </a:r>
                      <a:r>
                        <a:rPr lang="en-US" sz="1400" dirty="0">
                          <a:latin typeface="Arial" pitchFamily="34" charset="0"/>
                          <a:cs typeface="Arial" pitchFamily="34" charset="0"/>
                        </a:rPr>
                        <a:t> </a:t>
                      </a:r>
                      <a:r>
                        <a:rPr lang="en-US" sz="1400" dirty="0" err="1">
                          <a:latin typeface="Arial" pitchFamily="34" charset="0"/>
                          <a:cs typeface="Arial" pitchFamily="34" charset="0"/>
                        </a:rPr>
                        <a:t>bazat</a:t>
                      </a:r>
                      <a:r>
                        <a:rPr lang="en-US" sz="1400" dirty="0">
                          <a:latin typeface="Arial" pitchFamily="34" charset="0"/>
                          <a:cs typeface="Arial" pitchFamily="34" charset="0"/>
                        </a:rPr>
                        <a:t> </a:t>
                      </a:r>
                      <a:r>
                        <a:rPr lang="en-US" sz="1400" dirty="0" err="1">
                          <a:latin typeface="Arial" pitchFamily="34" charset="0"/>
                          <a:cs typeface="Arial" pitchFamily="34" charset="0"/>
                        </a:rPr>
                        <a:t>pe</a:t>
                      </a:r>
                      <a:r>
                        <a:rPr lang="en-US" sz="1400" dirty="0">
                          <a:latin typeface="Arial" pitchFamily="34" charset="0"/>
                          <a:cs typeface="Arial" pitchFamily="34" charset="0"/>
                        </a:rPr>
                        <a:t> XML. Nu </a:t>
                      </a:r>
                      <a:r>
                        <a:rPr lang="en-US" sz="1400" dirty="0" err="1">
                          <a:latin typeface="Arial" pitchFamily="34" charset="0"/>
                          <a:cs typeface="Arial" pitchFamily="34" charset="0"/>
                        </a:rPr>
                        <a:t>poate</a:t>
                      </a:r>
                      <a:r>
                        <a:rPr lang="en-US" sz="1400" dirty="0">
                          <a:latin typeface="Arial" pitchFamily="34" charset="0"/>
                          <a:cs typeface="Arial" pitchFamily="34" charset="0"/>
                        </a:rPr>
                        <a:t> </a:t>
                      </a:r>
                      <a:r>
                        <a:rPr lang="en-US" sz="1400" dirty="0" err="1">
                          <a:latin typeface="Arial" pitchFamily="34" charset="0"/>
                          <a:cs typeface="Arial" pitchFamily="34" charset="0"/>
                        </a:rPr>
                        <a:t>stoca</a:t>
                      </a:r>
                      <a:r>
                        <a:rPr lang="en-US" sz="1400" dirty="0">
                          <a:latin typeface="Arial" pitchFamily="34" charset="0"/>
                          <a:cs typeface="Arial" pitchFamily="34" charset="0"/>
                        </a:rPr>
                        <a:t> cod de </a:t>
                      </a:r>
                      <a:r>
                        <a:rPr lang="en-US" sz="1400" dirty="0" err="1">
                          <a:latin typeface="Arial" pitchFamily="34" charset="0"/>
                          <a:cs typeface="Arial" pitchFamily="34" charset="0"/>
                        </a:rPr>
                        <a:t>macrocomenzi</a:t>
                      </a:r>
                      <a:r>
                        <a:rPr lang="en-US" sz="1400" dirty="0">
                          <a:latin typeface="Arial" pitchFamily="34" charset="0"/>
                          <a:cs typeface="Arial" pitchFamily="34" charset="0"/>
                        </a:rPr>
                        <a:t> Microsoft Visual Basic for Applications VBA </a:t>
                      </a:r>
                      <a:r>
                        <a:rPr lang="en-US" sz="1400" dirty="0" err="1">
                          <a:latin typeface="Arial" pitchFamily="34" charset="0"/>
                          <a:cs typeface="Arial" pitchFamily="34" charset="0"/>
                        </a:rPr>
                        <a:t>sau</a:t>
                      </a:r>
                      <a:r>
                        <a:rPr lang="en-US" sz="1400" dirty="0">
                          <a:latin typeface="Arial" pitchFamily="34" charset="0"/>
                          <a:cs typeface="Arial" pitchFamily="34" charset="0"/>
                        </a:rPr>
                        <a:t> </a:t>
                      </a:r>
                      <a:r>
                        <a:rPr lang="en-US" sz="1400" dirty="0" err="1">
                          <a:latin typeface="Arial" pitchFamily="34" charset="0"/>
                          <a:cs typeface="Arial" pitchFamily="34" charset="0"/>
                        </a:rPr>
                        <a:t>foi</a:t>
                      </a:r>
                      <a:r>
                        <a:rPr lang="en-US" sz="1400" dirty="0">
                          <a:latin typeface="Arial" pitchFamily="34" charset="0"/>
                          <a:cs typeface="Arial" pitchFamily="34" charset="0"/>
                        </a:rPr>
                        <a:t> de </a:t>
                      </a:r>
                      <a:r>
                        <a:rPr lang="en-US" sz="1400" dirty="0" err="1">
                          <a:latin typeface="Arial" pitchFamily="34" charset="0"/>
                          <a:cs typeface="Arial" pitchFamily="34" charset="0"/>
                        </a:rPr>
                        <a:t>macrocomenzi</a:t>
                      </a:r>
                      <a:r>
                        <a:rPr lang="en-US" sz="1400" dirty="0">
                          <a:latin typeface="Arial" pitchFamily="34" charset="0"/>
                          <a:cs typeface="Arial" pitchFamily="34" charset="0"/>
                        </a:rPr>
                        <a:t> Microsoft Office Excel 4.0 (.</a:t>
                      </a:r>
                      <a:r>
                        <a:rPr lang="en-US" sz="1400" dirty="0" err="1">
                          <a:latin typeface="Arial" pitchFamily="34" charset="0"/>
                          <a:cs typeface="Arial" pitchFamily="34" charset="0"/>
                        </a:rPr>
                        <a:t>xlm</a:t>
                      </a:r>
                      <a:r>
                        <a:rPr lang="en-US" sz="1400" dirty="0">
                          <a:latin typeface="Arial" pitchFamily="34" charset="0"/>
                          <a:cs typeface="Arial" pitchFamily="34" charset="0"/>
                        </a:rPr>
                        <a:t>).</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336424">
                <a:tc>
                  <a:txBody>
                    <a:bodyPr/>
                    <a:lstStyle/>
                    <a:p>
                      <a:r>
                        <a:rPr lang="en-US" sz="1400" dirty="0" err="1">
                          <a:latin typeface="Arial" pitchFamily="34" charset="0"/>
                          <a:cs typeface="Arial" pitchFamily="34" charset="0"/>
                        </a:rPr>
                        <a:t>Registru</a:t>
                      </a:r>
                      <a:r>
                        <a:rPr lang="en-US" sz="1400" dirty="0">
                          <a:latin typeface="Arial" pitchFamily="34" charset="0"/>
                          <a:cs typeface="Arial" pitchFamily="34" charset="0"/>
                        </a:rPr>
                        <a:t> de </a:t>
                      </a:r>
                      <a:r>
                        <a:rPr lang="en-US" sz="1400" dirty="0" err="1">
                          <a:latin typeface="Arial" pitchFamily="34" charset="0"/>
                          <a:cs typeface="Arial" pitchFamily="34" charset="0"/>
                        </a:rPr>
                        <a:t>lucru</a:t>
                      </a:r>
                      <a:r>
                        <a:rPr lang="en-US" sz="1400" dirty="0">
                          <a:latin typeface="Arial" pitchFamily="34" charset="0"/>
                          <a:cs typeface="Arial" pitchFamily="34" charset="0"/>
                        </a:rPr>
                        <a:t> Excel (cod)</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dirty="0">
                          <a:latin typeface="Arial" pitchFamily="34" charset="0"/>
                          <a:cs typeface="Arial" pitchFamily="34" charset="0"/>
                        </a:rPr>
                        <a:t>.</a:t>
                      </a:r>
                      <a:r>
                        <a:rPr lang="en-US" sz="1400" dirty="0" err="1">
                          <a:latin typeface="Arial" pitchFamily="34" charset="0"/>
                          <a:cs typeface="Arial" pitchFamily="34" charset="0"/>
                        </a:rPr>
                        <a:t>xlsm</a:t>
                      </a:r>
                      <a:endParaRPr lang="en-US" sz="1400" dirty="0">
                        <a:latin typeface="Arial" pitchFamily="34" charset="0"/>
                        <a:cs typeface="Arial" pitchFamily="34" charset="0"/>
                      </a:endParaRP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vi-VN" sz="1400">
                          <a:latin typeface="Arial" pitchFamily="34" charset="0"/>
                          <a:cs typeface="Arial" pitchFamily="34" charset="0"/>
                        </a:rPr>
                        <a:t>Formatul Office Excel 2007 de fișier bazat pe XML și cu macrocomenzi activate. Stochează cod VBA sau foi de macrocomenzi Excel 4.0 (.xlm). </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01592">
                <a:tc>
                  <a:txBody>
                    <a:bodyPr/>
                    <a:lstStyle/>
                    <a:p>
                      <a:r>
                        <a:rPr lang="pt-BR" sz="1400">
                          <a:latin typeface="Arial" pitchFamily="34" charset="0"/>
                          <a:cs typeface="Arial" pitchFamily="34" charset="0"/>
                        </a:rPr>
                        <a:t>Registru de lucru binar Excel</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a:latin typeface="Arial" pitchFamily="34" charset="0"/>
                          <a:cs typeface="Arial" pitchFamily="34" charset="0"/>
                        </a:rPr>
                        <a:t>.xlsb</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fr-FR" sz="1400">
                          <a:latin typeface="Arial" pitchFamily="34" charset="0"/>
                          <a:cs typeface="Arial" pitchFamily="34" charset="0"/>
                        </a:rPr>
                        <a:t>Formatul de fișier binar Office Excel 2007 (BIFF12). </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376795">
                <a:tc>
                  <a:txBody>
                    <a:bodyPr/>
                    <a:lstStyle/>
                    <a:p>
                      <a:r>
                        <a:rPr lang="en-US" sz="1400" dirty="0" err="1">
                          <a:latin typeface="Arial" pitchFamily="34" charset="0"/>
                          <a:cs typeface="Arial" pitchFamily="34" charset="0"/>
                        </a:rPr>
                        <a:t>Șablon</a:t>
                      </a:r>
                      <a:endParaRPr lang="en-US" sz="1400" dirty="0">
                        <a:latin typeface="Arial" pitchFamily="34" charset="0"/>
                        <a:cs typeface="Arial" pitchFamily="34" charset="0"/>
                      </a:endParaRP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a:latin typeface="Arial" pitchFamily="34" charset="0"/>
                          <a:cs typeface="Arial" pitchFamily="34" charset="0"/>
                        </a:rPr>
                        <a:t>.xltx</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a:latin typeface="Arial" pitchFamily="34" charset="0"/>
                          <a:cs typeface="Arial" pitchFamily="34" charset="0"/>
                        </a:rPr>
                        <a:t>Formatul implicit Office Excel 2007 de fișier pentru un șablon Excel. Nu poate stoca cod de macrocomenzi VBA sau foi de macrocomenzi Office Excel 4.0 (.xlm).</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57536">
                <a:tc>
                  <a:txBody>
                    <a:bodyPr/>
                    <a:lstStyle/>
                    <a:p>
                      <a:r>
                        <a:rPr lang="en-US" sz="1400" dirty="0" err="1">
                          <a:latin typeface="Arial" pitchFamily="34" charset="0"/>
                          <a:cs typeface="Arial" pitchFamily="34" charset="0"/>
                        </a:rPr>
                        <a:t>Șablon</a:t>
                      </a:r>
                      <a:r>
                        <a:rPr lang="en-US" sz="1400" dirty="0">
                          <a:latin typeface="Arial" pitchFamily="34" charset="0"/>
                          <a:cs typeface="Arial" pitchFamily="34" charset="0"/>
                        </a:rPr>
                        <a:t> (cod)</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a:latin typeface="Arial" pitchFamily="34" charset="0"/>
                          <a:cs typeface="Arial" pitchFamily="34" charset="0"/>
                        </a:rPr>
                        <a:t>.xltm</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vi-VN" sz="1400">
                          <a:latin typeface="Arial" pitchFamily="34" charset="0"/>
                          <a:cs typeface="Arial" pitchFamily="34" charset="0"/>
                        </a:rPr>
                        <a:t>Formatul Office Excel 2007 de fișier pentru un șablon Excel, cu macrocomenzi activate. Stochează cod de macrocomenzi VBA sau foi de macrocomenzi Excel 4.0 (.xlm).</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134570">
                <a:tc>
                  <a:txBody>
                    <a:bodyPr/>
                    <a:lstStyle/>
                    <a:p>
                      <a:r>
                        <a:rPr lang="en-US" sz="1400">
                          <a:latin typeface="Arial" pitchFamily="34" charset="0"/>
                          <a:cs typeface="Arial" pitchFamily="34" charset="0"/>
                        </a:rPr>
                        <a:t>Excel 97 - Registru de lucru Excel 2003</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a:latin typeface="Arial" pitchFamily="34" charset="0"/>
                          <a:cs typeface="Arial" pitchFamily="34" charset="0"/>
                        </a:rPr>
                        <a:t>.xls</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dirty="0">
                          <a:latin typeface="Arial" pitchFamily="34" charset="0"/>
                          <a:cs typeface="Arial" pitchFamily="34" charset="0"/>
                        </a:rPr>
                        <a:t>Format de </a:t>
                      </a:r>
                      <a:r>
                        <a:rPr lang="en-US" sz="1400" dirty="0" err="1">
                          <a:latin typeface="Arial" pitchFamily="34" charset="0"/>
                          <a:cs typeface="Arial" pitchFamily="34" charset="0"/>
                        </a:rPr>
                        <a:t>fișier</a:t>
                      </a:r>
                      <a:r>
                        <a:rPr lang="en-US" sz="1400" dirty="0">
                          <a:latin typeface="Arial" pitchFamily="34" charset="0"/>
                          <a:cs typeface="Arial" pitchFamily="34" charset="0"/>
                        </a:rPr>
                        <a:t> </a:t>
                      </a:r>
                      <a:r>
                        <a:rPr lang="en-US" sz="1400" dirty="0" err="1">
                          <a:latin typeface="Arial" pitchFamily="34" charset="0"/>
                          <a:cs typeface="Arial" pitchFamily="34" charset="0"/>
                        </a:rPr>
                        <a:t>binar</a:t>
                      </a:r>
                      <a:r>
                        <a:rPr lang="en-US" sz="1400" dirty="0">
                          <a:latin typeface="Arial" pitchFamily="34" charset="0"/>
                          <a:cs typeface="Arial" pitchFamily="34" charset="0"/>
                        </a:rPr>
                        <a:t> Excel 97 - Excel 2003 (BIFF8).</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bl>
          </a:graphicData>
        </a:graphic>
      </p:graphicFrame>
      <p:sp>
        <p:nvSpPr>
          <p:cNvPr id="30721" name="Rectangle 1"/>
          <p:cNvSpPr>
            <a:spLocks noChangeArrowheads="1"/>
          </p:cNvSpPr>
          <p:nvPr/>
        </p:nvSpPr>
        <p:spPr bwMode="auto">
          <a:xfrm>
            <a:off x="381000" y="1219200"/>
            <a:ext cx="8001000" cy="553998"/>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err="1" smtClean="0">
                <a:ln>
                  <a:noFill/>
                </a:ln>
                <a:solidFill>
                  <a:schemeClr val="accent4">
                    <a:lumMod val="75000"/>
                  </a:schemeClr>
                </a:solidFill>
                <a:effectLst/>
                <a:latin typeface="Arial" pitchFamily="34" charset="0"/>
                <a:cs typeface="Arial" pitchFamily="34" charset="0"/>
              </a:rPr>
              <a:t>Formate</a:t>
            </a:r>
            <a:r>
              <a:rPr kumimoji="0" lang="en-US" b="1" i="0" u="none" strike="noStrike" cap="none" normalizeH="0" baseline="0" dirty="0" smtClean="0">
                <a:ln>
                  <a:noFill/>
                </a:ln>
                <a:solidFill>
                  <a:schemeClr val="accent4">
                    <a:lumMod val="75000"/>
                  </a:schemeClr>
                </a:solidFill>
                <a:effectLst/>
                <a:latin typeface="Arial" pitchFamily="34" charset="0"/>
                <a:cs typeface="Arial" pitchFamily="34" charset="0"/>
              </a:rPr>
              <a:t> Excel</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Grp="1" noChangeAspect="1" noChangeArrowheads="1"/>
          </p:cNvPicPr>
          <p:nvPr>
            <p:ph idx="1"/>
          </p:nvPr>
        </p:nvPicPr>
        <p:blipFill>
          <a:blip r:embed="rId2" cstate="print"/>
          <a:srcRect l="86104" t="6569" r="8750" b="82157"/>
          <a:stretch>
            <a:fillRect/>
          </a:stretch>
        </p:blipFill>
        <p:spPr bwMode="auto">
          <a:xfrm>
            <a:off x="1447800" y="5105400"/>
            <a:ext cx="609600" cy="1001486"/>
          </a:xfrm>
          <a:prstGeom prst="rect">
            <a:avLst/>
          </a:prstGeom>
          <a:noFill/>
          <a:ln w="9525">
            <a:solidFill>
              <a:srgbClr val="0070C0"/>
            </a:solidFill>
            <a:miter lim="800000"/>
            <a:headEnd/>
            <a:tailEnd/>
          </a:ln>
          <a:effectLst/>
        </p:spPr>
      </p:pic>
      <p:sp>
        <p:nvSpPr>
          <p:cNvPr id="2" name="Title 1"/>
          <p:cNvSpPr>
            <a:spLocks noGrp="1"/>
          </p:cNvSpPr>
          <p:nvPr>
            <p:ph type="title"/>
          </p:nvPr>
        </p:nvSpPr>
        <p:spPr>
          <a:xfrm>
            <a:off x="1752600" y="381000"/>
            <a:ext cx="6248400" cy="411162"/>
          </a:xfrm>
        </p:spPr>
        <p:txBody>
          <a:bodyPr>
            <a:noAutofit/>
          </a:bodyPr>
          <a:lstStyle/>
          <a:p>
            <a:r>
              <a:rPr lang="en-US" sz="1400" b="1" i="1" dirty="0" err="1" smtClean="0">
                <a:solidFill>
                  <a:schemeClr val="accent1"/>
                </a:solidFill>
                <a:latin typeface="Arial" pitchFamily="34" charset="0"/>
                <a:cs typeface="Arial" pitchFamily="34" charset="0"/>
              </a:rPr>
              <a:t>Selectarea</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mutarea</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redimensionarea</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si</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stergerea</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unui</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grafic</a:t>
            </a:r>
            <a:endParaRPr lang="en-US" sz="1400" dirty="0">
              <a:latin typeface="Arial" pitchFamily="34" charset="0"/>
              <a:cs typeface="Arial" pitchFamily="34" charset="0"/>
            </a:endParaRPr>
          </a:p>
        </p:txBody>
      </p:sp>
      <p:sp>
        <p:nvSpPr>
          <p:cNvPr id="8" name="TextBox 7"/>
          <p:cNvSpPr txBox="1"/>
          <p:nvPr/>
        </p:nvSpPr>
        <p:spPr>
          <a:xfrm>
            <a:off x="152400" y="1295400"/>
            <a:ext cx="8991600" cy="3970318"/>
          </a:xfrm>
          <a:prstGeom prst="rect">
            <a:avLst/>
          </a:prstGeom>
          <a:noFill/>
        </p:spPr>
        <p:txBody>
          <a:bodyPr wrap="square" numCol="2" spcCol="182880" rtlCol="0">
            <a:spAutoFit/>
          </a:bodyPr>
          <a:lstStyle/>
          <a:p>
            <a:r>
              <a:rPr lang="en-US" sz="1300" b="1" dirty="0" err="1" smtClean="0">
                <a:latin typeface="Arial" pitchFamily="34" charset="0"/>
                <a:cs typeface="Arial" pitchFamily="34" charset="0"/>
              </a:rPr>
              <a:t>Selectarea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unui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grafic</a:t>
            </a:r>
            <a:endParaRPr lang="en-US" sz="1300" b="1" dirty="0" smtClean="0">
              <a:latin typeface="Arial" pitchFamily="34" charset="0"/>
              <a:cs typeface="Arial" pitchFamily="34" charset="0"/>
            </a:endParaRPr>
          </a:p>
          <a:p>
            <a:pPr>
              <a:buClr>
                <a:schemeClr val="accent1"/>
              </a:buClr>
              <a:buFont typeface="Wingdings" pitchFamily="2" charset="2"/>
              <a:buChar char="§"/>
            </a:pPr>
            <a:r>
              <a:rPr lang="en-US" sz="1300" dirty="0" err="1" smtClean="0">
                <a:latin typeface="Arial" pitchFamily="34" charset="0"/>
                <a:cs typeface="Arial" pitchFamily="34" charset="0"/>
              </a:rPr>
              <a:t>executati</a:t>
            </a:r>
            <a:r>
              <a:rPr lang="en-US" sz="1300" dirty="0" smtClean="0">
                <a:latin typeface="Arial" pitchFamily="34" charset="0"/>
                <a:cs typeface="Arial" pitchFamily="34" charset="0"/>
              </a:rPr>
              <a:t> click </a:t>
            </a:r>
            <a:r>
              <a:rPr lang="en-US" sz="1300" dirty="0" err="1" smtClean="0">
                <a:latin typeface="Arial" pitchFamily="34" charset="0"/>
                <a:cs typeface="Arial" pitchFamily="34" charset="0"/>
              </a:rPr>
              <a:t>stanga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grafic</a:t>
            </a:r>
            <a:endParaRPr lang="en-US" sz="1300" dirty="0" smtClean="0">
              <a:latin typeface="Arial" pitchFamily="34" charset="0"/>
              <a:cs typeface="Arial" pitchFamily="34" charset="0"/>
            </a:endParaRPr>
          </a:p>
          <a:p>
            <a:endParaRPr lang="en-US" sz="1300" b="1" dirty="0" smtClean="0">
              <a:latin typeface="Arial" pitchFamily="34" charset="0"/>
              <a:cs typeface="Arial" pitchFamily="34" charset="0"/>
            </a:endParaRPr>
          </a:p>
          <a:p>
            <a:r>
              <a:rPr lang="en-US" sz="1300" b="1" dirty="0" err="1" smtClean="0">
                <a:latin typeface="Arial" pitchFamily="34" charset="0"/>
                <a:cs typeface="Arial" pitchFamily="34" charset="0"/>
              </a:rPr>
              <a:t>Mutarea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unui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grafic</a:t>
            </a:r>
            <a:endParaRPr lang="en-US" sz="1300" b="1" dirty="0" smtClean="0">
              <a:latin typeface="Arial" pitchFamily="34" charset="0"/>
              <a:cs typeface="Arial" pitchFamily="34" charset="0"/>
            </a:endParaRPr>
          </a:p>
          <a:p>
            <a:r>
              <a:rPr lang="en-US" sz="1300" b="1" dirty="0" err="1" smtClean="0">
                <a:latin typeface="Arial" pitchFamily="34" charset="0"/>
                <a:cs typeface="Arial" pitchFamily="34" charset="0"/>
              </a:rPr>
              <a:t>Metoda</a:t>
            </a:r>
            <a:r>
              <a:rPr lang="en-US" sz="1300" b="1" dirty="0" smtClean="0">
                <a:latin typeface="Arial" pitchFamily="34" charset="0"/>
                <a:cs typeface="Arial" pitchFamily="34" charset="0"/>
              </a:rPr>
              <a:t> 1</a:t>
            </a:r>
          </a:p>
          <a:p>
            <a:pPr>
              <a:buClr>
                <a:schemeClr val="accent1"/>
              </a:buClr>
              <a:buFont typeface="Wingdings" pitchFamily="2" charset="2"/>
              <a:buChar char="§"/>
            </a:pP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graficul</a:t>
            </a:r>
            <a:r>
              <a:rPr lang="en-US" sz="1300" dirty="0" smtClean="0">
                <a:latin typeface="Arial" pitchFamily="34" charset="0"/>
                <a:cs typeface="Arial" pitchFamily="34" charset="0"/>
              </a:rPr>
              <a:t> </a:t>
            </a:r>
          </a:p>
          <a:p>
            <a:pPr>
              <a:buClr>
                <a:schemeClr val="accent1"/>
              </a:buClr>
              <a:buFont typeface="Wingdings" pitchFamily="2" charset="2"/>
              <a:buChar char="§"/>
            </a:pP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optiunea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Mutare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diagrama</a:t>
            </a:r>
            <a:r>
              <a:rPr lang="en-US" sz="1300" b="1" dirty="0" smtClean="0">
                <a:latin typeface="Arial" pitchFamily="34" charset="0"/>
                <a:cs typeface="Arial" pitchFamily="34" charset="0"/>
              </a:rPr>
              <a:t>(Move Chart) </a:t>
            </a: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Proiectare</a:t>
            </a:r>
            <a:r>
              <a:rPr lang="en-US" sz="1300" b="1" dirty="0" smtClean="0">
                <a:latin typeface="Arial" pitchFamily="34" charset="0"/>
                <a:cs typeface="Arial" pitchFamily="34" charset="0"/>
              </a:rPr>
              <a:t>(Design)</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Locatie</a:t>
            </a:r>
            <a:r>
              <a:rPr lang="en-US" sz="1300" b="1" dirty="0" smtClean="0">
                <a:latin typeface="Arial" pitchFamily="34" charset="0"/>
                <a:cs typeface="Arial" pitchFamily="34" charset="0"/>
              </a:rPr>
              <a:t>(Location)</a:t>
            </a:r>
          </a:p>
          <a:p>
            <a:r>
              <a:rPr lang="en-US" sz="1300" b="1" dirty="0" err="1" smtClean="0">
                <a:latin typeface="Arial" pitchFamily="34" charset="0"/>
                <a:cs typeface="Arial" pitchFamily="34" charset="0"/>
              </a:rPr>
              <a:t>Metoda</a:t>
            </a:r>
            <a:r>
              <a:rPr lang="en-US" sz="1300" b="1" dirty="0" smtClean="0">
                <a:latin typeface="Arial" pitchFamily="34" charset="0"/>
                <a:cs typeface="Arial" pitchFamily="34" charset="0"/>
              </a:rPr>
              <a:t> 2</a:t>
            </a:r>
          </a:p>
          <a:p>
            <a:pPr>
              <a:buClr>
                <a:schemeClr val="accent1"/>
              </a:buClr>
              <a:buFont typeface="Wingdings" pitchFamily="2" charset="2"/>
              <a:buChar char="§"/>
            </a:pPr>
            <a:r>
              <a:rPr lang="en-US" sz="1300" dirty="0" smtClean="0">
                <a:latin typeface="Arial" pitchFamily="34" charset="0"/>
                <a:cs typeface="Arial" pitchFamily="34" charset="0"/>
              </a:rPr>
              <a:t>Click </a:t>
            </a:r>
            <a:r>
              <a:rPr lang="en-US" sz="1300" dirty="0" err="1" smtClean="0">
                <a:latin typeface="Arial" pitchFamily="34" charset="0"/>
                <a:cs typeface="Arial" pitchFamily="34" charset="0"/>
              </a:rPr>
              <a:t>dreapta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grafic</a:t>
            </a:r>
            <a:endParaRPr lang="en-US" sz="1300" dirty="0" smtClean="0">
              <a:latin typeface="Arial" pitchFamily="34" charset="0"/>
              <a:cs typeface="Arial" pitchFamily="34" charset="0"/>
            </a:endParaRPr>
          </a:p>
          <a:p>
            <a:pPr>
              <a:buClr>
                <a:schemeClr val="accent1"/>
              </a:buClr>
              <a:buFont typeface="Wingdings" pitchFamily="2" charset="2"/>
              <a:buChar char="§"/>
            </a:pP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meniul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derulant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Mutare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diagrama</a:t>
            </a:r>
            <a:r>
              <a:rPr lang="en-US" sz="1300" dirty="0" smtClean="0">
                <a:latin typeface="Arial" pitchFamily="34" charset="0"/>
                <a:cs typeface="Arial" pitchFamily="34" charset="0"/>
              </a:rPr>
              <a:t>(Move chart)</a:t>
            </a:r>
          </a:p>
          <a:p>
            <a:pPr>
              <a:buClr>
                <a:schemeClr val="accent1"/>
              </a:buClr>
              <a:buFont typeface="Wingdings" pitchFamily="2" charset="2"/>
              <a:buChar char="§"/>
            </a:pPr>
            <a:r>
              <a:rPr lang="en-US" sz="1300" dirty="0" smtClean="0">
                <a:latin typeface="Arial" pitchFamily="34" charset="0"/>
                <a:cs typeface="Arial" pitchFamily="34" charset="0"/>
              </a:rPr>
              <a:t>In </a:t>
            </a:r>
            <a:r>
              <a:rPr lang="en-US" sz="1300" dirty="0" err="1" smtClean="0">
                <a:latin typeface="Arial" pitchFamily="34" charset="0"/>
                <a:cs typeface="Arial" pitchFamily="34" charset="0"/>
              </a:rPr>
              <a:t>caseta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aparuta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stabiliti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locatia</a:t>
            </a:r>
            <a:r>
              <a:rPr lang="en-US" sz="1300" dirty="0" smtClean="0">
                <a:latin typeface="Arial" pitchFamily="34" charset="0"/>
                <a:cs typeface="Arial" pitchFamily="34" charset="0"/>
              </a:rPr>
              <a:t> </a:t>
            </a:r>
          </a:p>
          <a:p>
            <a:pPr>
              <a:buClr>
                <a:schemeClr val="accent1"/>
              </a:buClr>
            </a:pPr>
            <a:r>
              <a:rPr lang="en-US" sz="1300" dirty="0" smtClean="0">
                <a:latin typeface="Arial" pitchFamily="34" charset="0"/>
                <a:cs typeface="Arial" pitchFamily="34" charset="0"/>
              </a:rPr>
              <a:t>1.foaie </a:t>
            </a:r>
            <a:r>
              <a:rPr lang="en-US" sz="1300" dirty="0" err="1" smtClean="0">
                <a:latin typeface="Arial" pitchFamily="34" charset="0"/>
                <a:cs typeface="Arial" pitchFamily="34" charset="0"/>
              </a:rPr>
              <a:t>noua</a:t>
            </a:r>
            <a:r>
              <a:rPr lang="en-US" sz="1300" dirty="0" smtClean="0">
                <a:latin typeface="Arial" pitchFamily="34" charset="0"/>
                <a:cs typeface="Arial" pitchFamily="34" charset="0"/>
              </a:rPr>
              <a:t>- New Sheet- </a:t>
            </a:r>
            <a:r>
              <a:rPr lang="en-US" sz="1300" dirty="0" err="1" smtClean="0">
                <a:latin typeface="Arial" pitchFamily="34" charset="0"/>
                <a:cs typeface="Arial" pitchFamily="34" charset="0"/>
              </a:rPr>
              <a:t>denumiti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foaia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tastand</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numele</a:t>
            </a:r>
            <a:r>
              <a:rPr lang="en-US" sz="1300" dirty="0" smtClean="0">
                <a:latin typeface="Arial" pitchFamily="34" charset="0"/>
                <a:cs typeface="Arial" pitchFamily="34" charset="0"/>
              </a:rPr>
              <a:t> ales in </a:t>
            </a:r>
            <a:r>
              <a:rPr lang="en-US" sz="1300" dirty="0" err="1" smtClean="0">
                <a:latin typeface="Arial" pitchFamily="34" charset="0"/>
                <a:cs typeface="Arial" pitchFamily="34" charset="0"/>
              </a:rPr>
              <a:t>caseta</a:t>
            </a:r>
            <a:r>
              <a:rPr lang="en-US" sz="1300" dirty="0" smtClean="0">
                <a:latin typeface="Arial" pitchFamily="34" charset="0"/>
                <a:cs typeface="Arial" pitchFamily="34" charset="0"/>
              </a:rPr>
              <a:t> text de </a:t>
            </a:r>
            <a:r>
              <a:rPr lang="en-US" sz="1300" dirty="0" err="1" smtClean="0">
                <a:latin typeface="Arial" pitchFamily="34" charset="0"/>
                <a:cs typeface="Arial" pitchFamily="34" charset="0"/>
              </a:rPr>
              <a:t>langa</a:t>
            </a:r>
            <a:r>
              <a:rPr lang="en-US" sz="1300" dirty="0" smtClean="0">
                <a:latin typeface="Arial" pitchFamily="34" charset="0"/>
                <a:cs typeface="Arial" pitchFamily="34" charset="0"/>
              </a:rPr>
              <a:t> </a:t>
            </a:r>
          </a:p>
          <a:p>
            <a:pPr>
              <a:buClr>
                <a:schemeClr val="accent1"/>
              </a:buClr>
            </a:pPr>
            <a:r>
              <a:rPr lang="en-US" sz="1300" dirty="0" smtClean="0">
                <a:latin typeface="Arial" pitchFamily="34" charset="0"/>
                <a:cs typeface="Arial" pitchFamily="34" charset="0"/>
              </a:rPr>
              <a:t>2. </a:t>
            </a:r>
            <a:r>
              <a:rPr lang="en-US" sz="1300" dirty="0" err="1" smtClean="0">
                <a:latin typeface="Arial" pitchFamily="34" charset="0"/>
                <a:cs typeface="Arial" pitchFamily="34" charset="0"/>
              </a:rPr>
              <a:t>intr</a:t>
            </a:r>
            <a:r>
              <a:rPr lang="en-US" sz="1300" dirty="0" smtClean="0">
                <a:latin typeface="Arial" pitchFamily="34" charset="0"/>
                <a:cs typeface="Arial" pitchFamily="34" charset="0"/>
              </a:rPr>
              <a:t>-o </a:t>
            </a:r>
            <a:r>
              <a:rPr lang="en-US" sz="1300" dirty="0" err="1" smtClean="0">
                <a:latin typeface="Arial" pitchFamily="34" charset="0"/>
                <a:cs typeface="Arial" pitchFamily="34" charset="0"/>
              </a:rPr>
              <a:t>foaie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existenta</a:t>
            </a:r>
            <a:r>
              <a:rPr lang="en-US" sz="1300" dirty="0" smtClean="0">
                <a:latin typeface="Arial" pitchFamily="34" charset="0"/>
                <a:cs typeface="Arial" pitchFamily="34" charset="0"/>
              </a:rPr>
              <a:t> - </a:t>
            </a:r>
            <a:r>
              <a:rPr lang="en-US" sz="1300" dirty="0" err="1" smtClean="0">
                <a:latin typeface="Arial" pitchFamily="34" charset="0"/>
                <a:cs typeface="Arial" pitchFamily="34" charset="0"/>
              </a:rPr>
              <a:t>alegeti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foaia</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calcul</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lista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Obiect</a:t>
            </a:r>
            <a:r>
              <a:rPr lang="en-US" sz="1300" b="1" dirty="0" smtClean="0">
                <a:latin typeface="Arial" pitchFamily="34" charset="0"/>
                <a:cs typeface="Arial" pitchFamily="34" charset="0"/>
              </a:rPr>
              <a:t> in(Object in)</a:t>
            </a:r>
          </a:p>
          <a:p>
            <a:r>
              <a:rPr lang="en-US" sz="1300" b="1" dirty="0" err="1" smtClean="0">
                <a:latin typeface="Arial" pitchFamily="34" charset="0"/>
                <a:cs typeface="Arial" pitchFamily="34" charset="0"/>
              </a:rPr>
              <a:t>Metoda</a:t>
            </a:r>
            <a:r>
              <a:rPr lang="en-US" sz="1300" b="1" dirty="0" smtClean="0">
                <a:latin typeface="Arial" pitchFamily="34" charset="0"/>
                <a:cs typeface="Arial" pitchFamily="34" charset="0"/>
              </a:rPr>
              <a:t> 3</a:t>
            </a:r>
          </a:p>
          <a:p>
            <a:pPr>
              <a:buClr>
                <a:schemeClr val="accent1"/>
              </a:buClr>
              <a:buFont typeface="Wingdings" pitchFamily="2" charset="2"/>
              <a:buChar char="§"/>
            </a:pPr>
            <a:r>
              <a:rPr lang="en-US" sz="1300" dirty="0" err="1" smtClean="0">
                <a:latin typeface="Arial" pitchFamily="34" charset="0"/>
                <a:cs typeface="Arial" pitchFamily="34" charset="0"/>
              </a:rPr>
              <a:t>Mutati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graficul</a:t>
            </a:r>
            <a:r>
              <a:rPr lang="en-US" sz="1300" dirty="0" smtClean="0">
                <a:latin typeface="Arial" pitchFamily="34" charset="0"/>
                <a:cs typeface="Arial" pitchFamily="34" charset="0"/>
              </a:rPr>
              <a:t> ca </a:t>
            </a:r>
            <a:r>
              <a:rPr lang="en-US" sz="1300" dirty="0" err="1" smtClean="0">
                <a:latin typeface="Arial" pitchFamily="34" charset="0"/>
                <a:cs typeface="Arial" pitchFamily="34" charset="0"/>
              </a:rPr>
              <a:t>orice</a:t>
            </a:r>
            <a:r>
              <a:rPr lang="en-US" sz="1300" dirty="0" smtClean="0">
                <a:latin typeface="Arial" pitchFamily="34" charset="0"/>
                <a:cs typeface="Arial" pitchFamily="34" charset="0"/>
              </a:rPr>
              <a:t> alt </a:t>
            </a:r>
            <a:r>
              <a:rPr lang="en-US" sz="1300" dirty="0" err="1" smtClean="0">
                <a:latin typeface="Arial" pitchFamily="34" charset="0"/>
                <a:cs typeface="Arial" pitchFamily="34" charset="0"/>
              </a:rPr>
              <a:t>obiect</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foaie</a:t>
            </a:r>
            <a:r>
              <a:rPr lang="en-US" sz="1300" dirty="0" smtClean="0">
                <a:latin typeface="Arial" pitchFamily="34" charset="0"/>
                <a:cs typeface="Arial" pitchFamily="34" charset="0"/>
              </a:rPr>
              <a:t> (Cut, Paste) </a:t>
            </a:r>
            <a:r>
              <a:rPr lang="en-US" sz="1300" dirty="0" err="1" smtClean="0">
                <a:latin typeface="Arial" pitchFamily="34" charset="0"/>
                <a:cs typeface="Arial" pitchFamily="34" charset="0"/>
              </a:rPr>
              <a:t>sau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prin</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operatia</a:t>
            </a:r>
            <a:r>
              <a:rPr lang="en-US" sz="1300" dirty="0" smtClean="0">
                <a:latin typeface="Arial" pitchFamily="34" charset="0"/>
                <a:cs typeface="Arial" pitchFamily="34" charset="0"/>
              </a:rPr>
              <a:t> drag and drop.</a:t>
            </a:r>
          </a:p>
          <a:p>
            <a:r>
              <a:rPr lang="en-US" sz="1300" b="1" dirty="0" err="1" smtClean="0">
                <a:latin typeface="Arial" pitchFamily="34" charset="0"/>
                <a:cs typeface="Arial" pitchFamily="34" charset="0"/>
              </a:rPr>
              <a:t>Redimensionarea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unui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grafic</a:t>
            </a:r>
            <a:endParaRPr lang="en-US" sz="1300" b="1" dirty="0" smtClean="0">
              <a:latin typeface="Arial" pitchFamily="34" charset="0"/>
              <a:cs typeface="Arial" pitchFamily="34" charset="0"/>
            </a:endParaRPr>
          </a:p>
          <a:p>
            <a:r>
              <a:rPr lang="en-US" sz="1300" b="1" dirty="0" err="1" smtClean="0">
                <a:latin typeface="Arial" pitchFamily="34" charset="0"/>
                <a:cs typeface="Arial" pitchFamily="34" charset="0"/>
              </a:rPr>
              <a:t>Metoda</a:t>
            </a:r>
            <a:r>
              <a:rPr lang="en-US" sz="1300" b="1" dirty="0" smtClean="0">
                <a:latin typeface="Arial" pitchFamily="34" charset="0"/>
                <a:cs typeface="Arial" pitchFamily="34" charset="0"/>
              </a:rPr>
              <a:t> 1</a:t>
            </a:r>
          </a:p>
          <a:p>
            <a:pPr>
              <a:buClr>
                <a:schemeClr val="accent1"/>
              </a:buClr>
              <a:buFont typeface="Wingdings" pitchFamily="2" charset="2"/>
              <a:buChar char="§"/>
            </a:pPr>
            <a:r>
              <a:rPr lang="en-US" sz="1300" dirty="0" err="1" smtClean="0">
                <a:latin typeface="Arial" pitchFamily="34" charset="0"/>
                <a:cs typeface="Arial" pitchFamily="34" charset="0"/>
              </a:rPr>
              <a:t>Pozitionati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cursorul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mouseului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intr-unul</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colturile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graficului</a:t>
            </a:r>
            <a:endParaRPr lang="en-US" sz="1300" dirty="0" smtClean="0">
              <a:latin typeface="Arial" pitchFamily="34" charset="0"/>
              <a:cs typeface="Arial" pitchFamily="34" charset="0"/>
            </a:endParaRPr>
          </a:p>
          <a:p>
            <a:pPr>
              <a:buClr>
                <a:schemeClr val="accent1"/>
              </a:buClr>
              <a:buFont typeface="Wingdings" pitchFamily="2" charset="2"/>
              <a:buChar char="§"/>
            </a:pPr>
            <a:r>
              <a:rPr lang="en-US" sz="1300" dirty="0" err="1" smtClean="0">
                <a:latin typeface="Arial" pitchFamily="34" charset="0"/>
                <a:cs typeface="Arial" pitchFamily="34" charset="0"/>
              </a:rPr>
              <a:t>Cand</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cursorul</a:t>
            </a:r>
            <a:r>
              <a:rPr lang="en-US" sz="1300" dirty="0" smtClean="0">
                <a:latin typeface="Arial" pitchFamily="34" charset="0"/>
                <a:cs typeface="Arial" pitchFamily="34" charset="0"/>
              </a:rPr>
              <a:t> se </a:t>
            </a:r>
            <a:r>
              <a:rPr lang="en-US" sz="1300" dirty="0" err="1" smtClean="0">
                <a:latin typeface="Arial" pitchFamily="34" charset="0"/>
                <a:cs typeface="Arial" pitchFamily="34" charset="0"/>
              </a:rPr>
              <a:t>schimba</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sageata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dubla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tinand</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apasat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butonul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stang</a:t>
            </a:r>
            <a:r>
              <a:rPr lang="en-US" sz="1300" dirty="0" smtClean="0">
                <a:latin typeface="Arial" pitchFamily="34" charset="0"/>
                <a:cs typeface="Arial" pitchFamily="34" charset="0"/>
              </a:rPr>
              <a:t> al </a:t>
            </a:r>
            <a:r>
              <a:rPr lang="en-US" sz="1300" dirty="0" err="1" smtClean="0">
                <a:latin typeface="Arial" pitchFamily="34" charset="0"/>
                <a:cs typeface="Arial" pitchFamily="34" charset="0"/>
              </a:rPr>
              <a:t>mouseului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glisati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pana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ajungeti</a:t>
            </a:r>
            <a:r>
              <a:rPr lang="en-US" sz="1300" dirty="0" smtClean="0">
                <a:latin typeface="Arial" pitchFamily="34" charset="0"/>
                <a:cs typeface="Arial" pitchFamily="34" charset="0"/>
              </a:rPr>
              <a:t> la </a:t>
            </a:r>
            <a:r>
              <a:rPr lang="en-US" sz="1300" dirty="0" err="1" smtClean="0">
                <a:latin typeface="Arial" pitchFamily="34" charset="0"/>
                <a:cs typeface="Arial" pitchFamily="34" charset="0"/>
              </a:rPr>
              <a:t>dimensiunea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dorita</a:t>
            </a:r>
            <a:endParaRPr lang="en-US" sz="1300" dirty="0" smtClean="0">
              <a:latin typeface="Arial" pitchFamily="34" charset="0"/>
              <a:cs typeface="Arial" pitchFamily="34" charset="0"/>
            </a:endParaRPr>
          </a:p>
          <a:p>
            <a:pPr>
              <a:buFontTx/>
              <a:buChar char="-"/>
            </a:pPr>
            <a:r>
              <a:rPr lang="en-US" sz="1300" b="1" dirty="0" err="1" smtClean="0">
                <a:latin typeface="Arial" pitchFamily="34" charset="0"/>
                <a:cs typeface="Arial" pitchFamily="34" charset="0"/>
              </a:rPr>
              <a:t>Metoda</a:t>
            </a:r>
            <a:r>
              <a:rPr lang="en-US" sz="1300" b="1" dirty="0" smtClean="0">
                <a:latin typeface="Arial" pitchFamily="34" charset="0"/>
                <a:cs typeface="Arial" pitchFamily="34" charset="0"/>
              </a:rPr>
              <a:t> 2</a:t>
            </a:r>
          </a:p>
          <a:p>
            <a:pPr>
              <a:buClr>
                <a:schemeClr val="accent1"/>
              </a:buClr>
              <a:buFont typeface="Wingdings" pitchFamily="2" charset="2"/>
              <a:buChar char="§"/>
            </a:pP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graficul</a:t>
            </a:r>
            <a:r>
              <a:rPr lang="en-US" sz="1300" dirty="0" smtClean="0">
                <a:latin typeface="Arial" pitchFamily="34" charset="0"/>
                <a:cs typeface="Arial" pitchFamily="34" charset="0"/>
              </a:rPr>
              <a:t> </a:t>
            </a:r>
          </a:p>
          <a:p>
            <a:pPr>
              <a:buClr>
                <a:schemeClr val="accent1"/>
              </a:buClr>
              <a:buFont typeface="Wingdings" pitchFamily="2" charset="2"/>
              <a:buChar char="§"/>
            </a:pPr>
            <a:r>
              <a:rPr lang="en-US" sz="1300" dirty="0" err="1" smtClean="0">
                <a:latin typeface="Arial" pitchFamily="34" charset="0"/>
                <a:cs typeface="Arial" pitchFamily="34" charset="0"/>
              </a:rPr>
              <a:t>Stabiliti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dimensiunile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latime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inailtime</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grupul</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Simensiune</a:t>
            </a:r>
            <a:r>
              <a:rPr lang="en-US" sz="1300" b="1" dirty="0" smtClean="0">
                <a:latin typeface="Arial" pitchFamily="34" charset="0"/>
                <a:cs typeface="Arial" pitchFamily="34" charset="0"/>
              </a:rPr>
              <a:t>(Size), </a:t>
            </a:r>
            <a:r>
              <a:rPr lang="en-US" sz="1300" dirty="0" err="1" smtClean="0">
                <a:latin typeface="Arial" pitchFamily="34" charset="0"/>
                <a:cs typeface="Arial" pitchFamily="34" charset="0"/>
              </a:rPr>
              <a:t>fila</a:t>
            </a:r>
            <a:r>
              <a:rPr lang="en-US" sz="1300" b="1" dirty="0" smtClean="0">
                <a:latin typeface="Arial" pitchFamily="34" charset="0"/>
                <a:cs typeface="Arial" pitchFamily="34" charset="0"/>
              </a:rPr>
              <a:t> Format</a:t>
            </a:r>
          </a:p>
          <a:p>
            <a:endParaRPr lang="en-US" sz="1300" b="1" dirty="0" smtClean="0">
              <a:latin typeface="Arial" pitchFamily="34" charset="0"/>
              <a:cs typeface="Arial" pitchFamily="34" charset="0"/>
            </a:endParaRPr>
          </a:p>
          <a:p>
            <a:r>
              <a:rPr lang="en-US" sz="1300" b="1" dirty="0" err="1" smtClean="0">
                <a:latin typeface="Arial" pitchFamily="34" charset="0"/>
                <a:cs typeface="Arial" pitchFamily="34" charset="0"/>
              </a:rPr>
              <a:t>Stergerea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unui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grafic</a:t>
            </a:r>
            <a:endParaRPr lang="en-US" sz="1300" b="1" dirty="0" smtClean="0">
              <a:latin typeface="Arial" pitchFamily="34" charset="0"/>
              <a:cs typeface="Arial" pitchFamily="34" charset="0"/>
            </a:endParaRPr>
          </a:p>
          <a:p>
            <a:pPr>
              <a:buClr>
                <a:schemeClr val="accent1"/>
              </a:buClr>
              <a:buFont typeface="Wingdings" pitchFamily="2" charset="2"/>
              <a:buChar char="§"/>
            </a:pP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graficul</a:t>
            </a:r>
            <a:endParaRPr lang="en-US" sz="1300" dirty="0" smtClean="0">
              <a:latin typeface="Arial" pitchFamily="34" charset="0"/>
              <a:cs typeface="Arial" pitchFamily="34" charset="0"/>
            </a:endParaRPr>
          </a:p>
          <a:p>
            <a:pPr>
              <a:buClr>
                <a:schemeClr val="accent1"/>
              </a:buClr>
              <a:buFont typeface="Wingdings" pitchFamily="2" charset="2"/>
              <a:buChar char="§"/>
            </a:pPr>
            <a:r>
              <a:rPr lang="en-US" sz="1300" dirty="0" err="1" smtClean="0">
                <a:latin typeface="Arial" pitchFamily="34" charset="0"/>
                <a:cs typeface="Arial" pitchFamily="34" charset="0"/>
              </a:rPr>
              <a:t>Apasati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tasta</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Delete</a:t>
            </a:r>
          </a:p>
          <a:p>
            <a:endParaRPr lang="en-US" sz="1300" dirty="0">
              <a:latin typeface="Arial" pitchFamily="34" charset="0"/>
              <a:cs typeface="Arial" pitchFamily="34" charset="0"/>
            </a:endParaRPr>
          </a:p>
        </p:txBody>
      </p:sp>
      <p:pic>
        <p:nvPicPr>
          <p:cNvPr id="3" name="Picture 2"/>
          <p:cNvPicPr>
            <a:picLocks noChangeAspect="1" noChangeArrowheads="1"/>
          </p:cNvPicPr>
          <p:nvPr/>
        </p:nvPicPr>
        <p:blipFill>
          <a:blip r:embed="rId3" cstate="print"/>
          <a:srcRect/>
          <a:stretch>
            <a:fillRect/>
          </a:stretch>
        </p:blipFill>
        <p:spPr bwMode="auto">
          <a:xfrm>
            <a:off x="2590800" y="5181600"/>
            <a:ext cx="2847975" cy="1242068"/>
          </a:xfrm>
          <a:prstGeom prst="rect">
            <a:avLst/>
          </a:prstGeom>
          <a:noFill/>
          <a:ln w="9525">
            <a:noFill/>
            <a:miter lim="800000"/>
            <a:headEnd/>
            <a:tailEnd/>
          </a:ln>
          <a:effectLst/>
        </p:spPr>
      </p:pic>
      <p:pic>
        <p:nvPicPr>
          <p:cNvPr id="10" name="Picture 3"/>
          <p:cNvPicPr>
            <a:picLocks noChangeAspect="1" noChangeArrowheads="1"/>
          </p:cNvPicPr>
          <p:nvPr/>
        </p:nvPicPr>
        <p:blipFill>
          <a:blip r:embed="rId4" cstate="print"/>
          <a:srcRect l="80357" t="6667" r="9464" b="81904"/>
          <a:stretch>
            <a:fillRect/>
          </a:stretch>
        </p:blipFill>
        <p:spPr bwMode="auto">
          <a:xfrm>
            <a:off x="5486400" y="4572000"/>
            <a:ext cx="1447800" cy="1219200"/>
          </a:xfrm>
          <a:prstGeom prst="rect">
            <a:avLst/>
          </a:prstGeom>
          <a:noFill/>
          <a:ln w="9525">
            <a:solidFill>
              <a:srgbClr val="0070C0"/>
            </a:solidFill>
            <a:miter lim="800000"/>
            <a:headEnd/>
            <a:tailEnd/>
          </a:ln>
          <a:effectLst/>
        </p:spPr>
      </p:pic>
      <p:pic>
        <p:nvPicPr>
          <p:cNvPr id="11" name="Picture 4"/>
          <p:cNvPicPr>
            <a:picLocks noChangeAspect="1" noChangeArrowheads="1"/>
          </p:cNvPicPr>
          <p:nvPr/>
        </p:nvPicPr>
        <p:blipFill>
          <a:blip r:embed="rId5" cstate="print"/>
          <a:srcRect l="73542" t="44722" r="3021" b="12917"/>
          <a:stretch>
            <a:fillRect/>
          </a:stretch>
        </p:blipFill>
        <p:spPr bwMode="auto">
          <a:xfrm>
            <a:off x="7086600" y="3657600"/>
            <a:ext cx="1752600" cy="2375747"/>
          </a:xfrm>
          <a:prstGeom prst="rect">
            <a:avLst/>
          </a:prstGeom>
          <a:noFill/>
          <a:ln w="9525">
            <a:solidFill>
              <a:srgbClr val="0070C0"/>
            </a:solidFill>
            <a:miter lim="800000"/>
            <a:headEnd/>
            <a:tailEnd/>
          </a:ln>
          <a:effec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Grp="1" noChangeAspect="1" noChangeArrowheads="1"/>
          </p:cNvPicPr>
          <p:nvPr>
            <p:ph idx="1"/>
          </p:nvPr>
        </p:nvPicPr>
        <p:blipFill>
          <a:blip r:embed="rId2" cstate="print"/>
          <a:stretch>
            <a:fillRect/>
          </a:stretch>
        </p:blipFill>
        <p:spPr bwMode="auto">
          <a:xfrm>
            <a:off x="4724400" y="3962400"/>
            <a:ext cx="3657600" cy="2743200"/>
          </a:xfrm>
          <a:prstGeom prst="rect">
            <a:avLst/>
          </a:prstGeom>
          <a:noFill/>
          <a:ln w="9525">
            <a:solidFill>
              <a:srgbClr val="0070C0"/>
            </a:solidFill>
            <a:miter lim="800000"/>
            <a:headEnd/>
            <a:tailEnd/>
          </a:ln>
          <a:effectLst/>
        </p:spPr>
      </p:pic>
      <p:sp>
        <p:nvSpPr>
          <p:cNvPr id="2" name="Title 1"/>
          <p:cNvSpPr>
            <a:spLocks noGrp="1"/>
          </p:cNvSpPr>
          <p:nvPr>
            <p:ph type="title"/>
          </p:nvPr>
        </p:nvSpPr>
        <p:spPr>
          <a:xfrm>
            <a:off x="228600" y="228600"/>
            <a:ext cx="1447800" cy="381000"/>
          </a:xfrm>
        </p:spPr>
        <p:txBody>
          <a:bodyPr>
            <a:noAutofit/>
          </a:bodyPr>
          <a:lstStyle/>
          <a:p>
            <a:r>
              <a:rPr lang="en-US" sz="1800" b="1" i="1" dirty="0" err="1" smtClean="0">
                <a:solidFill>
                  <a:schemeClr val="accent1"/>
                </a:solidFill>
                <a:latin typeface="Tahoma" pitchFamily="34" charset="0"/>
                <a:cs typeface="Tahoma" pitchFamily="34" charset="0"/>
              </a:rPr>
              <a:t>Editarea</a:t>
            </a:r>
            <a:endParaRPr lang="en-US" sz="1800" b="1" i="1" dirty="0">
              <a:solidFill>
                <a:schemeClr val="accent1"/>
              </a:solidFill>
              <a:latin typeface="Tahoma" pitchFamily="34" charset="0"/>
              <a:cs typeface="Tahoma" pitchFamily="34" charset="0"/>
            </a:endParaRPr>
          </a:p>
        </p:txBody>
      </p:sp>
      <p:sp>
        <p:nvSpPr>
          <p:cNvPr id="5" name="TextBox 4"/>
          <p:cNvSpPr txBox="1"/>
          <p:nvPr/>
        </p:nvSpPr>
        <p:spPr>
          <a:xfrm>
            <a:off x="228600" y="685800"/>
            <a:ext cx="8382000" cy="5293757"/>
          </a:xfrm>
          <a:prstGeom prst="rect">
            <a:avLst/>
          </a:prstGeom>
          <a:noFill/>
        </p:spPr>
        <p:txBody>
          <a:bodyPr wrap="square" numCol="2" spcCol="182880" rtlCol="0">
            <a:spAutoFit/>
          </a:bodyPr>
          <a:lstStyle/>
          <a:p>
            <a:r>
              <a:rPr lang="vi-VN" sz="1300" b="1" dirty="0" smtClean="0">
                <a:latin typeface="Arial" pitchFamily="34" charset="0"/>
                <a:cs typeface="Arial" pitchFamily="34" charset="0"/>
              </a:rPr>
              <a:t>Adăugarea, modificarea, stergerea</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titlului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unui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grafic</a:t>
            </a:r>
            <a:r>
              <a:rPr lang="en-US" sz="1300" b="1" dirty="0" smtClean="0">
                <a:latin typeface="Arial" pitchFamily="34" charset="0"/>
                <a:cs typeface="Arial" pitchFamily="34" charset="0"/>
              </a:rPr>
              <a:t> </a:t>
            </a:r>
          </a:p>
          <a:p>
            <a:pPr algn="just">
              <a:buClr>
                <a:schemeClr val="accent1"/>
              </a:buClr>
              <a:buFont typeface="Wingdings" pitchFamily="2" charset="2"/>
              <a:buChar char="Ø"/>
            </a:pP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graficul</a:t>
            </a:r>
            <a:endParaRPr lang="en-US" sz="1300" dirty="0" smtClean="0">
              <a:latin typeface="Arial" pitchFamily="34" charset="0"/>
              <a:cs typeface="Arial" pitchFamily="34" charset="0"/>
            </a:endParaRPr>
          </a:p>
          <a:p>
            <a:pPr algn="just">
              <a:buClr>
                <a:schemeClr val="accent1"/>
              </a:buClr>
              <a:buFont typeface="Wingdings" pitchFamily="2" charset="2"/>
              <a:buChar char="Ø"/>
            </a:pPr>
            <a:r>
              <a:rPr lang="en-US" sz="1300" dirty="0" smtClean="0">
                <a:latin typeface="Arial" pitchFamily="34" charset="0"/>
                <a:cs typeface="Arial" pitchFamily="34" charset="0"/>
              </a:rPr>
              <a:t>Click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butonul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Titlu</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diagrama</a:t>
            </a:r>
            <a:r>
              <a:rPr lang="en-US" sz="1300" b="1" dirty="0" smtClean="0">
                <a:latin typeface="Arial" pitchFamily="34" charset="0"/>
                <a:cs typeface="Arial" pitchFamily="34" charset="0"/>
              </a:rPr>
              <a:t>(Chart Titles)</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Etichete</a:t>
            </a:r>
            <a:r>
              <a:rPr lang="en-US" sz="1300" b="1" dirty="0" smtClean="0">
                <a:latin typeface="Arial" pitchFamily="34" charset="0"/>
                <a:cs typeface="Arial" pitchFamily="34" charset="0"/>
              </a:rPr>
              <a:t>(Labels)</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Aspect(Layout)</a:t>
            </a:r>
          </a:p>
          <a:p>
            <a:pPr algn="just">
              <a:buClr>
                <a:schemeClr val="accent1"/>
              </a:buClr>
              <a:buFont typeface="Wingdings" pitchFamily="2" charset="2"/>
              <a:buChar char="Ø"/>
            </a:pP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optiunea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Fara</a:t>
            </a:r>
            <a:r>
              <a:rPr lang="en-US" sz="1300" b="1" dirty="0" smtClean="0">
                <a:latin typeface="Arial" pitchFamily="34" charset="0"/>
                <a:cs typeface="Arial" pitchFamily="34" charset="0"/>
              </a:rPr>
              <a:t>(None)</a:t>
            </a:r>
            <a:r>
              <a:rPr lang="en-US" sz="1300" dirty="0" smtClean="0">
                <a:latin typeface="Arial" pitchFamily="34" charset="0"/>
                <a:cs typeface="Arial" pitchFamily="34" charset="0"/>
              </a:rPr>
              <a:t> –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stergerea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titlului</a:t>
            </a:r>
            <a:endParaRPr lang="en-US" sz="1300" dirty="0" smtClean="0">
              <a:latin typeface="Arial" pitchFamily="34" charset="0"/>
              <a:cs typeface="Arial" pitchFamily="34" charset="0"/>
            </a:endParaRPr>
          </a:p>
          <a:p>
            <a:pPr algn="just">
              <a:buClr>
                <a:schemeClr val="accent1"/>
              </a:buClr>
              <a:buFont typeface="Wingdings" pitchFamily="2" charset="2"/>
              <a:buChar char="Ø"/>
            </a:pPr>
            <a:r>
              <a:rPr lang="en-US" sz="1300" b="1" dirty="0" smtClean="0">
                <a:latin typeface="Arial" pitchFamily="34" charset="0"/>
                <a:cs typeface="Arial" pitchFamily="34" charset="0"/>
              </a:rPr>
              <a:t>Centered Overlay Title </a:t>
            </a:r>
            <a:r>
              <a:rPr lang="en-US" sz="1300" dirty="0" smtClean="0">
                <a:latin typeface="Arial" pitchFamily="34" charset="0"/>
                <a:cs typeface="Arial" pitchFamily="34" charset="0"/>
              </a:rPr>
              <a:t>(</a:t>
            </a:r>
            <a:r>
              <a:rPr lang="en-US" sz="1300" dirty="0" err="1" smtClean="0">
                <a:latin typeface="Arial" pitchFamily="34" charset="0"/>
                <a:cs typeface="Arial" pitchFamily="34" charset="0"/>
              </a:rPr>
              <a:t>centrat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peste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grafic</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sau</a:t>
            </a:r>
            <a:r>
              <a:rPr lang="en-US" sz="1300" b="1" dirty="0" smtClean="0">
                <a:latin typeface="Arial" pitchFamily="34" charset="0"/>
                <a:cs typeface="Arial" pitchFamily="34" charset="0"/>
              </a:rPr>
              <a:t> Above Chart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centrat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deasupra</a:t>
            </a:r>
            <a:r>
              <a:rPr lang="en-US" sz="1300" dirty="0" smtClean="0">
                <a:latin typeface="Arial" pitchFamily="34" charset="0"/>
                <a:cs typeface="Arial" pitchFamily="34" charset="0"/>
              </a:rPr>
              <a:t> - </a:t>
            </a:r>
            <a:r>
              <a:rPr lang="en-US" sz="1300" dirty="0" err="1" smtClean="0">
                <a:latin typeface="Arial" pitchFamily="34" charset="0"/>
                <a:cs typeface="Arial" pitchFamily="34" charset="0"/>
              </a:rPr>
              <a:t>redimensioneaza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graficul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adaugarea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unui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titlu</a:t>
            </a:r>
            <a:endParaRPr lang="en-US" sz="1300" dirty="0" smtClean="0">
              <a:latin typeface="Arial" pitchFamily="34" charset="0"/>
              <a:cs typeface="Arial" pitchFamily="34" charset="0"/>
            </a:endParaRPr>
          </a:p>
          <a:p>
            <a:pPr algn="just">
              <a:buClr>
                <a:schemeClr val="accent1"/>
              </a:buClr>
              <a:buFont typeface="Wingdings" pitchFamily="2" charset="2"/>
              <a:buChar char="Ø"/>
            </a:pP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Mai </a:t>
            </a:r>
            <a:r>
              <a:rPr lang="en-US" sz="1300" b="1" dirty="0" err="1" smtClean="0">
                <a:latin typeface="Arial" pitchFamily="34" charset="0"/>
                <a:cs typeface="Arial" pitchFamily="34" charset="0"/>
              </a:rPr>
              <a:t>multe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optiuni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pentru</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titlu</a:t>
            </a:r>
            <a:r>
              <a:rPr lang="en-US" sz="1300" b="1" dirty="0" smtClean="0">
                <a:latin typeface="Arial" pitchFamily="34" charset="0"/>
                <a:cs typeface="Arial" pitchFamily="34" charset="0"/>
              </a:rPr>
              <a:t>(More Title Options) </a:t>
            </a:r>
            <a:r>
              <a:rPr lang="en-US" sz="1300" dirty="0" err="1" smtClean="0">
                <a:latin typeface="Arial" pitchFamily="34" charset="0"/>
                <a:cs typeface="Arial" pitchFamily="34" charset="0"/>
              </a:rPr>
              <a:t>pentru</a:t>
            </a:r>
            <a:r>
              <a:rPr lang="en-US" sz="1300" dirty="0" smtClean="0">
                <a:latin typeface="Arial" pitchFamily="34" charset="0"/>
                <a:cs typeface="Arial" pitchFamily="34" charset="0"/>
              </a:rPr>
              <a:t> a </a:t>
            </a:r>
            <a:r>
              <a:rPr lang="en-US" sz="1300" dirty="0" err="1" smtClean="0">
                <a:latin typeface="Arial" pitchFamily="34" charset="0"/>
                <a:cs typeface="Arial" pitchFamily="34" charset="0"/>
              </a:rPr>
              <a:t>stabili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alte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proprietati</a:t>
            </a:r>
            <a:r>
              <a:rPr lang="en-US" sz="1300" dirty="0" smtClean="0">
                <a:latin typeface="Arial" pitchFamily="34" charset="0"/>
                <a:cs typeface="Arial" pitchFamily="34" charset="0"/>
              </a:rPr>
              <a:t> ale </a:t>
            </a:r>
            <a:r>
              <a:rPr lang="en-US" sz="1300" dirty="0" err="1" smtClean="0">
                <a:latin typeface="Arial" pitchFamily="34" charset="0"/>
                <a:cs typeface="Arial" pitchFamily="34" charset="0"/>
              </a:rPr>
              <a:t>titlului</a:t>
            </a:r>
            <a:endParaRPr lang="en-US" sz="1300" dirty="0" smtClean="0">
              <a:latin typeface="Arial" pitchFamily="34" charset="0"/>
              <a:cs typeface="Arial" pitchFamily="34" charset="0"/>
            </a:endParaRPr>
          </a:p>
          <a:p>
            <a:pPr marL="508000" algn="just">
              <a:buClr>
                <a:schemeClr val="accent1"/>
              </a:buClr>
              <a:buFont typeface="Wingdings" pitchFamily="2" charset="2"/>
              <a:buChar char="§"/>
            </a:pPr>
            <a:r>
              <a:rPr lang="en-US" sz="1300" dirty="0" err="1" smtClean="0">
                <a:latin typeface="Arial" pitchFamily="34" charset="0"/>
                <a:cs typeface="Arial" pitchFamily="34" charset="0"/>
              </a:rPr>
              <a:t>culoarea</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umplere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optiunea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Umplere</a:t>
            </a:r>
            <a:r>
              <a:rPr lang="en-US" sz="1300" b="1" dirty="0" smtClean="0">
                <a:latin typeface="Arial" pitchFamily="34" charset="0"/>
                <a:cs typeface="Arial" pitchFamily="34" charset="0"/>
              </a:rPr>
              <a:t>(Fill)</a:t>
            </a:r>
          </a:p>
          <a:p>
            <a:pPr marL="508000" algn="just">
              <a:buClr>
                <a:schemeClr val="accent1"/>
              </a:buClr>
              <a:buFont typeface="Wingdings" pitchFamily="2" charset="2"/>
              <a:buChar char="§"/>
            </a:pPr>
            <a:r>
              <a:rPr lang="en-US" sz="1300" dirty="0" err="1" smtClean="0">
                <a:latin typeface="Arial" pitchFamily="34" charset="0"/>
                <a:cs typeface="Arial" pitchFamily="34" charset="0"/>
              </a:rPr>
              <a:t>Culoarea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chenarului</a:t>
            </a:r>
            <a:r>
              <a:rPr lang="en-US" sz="1300" dirty="0" smtClean="0">
                <a:latin typeface="Arial" pitchFamily="34" charset="0"/>
                <a:cs typeface="Arial" pitchFamily="34" charset="0"/>
              </a:rPr>
              <a:t> - </a:t>
            </a:r>
            <a:r>
              <a:rPr lang="en-US" sz="1300" b="1" dirty="0" err="1" smtClean="0">
                <a:latin typeface="Arial" pitchFamily="34" charset="0"/>
                <a:cs typeface="Arial" pitchFamily="34" charset="0"/>
              </a:rPr>
              <a:t>Culoare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bordura</a:t>
            </a:r>
            <a:r>
              <a:rPr lang="en-US" sz="1300" b="1" dirty="0" smtClean="0">
                <a:latin typeface="Arial" pitchFamily="34" charset="0"/>
                <a:cs typeface="Arial" pitchFamily="34" charset="0"/>
              </a:rPr>
              <a:t> (Border Color)</a:t>
            </a:r>
          </a:p>
          <a:p>
            <a:pPr marL="508000" algn="just">
              <a:buClr>
                <a:schemeClr val="accent1"/>
              </a:buClr>
              <a:buFont typeface="Wingdings" pitchFamily="2" charset="2"/>
              <a:buChar char="§"/>
            </a:pPr>
            <a:r>
              <a:rPr lang="en-US" sz="1300" dirty="0" err="1" smtClean="0">
                <a:latin typeface="Arial" pitchFamily="34" charset="0"/>
                <a:cs typeface="Arial" pitchFamily="34" charset="0"/>
              </a:rPr>
              <a:t>Stilul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chenarului</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Stiluri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bordura</a:t>
            </a:r>
            <a:r>
              <a:rPr lang="en-US" sz="1300" b="1" dirty="0" smtClean="0">
                <a:latin typeface="Arial" pitchFamily="34" charset="0"/>
                <a:cs typeface="Arial" pitchFamily="34" charset="0"/>
              </a:rPr>
              <a:t> (Border Style)</a:t>
            </a:r>
          </a:p>
          <a:p>
            <a:pPr marL="508000" algn="just">
              <a:buClr>
                <a:schemeClr val="accent1"/>
              </a:buClr>
              <a:buFont typeface="Wingdings" pitchFamily="2" charset="2"/>
              <a:buChar char="§"/>
            </a:pPr>
            <a:r>
              <a:rPr lang="en-US" sz="1300" dirty="0" smtClean="0">
                <a:latin typeface="Arial" pitchFamily="34" charset="0"/>
                <a:cs typeface="Arial" pitchFamily="34" charset="0"/>
              </a:rPr>
              <a:t>Umbra- Umbra(</a:t>
            </a:r>
            <a:r>
              <a:rPr lang="en-US" sz="1300" b="1" dirty="0" smtClean="0">
                <a:latin typeface="Arial" pitchFamily="34" charset="0"/>
                <a:cs typeface="Arial" pitchFamily="34" charset="0"/>
              </a:rPr>
              <a:t>Shadow)</a:t>
            </a:r>
          </a:p>
          <a:p>
            <a:pPr marL="508000" algn="just">
              <a:buClr>
                <a:schemeClr val="accent1"/>
              </a:buClr>
              <a:buFont typeface="Wingdings" pitchFamily="2" charset="2"/>
              <a:buChar char="§"/>
            </a:pPr>
            <a:r>
              <a:rPr lang="en-US" sz="1300" dirty="0" smtClean="0">
                <a:latin typeface="Arial" pitchFamily="34" charset="0"/>
                <a:cs typeface="Arial" pitchFamily="34" charset="0"/>
              </a:rPr>
              <a:t>Format 3D </a:t>
            </a:r>
            <a:r>
              <a:rPr lang="en-US" sz="1300" b="1" dirty="0" smtClean="0">
                <a:latin typeface="Arial" pitchFamily="34" charset="0"/>
                <a:cs typeface="Arial" pitchFamily="34" charset="0"/>
              </a:rPr>
              <a:t>- 3D Format</a:t>
            </a:r>
          </a:p>
          <a:p>
            <a:pPr marL="508000" algn="just">
              <a:buClr>
                <a:schemeClr val="accent1"/>
              </a:buClr>
              <a:buFont typeface="Wingdings" pitchFamily="2" charset="2"/>
              <a:buChar char="§"/>
            </a:pPr>
            <a:r>
              <a:rPr lang="en-US" sz="1300" dirty="0" err="1" smtClean="0">
                <a:latin typeface="Arial" pitchFamily="34" charset="0"/>
                <a:cs typeface="Arial" pitchFamily="34" charset="0"/>
              </a:rPr>
              <a:t>Alinierea-Aliniere</a:t>
            </a:r>
            <a:r>
              <a:rPr lang="en-US" sz="1300" dirty="0" smtClean="0">
                <a:latin typeface="Arial" pitchFamily="34" charset="0"/>
                <a:cs typeface="Arial" pitchFamily="34" charset="0"/>
              </a:rPr>
              <a:t>(</a:t>
            </a:r>
            <a:r>
              <a:rPr lang="en-US" sz="1300" b="1" dirty="0" smtClean="0">
                <a:latin typeface="Arial" pitchFamily="34" charset="0"/>
                <a:cs typeface="Arial" pitchFamily="34" charset="0"/>
              </a:rPr>
              <a:t>Alignment)</a:t>
            </a:r>
            <a:endParaRPr lang="ro-RO" sz="1300" b="1" dirty="0" smtClean="0">
              <a:latin typeface="Arial" pitchFamily="34" charset="0"/>
              <a:cs typeface="Arial" pitchFamily="34" charset="0"/>
            </a:endParaRPr>
          </a:p>
          <a:p>
            <a:pPr marL="508000" algn="just">
              <a:buClr>
                <a:schemeClr val="accent1"/>
              </a:buClr>
            </a:pPr>
            <a:endParaRPr lang="en-US" sz="1300" b="1" dirty="0" smtClean="0">
              <a:latin typeface="Arial" pitchFamily="34" charset="0"/>
              <a:cs typeface="Arial" pitchFamily="34" charset="0"/>
            </a:endParaRPr>
          </a:p>
          <a:p>
            <a:pPr marL="58738" algn="just">
              <a:buClr>
                <a:schemeClr val="accent1"/>
              </a:buClr>
            </a:pPr>
            <a:r>
              <a:rPr lang="it-IT" sz="1300" b="1" dirty="0" smtClean="0">
                <a:latin typeface="Arial" pitchFamily="34" charset="0"/>
                <a:cs typeface="Arial" pitchFamily="34" charset="0"/>
              </a:rPr>
              <a:t>Adăugarea unei etichete de date unui </a:t>
            </a:r>
            <a:r>
              <a:rPr lang="en-US" sz="1300" b="1" dirty="0" err="1" smtClean="0">
                <a:latin typeface="Arial" pitchFamily="34" charset="0"/>
                <a:cs typeface="Arial" pitchFamily="34" charset="0"/>
              </a:rPr>
              <a:t>grafic</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valori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procentaje</a:t>
            </a:r>
            <a:endParaRPr lang="en-US" sz="1300" b="1" dirty="0" smtClean="0">
              <a:latin typeface="Arial" pitchFamily="34" charset="0"/>
              <a:cs typeface="Arial" pitchFamily="34" charset="0"/>
            </a:endParaRPr>
          </a:p>
          <a:p>
            <a:pPr algn="just">
              <a:buClr>
                <a:schemeClr val="accent1"/>
              </a:buClr>
              <a:buFont typeface="Wingdings" pitchFamily="2" charset="2"/>
              <a:buChar char="Ø"/>
            </a:pP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graficul</a:t>
            </a:r>
            <a:endParaRPr lang="en-US" sz="1300" dirty="0" smtClean="0">
              <a:latin typeface="Arial" pitchFamily="34" charset="0"/>
              <a:cs typeface="Arial" pitchFamily="34" charset="0"/>
            </a:endParaRPr>
          </a:p>
          <a:p>
            <a:pPr algn="just">
              <a:buClr>
                <a:schemeClr val="accent1"/>
              </a:buClr>
              <a:buFont typeface="Wingdings" pitchFamily="2" charset="2"/>
              <a:buChar char="Ø"/>
            </a:pPr>
            <a:r>
              <a:rPr lang="en-US" sz="1300" dirty="0" smtClean="0">
                <a:latin typeface="Arial" pitchFamily="34" charset="0"/>
                <a:cs typeface="Arial" pitchFamily="34" charset="0"/>
              </a:rPr>
              <a:t>Click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butonul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Etichete</a:t>
            </a:r>
            <a:r>
              <a:rPr lang="en-US" sz="1300" b="1" dirty="0" smtClean="0">
                <a:latin typeface="Arial" pitchFamily="34" charset="0"/>
                <a:cs typeface="Arial" pitchFamily="34" charset="0"/>
              </a:rPr>
              <a:t> de date(Data Labels)</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Etichete</a:t>
            </a:r>
            <a:r>
              <a:rPr lang="en-US" sz="1300" b="1" dirty="0" smtClean="0">
                <a:latin typeface="Arial" pitchFamily="34" charset="0"/>
                <a:cs typeface="Arial" pitchFamily="34" charset="0"/>
              </a:rPr>
              <a:t>(Labels)</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b="1" dirty="0" smtClean="0">
                <a:latin typeface="Arial" pitchFamily="34" charset="0"/>
                <a:cs typeface="Arial" pitchFamily="34" charset="0"/>
              </a:rPr>
              <a:t>Aspect(Layout)</a:t>
            </a:r>
          </a:p>
          <a:p>
            <a:pPr algn="just">
              <a:buClr>
                <a:schemeClr val="accent1"/>
              </a:buClr>
              <a:buFont typeface="Wingdings" pitchFamily="2" charset="2"/>
              <a:buChar char="Ø"/>
            </a:pP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fereastra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Formatare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etichete</a:t>
            </a:r>
            <a:r>
              <a:rPr lang="en-US" sz="1300" b="1" dirty="0" smtClean="0">
                <a:latin typeface="Arial" pitchFamily="34" charset="0"/>
                <a:cs typeface="Arial" pitchFamily="34" charset="0"/>
              </a:rPr>
              <a:t> de date </a:t>
            </a: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numele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serie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numele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categoriei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valoare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procent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Aceste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etichete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apar</a:t>
            </a:r>
            <a:r>
              <a:rPr lang="en-US" sz="1300" dirty="0" smtClean="0">
                <a:latin typeface="Arial" pitchFamily="34" charset="0"/>
                <a:cs typeface="Arial" pitchFamily="34" charset="0"/>
              </a:rPr>
              <a:t> in </a:t>
            </a:r>
            <a:r>
              <a:rPr lang="en-US" sz="1300" dirty="0" err="1" smtClean="0">
                <a:latin typeface="Arial" pitchFamily="34" charset="0"/>
                <a:cs typeface="Arial" pitchFamily="34" charset="0"/>
              </a:rPr>
              <a:t>functie</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tipul</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grafic</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a:t>
            </a:r>
            <a:r>
              <a:rPr lang="en-US" sz="1300" dirty="0" smtClean="0">
                <a:latin typeface="Arial" pitchFamily="34" charset="0"/>
                <a:cs typeface="Arial" pitchFamily="34" charset="0"/>
              </a:rPr>
              <a:t> (de </a:t>
            </a:r>
            <a:r>
              <a:rPr lang="en-US" sz="1300" dirty="0" err="1" smtClean="0">
                <a:latin typeface="Arial" pitchFamily="34" charset="0"/>
                <a:cs typeface="Arial" pitchFamily="34" charset="0"/>
              </a:rPr>
              <a:t>exemplu</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un </a:t>
            </a:r>
            <a:r>
              <a:rPr lang="en-US" sz="1300" dirty="0" err="1" smtClean="0">
                <a:latin typeface="Arial" pitchFamily="34" charset="0"/>
                <a:cs typeface="Arial" pitchFamily="34" charset="0"/>
              </a:rPr>
              <a:t>grafic</a:t>
            </a:r>
            <a:r>
              <a:rPr lang="en-US" sz="1300" dirty="0" smtClean="0">
                <a:latin typeface="Arial" pitchFamily="34" charset="0"/>
                <a:cs typeface="Arial" pitchFamily="34" charset="0"/>
              </a:rPr>
              <a:t> de tip </a:t>
            </a:r>
            <a:r>
              <a:rPr lang="en-US" sz="1300" dirty="0" err="1" smtClean="0">
                <a:latin typeface="Arial" pitchFamily="34" charset="0"/>
                <a:cs typeface="Arial" pitchFamily="34" charset="0"/>
              </a:rPr>
              <a:t>Coloana</a:t>
            </a:r>
            <a:r>
              <a:rPr lang="en-US" sz="1300" dirty="0" smtClean="0">
                <a:latin typeface="Arial" pitchFamily="34" charset="0"/>
                <a:cs typeface="Arial" pitchFamily="34" charset="0"/>
              </a:rPr>
              <a:t> nu </a:t>
            </a:r>
            <a:r>
              <a:rPr lang="en-US" sz="1300" dirty="0" err="1" smtClean="0">
                <a:latin typeface="Arial" pitchFamily="34" charset="0"/>
                <a:cs typeface="Arial" pitchFamily="34" charset="0"/>
              </a:rPr>
              <a:t>poti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adauga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procent</a:t>
            </a:r>
            <a:r>
              <a:rPr lang="en-US" sz="1300" dirty="0" smtClean="0">
                <a:latin typeface="Arial" pitchFamily="34" charset="0"/>
                <a:cs typeface="Arial" pitchFamily="34" charset="0"/>
              </a:rPr>
              <a:t>) </a:t>
            </a:r>
          </a:p>
          <a:p>
            <a:pPr algn="just">
              <a:buClr>
                <a:schemeClr val="accent1"/>
              </a:buClr>
              <a:buFont typeface="Wingdings" pitchFamily="2" charset="2"/>
              <a:buChar char="Ø"/>
            </a:pP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pozitia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etichetelor</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grupul</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Pozitie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eticheta</a:t>
            </a:r>
            <a:r>
              <a:rPr lang="en-US" sz="1300" b="1" dirty="0" smtClean="0">
                <a:latin typeface="Arial" pitchFamily="34" charset="0"/>
                <a:cs typeface="Arial" pitchFamily="34" charset="0"/>
              </a:rPr>
              <a:t>(Label Position) </a:t>
            </a:r>
            <a:r>
              <a:rPr lang="en-US" sz="1300" dirty="0" smtClean="0">
                <a:latin typeface="Arial" pitchFamily="34" charset="0"/>
                <a:cs typeface="Arial" pitchFamily="34" charset="0"/>
              </a:rPr>
              <a:t>(in </a:t>
            </a:r>
            <a:r>
              <a:rPr lang="en-US" sz="1300" dirty="0" err="1" smtClean="0">
                <a:latin typeface="Arial" pitchFamily="34" charset="0"/>
                <a:cs typeface="Arial" pitchFamily="34" charset="0"/>
              </a:rPr>
              <a:t>centu</a:t>
            </a:r>
            <a:r>
              <a:rPr lang="en-US" sz="1300" dirty="0" smtClean="0">
                <a:latin typeface="Arial" pitchFamily="34" charset="0"/>
                <a:cs typeface="Arial" pitchFamily="34" charset="0"/>
              </a:rPr>
              <a:t>, in interior -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margine</a:t>
            </a:r>
            <a:r>
              <a:rPr lang="en-US" sz="1300" dirty="0" smtClean="0">
                <a:latin typeface="Arial" pitchFamily="34" charset="0"/>
                <a:cs typeface="Arial" pitchFamily="34" charset="0"/>
              </a:rPr>
              <a:t>, in exterior </a:t>
            </a:r>
            <a:r>
              <a:rPr lang="en-US" sz="1300" dirty="0" err="1" smtClean="0">
                <a:latin typeface="Arial" pitchFamily="34" charset="0"/>
                <a:cs typeface="Arial" pitchFamily="34" charset="0"/>
              </a:rPr>
              <a:t>pe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margine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cel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mai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bine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incadrat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selectati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tipul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separatorului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daca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adaugati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mai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multe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etichete</a:t>
            </a:r>
            <a:r>
              <a:rPr lang="en-US" sz="1300" dirty="0" smtClean="0">
                <a:latin typeface="Arial" pitchFamily="34" charset="0"/>
                <a:cs typeface="Arial" pitchFamily="34" charset="0"/>
              </a:rPr>
              <a:t> din </a:t>
            </a:r>
            <a:r>
              <a:rPr lang="en-US" sz="1300" dirty="0" err="1" smtClean="0">
                <a:latin typeface="Arial" pitchFamily="34" charset="0"/>
                <a:cs typeface="Arial" pitchFamily="34" charset="0"/>
              </a:rPr>
              <a:t>lista</a:t>
            </a:r>
            <a:r>
              <a:rPr lang="en-US" sz="1300" dirty="0" smtClean="0">
                <a:latin typeface="Arial" pitchFamily="34" charset="0"/>
                <a:cs typeface="Arial" pitchFamily="34" charset="0"/>
              </a:rPr>
              <a:t> Separator</a:t>
            </a:r>
          </a:p>
          <a:p>
            <a:pPr algn="just">
              <a:buClr>
                <a:schemeClr val="accent1"/>
              </a:buClr>
              <a:buFont typeface="Wingdings" pitchFamily="2" charset="2"/>
              <a:buChar char="Ø"/>
            </a:pP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fila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Numar</a:t>
            </a:r>
            <a:r>
              <a:rPr lang="en-US" sz="1300" b="1" dirty="0" smtClean="0">
                <a:latin typeface="Arial" pitchFamily="34" charset="0"/>
                <a:cs typeface="Arial" pitchFamily="34" charset="0"/>
              </a:rPr>
              <a:t> </a:t>
            </a:r>
            <a:r>
              <a:rPr lang="en-US" sz="1300" dirty="0" err="1" smtClean="0">
                <a:latin typeface="Arial" pitchFamily="34" charset="0"/>
                <a:cs typeface="Arial" pitchFamily="34" charset="0"/>
              </a:rPr>
              <a:t>stabiliti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tipul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formatul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etichetelor</a:t>
            </a:r>
            <a:endParaRPr lang="en-US" sz="1300" dirty="0" smtClean="0">
              <a:latin typeface="Arial" pitchFamily="34" charset="0"/>
              <a:cs typeface="Arial" pitchFamily="34" charset="0"/>
            </a:endParaRPr>
          </a:p>
          <a:p>
            <a:pPr algn="just">
              <a:buClr>
                <a:schemeClr val="accent1"/>
              </a:buClr>
              <a:buFont typeface="Wingdings" pitchFamily="2" charset="2"/>
              <a:buChar char="Ø"/>
            </a:pP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filele</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Umplere</a:t>
            </a:r>
            <a:r>
              <a:rPr lang="en-US" sz="1300" b="1" dirty="0" smtClean="0">
                <a:latin typeface="Arial" pitchFamily="34" charset="0"/>
                <a:cs typeface="Arial" pitchFamily="34" charset="0"/>
              </a:rPr>
              <a:t>(Fill), </a:t>
            </a:r>
            <a:r>
              <a:rPr lang="en-US" sz="1300" b="1" dirty="0" err="1" smtClean="0">
                <a:latin typeface="Arial" pitchFamily="34" charset="0"/>
                <a:cs typeface="Arial" pitchFamily="34" charset="0"/>
              </a:rPr>
              <a:t>Culoare</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bordura</a:t>
            </a:r>
            <a:r>
              <a:rPr lang="en-US" sz="1300" b="1" dirty="0" smtClean="0">
                <a:latin typeface="Arial" pitchFamily="34" charset="0"/>
                <a:cs typeface="Arial" pitchFamily="34" charset="0"/>
              </a:rPr>
              <a:t>(Border Color), </a:t>
            </a:r>
            <a:r>
              <a:rPr lang="en-US" sz="1300" b="1" dirty="0" err="1" smtClean="0">
                <a:latin typeface="Arial" pitchFamily="34" charset="0"/>
                <a:cs typeface="Arial" pitchFamily="34" charset="0"/>
              </a:rPr>
              <a:t>Stiluri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bordura</a:t>
            </a:r>
            <a:r>
              <a:rPr lang="en-US" sz="1300" b="1" dirty="0" smtClean="0">
                <a:latin typeface="Arial" pitchFamily="34" charset="0"/>
                <a:cs typeface="Arial" pitchFamily="34" charset="0"/>
              </a:rPr>
              <a:t>(Border Style), Umbra(Shadow), 3D Format, </a:t>
            </a:r>
            <a:r>
              <a:rPr lang="en-US" sz="1300" b="1" dirty="0" err="1" smtClean="0">
                <a:latin typeface="Arial" pitchFamily="34" charset="0"/>
                <a:cs typeface="Arial" pitchFamily="34" charset="0"/>
              </a:rPr>
              <a:t>Aliniere</a:t>
            </a:r>
            <a:r>
              <a:rPr lang="en-US" sz="1300" b="1" dirty="0" smtClean="0">
                <a:latin typeface="Arial" pitchFamily="34" charset="0"/>
                <a:cs typeface="Arial" pitchFamily="34" charset="0"/>
              </a:rPr>
              <a:t>(Alignment)</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formatati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caseta</a:t>
            </a:r>
            <a:r>
              <a:rPr lang="en-US" sz="1300" dirty="0" smtClean="0">
                <a:latin typeface="Arial" pitchFamily="34" charset="0"/>
                <a:cs typeface="Arial" pitchFamily="34" charset="0"/>
              </a:rPr>
              <a:t> text in care </a:t>
            </a:r>
            <a:r>
              <a:rPr lang="en-US" sz="1300" dirty="0" err="1" smtClean="0">
                <a:latin typeface="Arial" pitchFamily="34" charset="0"/>
                <a:cs typeface="Arial" pitchFamily="34" charset="0"/>
              </a:rPr>
              <a:t>apare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eticheta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umplere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culoare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chenar</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stil</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chenat</a:t>
            </a:r>
            <a:r>
              <a:rPr lang="en-US" sz="1300" dirty="0" smtClean="0">
                <a:latin typeface="Arial" pitchFamily="34" charset="0"/>
                <a:cs typeface="Arial" pitchFamily="34" charset="0"/>
              </a:rPr>
              <a:t>, umbra, format 3D, </a:t>
            </a:r>
            <a:r>
              <a:rPr lang="en-US" sz="1300" dirty="0" err="1" smtClean="0">
                <a:latin typeface="Arial" pitchFamily="34" charset="0"/>
                <a:cs typeface="Arial" pitchFamily="34" charset="0"/>
              </a:rPr>
              <a:t>aliniere</a:t>
            </a:r>
            <a:r>
              <a:rPr lang="en-US" sz="1300" dirty="0" smtClean="0">
                <a:latin typeface="Arial" pitchFamily="34" charset="0"/>
                <a:cs typeface="Arial" pitchFamily="34" charset="0"/>
              </a:rPr>
              <a:t>.</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524000"/>
            <a:ext cx="8077200" cy="1231106"/>
          </a:xfrm>
          <a:prstGeom prst="rect">
            <a:avLst/>
          </a:prstGeom>
        </p:spPr>
        <p:txBody>
          <a:bodyPr wrap="square">
            <a:spAutoFit/>
          </a:bodyPr>
          <a:lstStyle/>
          <a:p>
            <a:pPr algn="just">
              <a:buClr>
                <a:schemeClr val="accent1"/>
              </a:buClr>
            </a:pPr>
            <a:r>
              <a:rPr lang="en-US" sz="1600" b="1" dirty="0" smtClean="0">
                <a:latin typeface="Arial" pitchFamily="34" charset="0"/>
                <a:cs typeface="Arial" pitchFamily="34" charset="0"/>
              </a:rPr>
              <a:t>Rapid</a:t>
            </a:r>
          </a:p>
          <a:p>
            <a:pPr algn="just">
              <a:buClr>
                <a:schemeClr val="accent1"/>
              </a:buClr>
            </a:pPr>
            <a:r>
              <a:rPr lang="en-US" sz="1400" dirty="0" err="1" smtClean="0">
                <a:latin typeface="Arial" pitchFamily="34" charset="0"/>
                <a:cs typeface="Arial" pitchFamily="34" charset="0"/>
              </a:rPr>
              <a:t>Puteti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agauga</a:t>
            </a:r>
            <a:r>
              <a:rPr lang="en-US" sz="1400" dirty="0" smtClean="0">
                <a:latin typeface="Arial" pitchFamily="34" charset="0"/>
                <a:cs typeface="Arial" pitchFamily="34" charset="0"/>
              </a:rPr>
              <a:t> rapid </a:t>
            </a:r>
            <a:r>
              <a:rPr lang="en-US" sz="1400" dirty="0" err="1" smtClean="0">
                <a:latin typeface="Arial" pitchFamily="34" charset="0"/>
                <a:cs typeface="Arial" pitchFamily="34" charset="0"/>
              </a:rPr>
              <a:t>titlu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etichete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alegand</a:t>
            </a:r>
            <a:r>
              <a:rPr lang="en-US" sz="1400" dirty="0" smtClean="0">
                <a:latin typeface="Arial" pitchFamily="34" charset="0"/>
                <a:cs typeface="Arial" pitchFamily="34" charset="0"/>
              </a:rPr>
              <a:t> un </a:t>
            </a:r>
            <a:r>
              <a:rPr lang="en-US" sz="1400" dirty="0" err="1" smtClean="0">
                <a:latin typeface="Arial" pitchFamily="34" charset="0"/>
                <a:cs typeface="Arial" pitchFamily="34" charset="0"/>
              </a:rPr>
              <a:t>stil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corespunzator</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grupul</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Aspecte</a:t>
            </a:r>
            <a:r>
              <a:rPr lang="en-US" sz="1400" b="1" dirty="0" smtClean="0">
                <a:latin typeface="Arial" pitchFamily="34" charset="0"/>
                <a:cs typeface="Arial" pitchFamily="34" charset="0"/>
              </a:rPr>
              <a:t> de </a:t>
            </a:r>
            <a:r>
              <a:rPr lang="en-US" sz="1400" b="1" dirty="0" err="1" smtClean="0">
                <a:latin typeface="Arial" pitchFamily="34" charset="0"/>
                <a:cs typeface="Arial" pitchFamily="34" charset="0"/>
              </a:rPr>
              <a:t>diagrama</a:t>
            </a:r>
            <a:r>
              <a:rPr lang="en-US" sz="1400" b="1" dirty="0" smtClean="0">
                <a:latin typeface="Arial" pitchFamily="34" charset="0"/>
                <a:cs typeface="Arial" pitchFamily="34" charset="0"/>
              </a:rPr>
              <a:t>(Chart Layout),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Proiectare</a:t>
            </a:r>
            <a:r>
              <a:rPr lang="en-US" sz="1400" b="1" dirty="0" smtClean="0">
                <a:latin typeface="Arial" pitchFamily="34" charset="0"/>
                <a:cs typeface="Arial" pitchFamily="34" charset="0"/>
              </a:rPr>
              <a:t>(Design)</a:t>
            </a:r>
          </a:p>
          <a:p>
            <a:pPr algn="just">
              <a:buClr>
                <a:schemeClr val="accent1"/>
              </a:buClr>
            </a:pPr>
            <a:r>
              <a:rPr lang="en-US" sz="1400" dirty="0" err="1" smtClean="0">
                <a:latin typeface="Arial" pitchFamily="34" charset="0"/>
                <a:cs typeface="Arial" pitchFamily="34" charset="0"/>
              </a:rPr>
              <a:t>Daca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executati</a:t>
            </a:r>
            <a:r>
              <a:rPr lang="en-US" sz="1400" dirty="0" smtClean="0">
                <a:latin typeface="Arial" pitchFamily="34" charset="0"/>
                <a:cs typeface="Arial" pitchFamily="34" charset="0"/>
              </a:rPr>
              <a:t> click </a:t>
            </a:r>
            <a:r>
              <a:rPr lang="en-US" sz="1400" dirty="0" err="1" smtClean="0">
                <a:latin typeface="Arial" pitchFamily="34" charset="0"/>
                <a:cs typeface="Arial" pitchFamily="34" charset="0"/>
              </a:rPr>
              <a:t>dreapta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seria</a:t>
            </a:r>
            <a:r>
              <a:rPr lang="en-US" sz="1400" dirty="0" smtClean="0">
                <a:latin typeface="Arial" pitchFamily="34" charset="0"/>
                <a:cs typeface="Arial" pitchFamily="34" charset="0"/>
              </a:rPr>
              <a:t> de date,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Selectare</a:t>
            </a:r>
            <a:r>
              <a:rPr lang="en-US" sz="1400" b="1" dirty="0" smtClean="0">
                <a:latin typeface="Arial" pitchFamily="34" charset="0"/>
                <a:cs typeface="Arial" pitchFamily="34" charset="0"/>
              </a:rPr>
              <a:t> date(Add Data Labels),</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meniul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derulant</a:t>
            </a:r>
            <a:r>
              <a:rPr lang="ro-RO" sz="1400" dirty="0" smtClean="0">
                <a:latin typeface="Arial" pitchFamily="34" charset="0"/>
                <a:cs typeface="Arial" pitchFamily="34" charset="0"/>
              </a:rPr>
              <a:t>.</a:t>
            </a:r>
            <a:endParaRPr lang="en-US" sz="1400" dirty="0" smtClean="0">
              <a:latin typeface="Arial" pitchFamily="34" charset="0"/>
              <a:cs typeface="Arial" pitchFamily="34" charset="0"/>
            </a:endParaRPr>
          </a:p>
        </p:txBody>
      </p:sp>
      <p:pic>
        <p:nvPicPr>
          <p:cNvPr id="9" name="Picture 5"/>
          <p:cNvPicPr>
            <a:picLocks noChangeAspect="1" noChangeArrowheads="1"/>
          </p:cNvPicPr>
          <p:nvPr/>
        </p:nvPicPr>
        <p:blipFill>
          <a:blip r:embed="rId2" cstate="print"/>
          <a:srcRect/>
          <a:stretch>
            <a:fillRect/>
          </a:stretch>
        </p:blipFill>
        <p:spPr bwMode="auto">
          <a:xfrm>
            <a:off x="2438400" y="2819400"/>
            <a:ext cx="2286462" cy="2590800"/>
          </a:xfrm>
          <a:prstGeom prst="rect">
            <a:avLst/>
          </a:prstGeom>
          <a:noFill/>
          <a:ln w="9525">
            <a:noFill/>
            <a:miter lim="800000"/>
            <a:headEnd/>
            <a:tailEnd/>
          </a:ln>
          <a:effectLst/>
        </p:spPr>
      </p:pic>
      <p:pic>
        <p:nvPicPr>
          <p:cNvPr id="10" name="Picture 2"/>
          <p:cNvPicPr>
            <a:picLocks noGrp="1" noChangeAspect="1" noChangeArrowheads="1"/>
          </p:cNvPicPr>
          <p:nvPr>
            <p:ph idx="1"/>
          </p:nvPr>
        </p:nvPicPr>
        <p:blipFill>
          <a:blip r:embed="rId3" cstate="print"/>
          <a:srcRect l="40577" t="60812" r="37500" b="15641"/>
          <a:stretch>
            <a:fillRect/>
          </a:stretch>
        </p:blipFill>
        <p:spPr bwMode="auto">
          <a:xfrm>
            <a:off x="228600" y="3200400"/>
            <a:ext cx="2081048" cy="1676400"/>
          </a:xfrm>
          <a:prstGeom prst="rect">
            <a:avLst/>
          </a:prstGeom>
          <a:noFill/>
          <a:ln w="9525">
            <a:solidFill>
              <a:srgbClr val="0070C0"/>
            </a:solidFill>
            <a:miter lim="800000"/>
            <a:headEnd/>
            <a:tailEnd/>
          </a:ln>
          <a:effectLst/>
        </p:spPr>
      </p:pic>
      <p:pic>
        <p:nvPicPr>
          <p:cNvPr id="13314" name="Picture 2"/>
          <p:cNvPicPr>
            <a:picLocks noChangeAspect="1" noChangeArrowheads="1"/>
          </p:cNvPicPr>
          <p:nvPr/>
        </p:nvPicPr>
        <p:blipFill>
          <a:blip r:embed="rId4" cstate="print"/>
          <a:srcRect/>
          <a:stretch>
            <a:fillRect/>
          </a:stretch>
        </p:blipFill>
        <p:spPr bwMode="auto">
          <a:xfrm>
            <a:off x="6705600" y="2819400"/>
            <a:ext cx="2133599" cy="2573565"/>
          </a:xfrm>
          <a:prstGeom prst="rect">
            <a:avLst/>
          </a:prstGeom>
          <a:noFill/>
          <a:ln w="9525">
            <a:noFill/>
            <a:miter lim="800000"/>
            <a:headEnd/>
            <a:tailEnd/>
          </a:ln>
          <a:effectLst/>
        </p:spPr>
      </p:pic>
      <p:pic>
        <p:nvPicPr>
          <p:cNvPr id="11" name="Picture 3"/>
          <p:cNvPicPr>
            <a:picLocks noChangeAspect="1" noChangeArrowheads="1"/>
          </p:cNvPicPr>
          <p:nvPr/>
        </p:nvPicPr>
        <p:blipFill>
          <a:blip r:embed="rId5" cstate="print"/>
          <a:srcRect l="21250" t="6667" r="47500" b="63333"/>
          <a:stretch>
            <a:fillRect/>
          </a:stretch>
        </p:blipFill>
        <p:spPr bwMode="auto">
          <a:xfrm>
            <a:off x="4800600" y="3276600"/>
            <a:ext cx="1799167" cy="1295400"/>
          </a:xfrm>
          <a:prstGeom prst="rect">
            <a:avLst/>
          </a:prstGeom>
          <a:noFill/>
          <a:ln w="9525">
            <a:solidFill>
              <a:srgbClr val="0070C0"/>
            </a:solidFill>
            <a:miter lim="800000"/>
            <a:headEnd/>
            <a:tailEnd/>
          </a:ln>
          <a:effec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05000"/>
            <a:ext cx="8991600" cy="4267200"/>
          </a:xfrm>
        </p:spPr>
        <p:txBody>
          <a:bodyPr numCol="2" spcCol="182880">
            <a:normAutofit/>
          </a:bodyPr>
          <a:lstStyle/>
          <a:p>
            <a:pPr marL="0" indent="0">
              <a:spcBef>
                <a:spcPts val="0"/>
              </a:spcBef>
              <a:buNone/>
            </a:pPr>
            <a:r>
              <a:rPr lang="en-US" sz="1400" b="1" dirty="0" err="1" smtClean="0">
                <a:latin typeface="Arial" pitchFamily="34" charset="0"/>
                <a:cs typeface="Arial" pitchFamily="34" charset="0"/>
              </a:rPr>
              <a:t>Modificarea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culorii</a:t>
            </a:r>
            <a:r>
              <a:rPr lang="en-US" sz="1400" b="1" dirty="0" smtClean="0">
                <a:latin typeface="Arial" pitchFamily="34" charset="0"/>
                <a:cs typeface="Arial" pitchFamily="34" charset="0"/>
              </a:rPr>
              <a:t> de </a:t>
            </a:r>
            <a:r>
              <a:rPr lang="en-US" sz="1400" b="1" dirty="0" err="1" smtClean="0">
                <a:latin typeface="Arial" pitchFamily="34" charset="0"/>
                <a:cs typeface="Arial" pitchFamily="34" charset="0"/>
              </a:rPr>
              <a:t>umplere</a:t>
            </a:r>
            <a:r>
              <a:rPr lang="en-US" sz="1400" b="1" dirty="0" smtClean="0">
                <a:latin typeface="Arial" pitchFamily="34" charset="0"/>
                <a:cs typeface="Arial" pitchFamily="34" charset="0"/>
              </a:rPr>
              <a:t> a </a:t>
            </a:r>
            <a:r>
              <a:rPr lang="en-US" sz="1400" b="1" dirty="0" err="1" smtClean="0">
                <a:latin typeface="Arial" pitchFamily="34" charset="0"/>
                <a:cs typeface="Arial" pitchFamily="34" charset="0"/>
              </a:rPr>
              <a:t>unui</a:t>
            </a:r>
            <a:r>
              <a:rPr lang="en-US" sz="1400" b="1" dirty="0" smtClean="0">
                <a:latin typeface="Arial" pitchFamily="34" charset="0"/>
                <a:cs typeface="Arial" pitchFamily="34" charset="0"/>
              </a:rPr>
              <a:t> </a:t>
            </a:r>
            <a:r>
              <a:rPr lang="it-IT" sz="1400" b="1" dirty="0" smtClean="0">
                <a:latin typeface="Arial" pitchFamily="34" charset="0"/>
                <a:cs typeface="Arial" pitchFamily="34" charset="0"/>
              </a:rPr>
              <a:t>grafic sau a unei legende.</a:t>
            </a:r>
          </a:p>
          <a:p>
            <a:pPr>
              <a:spcBef>
                <a:spcPts val="0"/>
              </a:spcBef>
            </a:pPr>
            <a:r>
              <a:rPr lang="it-IT" sz="1400" dirty="0" smtClean="0">
                <a:latin typeface="Arial" pitchFamily="34" charset="0"/>
                <a:cs typeface="Arial" pitchFamily="34" charset="0"/>
              </a:rPr>
              <a:t>Click dreapta pe </a:t>
            </a:r>
            <a:r>
              <a:rPr lang="it-IT" sz="1400" b="1" dirty="0" smtClean="0">
                <a:latin typeface="Arial" pitchFamily="34" charset="0"/>
                <a:cs typeface="Arial" pitchFamily="34" charset="0"/>
              </a:rPr>
              <a:t>Suprafata graficului</a:t>
            </a:r>
            <a:r>
              <a:rPr lang="ro-RO" sz="1400" b="1" dirty="0" smtClean="0">
                <a:latin typeface="Arial" pitchFamily="34" charset="0"/>
                <a:cs typeface="Arial" pitchFamily="34" charset="0"/>
              </a:rPr>
              <a:t> </a:t>
            </a:r>
            <a:r>
              <a:rPr lang="it-IT" sz="1400" b="1" dirty="0" smtClean="0">
                <a:latin typeface="Arial" pitchFamily="34" charset="0"/>
                <a:cs typeface="Arial" pitchFamily="34" charset="0"/>
              </a:rPr>
              <a:t>(Chart Area)</a:t>
            </a:r>
            <a:r>
              <a:rPr lang="it-IT" sz="1400" dirty="0" smtClean="0">
                <a:latin typeface="Arial" pitchFamily="34" charset="0"/>
                <a:cs typeface="Arial" pitchFamily="34" charset="0"/>
              </a:rPr>
              <a:t>, alegeti </a:t>
            </a:r>
            <a:r>
              <a:rPr lang="it-IT" sz="1400" b="1" dirty="0" smtClean="0">
                <a:latin typeface="Arial" pitchFamily="34" charset="0"/>
                <a:cs typeface="Arial" pitchFamily="34" charset="0"/>
              </a:rPr>
              <a:t>Formatare suprafata diagrama</a:t>
            </a:r>
            <a:r>
              <a:rPr lang="ro-RO" sz="1400" b="1" dirty="0" smtClean="0">
                <a:latin typeface="Arial" pitchFamily="34" charset="0"/>
                <a:cs typeface="Arial" pitchFamily="34" charset="0"/>
              </a:rPr>
              <a:t> </a:t>
            </a:r>
            <a:r>
              <a:rPr lang="it-IT" sz="1400" b="1" dirty="0" smtClean="0">
                <a:latin typeface="Arial" pitchFamily="34" charset="0"/>
                <a:cs typeface="Arial" pitchFamily="34" charset="0"/>
              </a:rPr>
              <a:t>(Format Chart Area)</a:t>
            </a:r>
          </a:p>
          <a:p>
            <a:pPr>
              <a:spcBef>
                <a:spcPts val="0"/>
              </a:spcBef>
            </a:pPr>
            <a:r>
              <a:rPr lang="it-IT" sz="1400" dirty="0" smtClean="0">
                <a:latin typeface="Arial" pitchFamily="34" charset="0"/>
                <a:cs typeface="Arial" pitchFamily="34" charset="0"/>
              </a:rPr>
              <a:t>In fereastra </a:t>
            </a:r>
            <a:r>
              <a:rPr lang="it-IT" sz="1400" b="1" dirty="0" smtClean="0">
                <a:latin typeface="Arial" pitchFamily="34" charset="0"/>
                <a:cs typeface="Arial" pitchFamily="34" charset="0"/>
              </a:rPr>
              <a:t>contextuala</a:t>
            </a:r>
            <a:r>
              <a:rPr lang="it-IT" sz="1400" dirty="0" smtClean="0">
                <a:latin typeface="Arial" pitchFamily="34" charset="0"/>
                <a:cs typeface="Arial" pitchFamily="34" charset="0"/>
              </a:rPr>
              <a:t>, fila Umplere(</a:t>
            </a:r>
            <a:r>
              <a:rPr lang="it-IT" sz="1400" b="1" dirty="0" smtClean="0">
                <a:latin typeface="Arial" pitchFamily="34" charset="0"/>
                <a:cs typeface="Arial" pitchFamily="34" charset="0"/>
              </a:rPr>
              <a:t>Fill) </a:t>
            </a:r>
            <a:r>
              <a:rPr lang="it-IT" sz="1400" dirty="0" smtClean="0">
                <a:latin typeface="Arial" pitchFamily="34" charset="0"/>
                <a:cs typeface="Arial" pitchFamily="34" charset="0"/>
              </a:rPr>
              <a:t>alegeti tipul (culoare solida, gradient, imagine), culoare de umplere</a:t>
            </a:r>
          </a:p>
          <a:p>
            <a:pPr>
              <a:spcBef>
                <a:spcPts val="0"/>
              </a:spcBef>
            </a:pPr>
            <a:r>
              <a:rPr lang="it-IT" sz="1400" dirty="0" smtClean="0">
                <a:latin typeface="Arial" pitchFamily="34" charset="0"/>
                <a:cs typeface="Arial" pitchFamily="34" charset="0"/>
              </a:rPr>
              <a:t>Sau alegeti un stil predefinit, din grupul </a:t>
            </a:r>
            <a:r>
              <a:rPr lang="it-IT" sz="1400" b="1" dirty="0" smtClean="0">
                <a:latin typeface="Arial" pitchFamily="34" charset="0"/>
                <a:cs typeface="Arial" pitchFamily="34" charset="0"/>
              </a:rPr>
              <a:t>Stiluri de diagrame(Chart Style)</a:t>
            </a:r>
            <a:r>
              <a:rPr lang="it-IT" sz="1400" dirty="0" smtClean="0">
                <a:latin typeface="Arial" pitchFamily="34" charset="0"/>
                <a:cs typeface="Arial" pitchFamily="34" charset="0"/>
              </a:rPr>
              <a:t>, fila </a:t>
            </a:r>
            <a:r>
              <a:rPr lang="it-IT" sz="1400" b="1" dirty="0" smtClean="0">
                <a:latin typeface="Arial" pitchFamily="34" charset="0"/>
                <a:cs typeface="Arial" pitchFamily="34" charset="0"/>
              </a:rPr>
              <a:t>Proiectare(Design)</a:t>
            </a:r>
          </a:p>
          <a:p>
            <a:pPr>
              <a:spcBef>
                <a:spcPts val="0"/>
              </a:spcBef>
            </a:pPr>
            <a:r>
              <a:rPr lang="it-IT" sz="1400" dirty="0" smtClean="0">
                <a:latin typeface="Arial" pitchFamily="34" charset="0"/>
                <a:cs typeface="Arial" pitchFamily="34" charset="0"/>
              </a:rPr>
              <a:t>Daca doriti sa schimbati culoare de umplere doar a legendei, executati click dreapta pe legenta, alegeti din meniul derulant </a:t>
            </a:r>
            <a:r>
              <a:rPr lang="it-IT" sz="1400" b="1" dirty="0" smtClean="0">
                <a:latin typeface="Arial" pitchFamily="34" charset="0"/>
                <a:cs typeface="Arial" pitchFamily="34" charset="0"/>
              </a:rPr>
              <a:t>Formatare legenda(Format Legend)</a:t>
            </a:r>
            <a:r>
              <a:rPr lang="it-IT" sz="1400" dirty="0" smtClean="0">
                <a:latin typeface="Arial" pitchFamily="34" charset="0"/>
                <a:cs typeface="Arial" pitchFamily="34" charset="0"/>
              </a:rPr>
              <a:t>, iar fin caseta </a:t>
            </a:r>
            <a:r>
              <a:rPr lang="it-IT" sz="1400" b="1" dirty="0" smtClean="0">
                <a:latin typeface="Arial" pitchFamily="34" charset="0"/>
                <a:cs typeface="Arial" pitchFamily="34" charset="0"/>
              </a:rPr>
              <a:t>contextuala</a:t>
            </a:r>
            <a:r>
              <a:rPr lang="it-IT" sz="1400" dirty="0" smtClean="0">
                <a:latin typeface="Arial" pitchFamily="34" charset="0"/>
                <a:cs typeface="Arial" pitchFamily="34" charset="0"/>
              </a:rPr>
              <a:t>, fila </a:t>
            </a:r>
            <a:r>
              <a:rPr lang="it-IT" sz="1400" b="1" dirty="0" smtClean="0">
                <a:latin typeface="Arial" pitchFamily="34" charset="0"/>
                <a:cs typeface="Arial" pitchFamily="34" charset="0"/>
              </a:rPr>
              <a:t>Umplere(Fill)</a:t>
            </a:r>
            <a:r>
              <a:rPr lang="it-IT" sz="1400" dirty="0" smtClean="0">
                <a:latin typeface="Arial" pitchFamily="34" charset="0"/>
                <a:cs typeface="Arial" pitchFamily="34" charset="0"/>
              </a:rPr>
              <a:t>, alegeti culoarea</a:t>
            </a:r>
            <a:r>
              <a:rPr lang="ro-RO" sz="1400" dirty="0" smtClean="0">
                <a:latin typeface="Arial" pitchFamily="34" charset="0"/>
                <a:cs typeface="Arial" pitchFamily="34" charset="0"/>
              </a:rPr>
              <a:t>.</a:t>
            </a:r>
            <a:endParaRPr lang="it-IT" sz="1400" dirty="0" smtClean="0">
              <a:latin typeface="Arial" pitchFamily="34" charset="0"/>
              <a:cs typeface="Arial" pitchFamily="34" charset="0"/>
            </a:endParaRPr>
          </a:p>
          <a:p>
            <a:pPr marL="0" indent="0">
              <a:spcBef>
                <a:spcPts val="0"/>
              </a:spcBef>
              <a:buNone/>
            </a:pPr>
            <a:r>
              <a:rPr lang="en-US" sz="1400" b="1" dirty="0" err="1" smtClean="0">
                <a:latin typeface="Arial" pitchFamily="34" charset="0"/>
                <a:cs typeface="Arial" pitchFamily="34" charset="0"/>
              </a:rPr>
              <a:t>Schimbarea</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culorii</a:t>
            </a:r>
            <a:r>
              <a:rPr lang="en-US" sz="1400" b="1" dirty="0" smtClean="0">
                <a:latin typeface="Arial" pitchFamily="34" charset="0"/>
                <a:cs typeface="Arial" pitchFamily="34" charset="0"/>
              </a:rPr>
              <a:t> de </a:t>
            </a:r>
            <a:r>
              <a:rPr lang="en-US" sz="1400" b="1" dirty="0" err="1" smtClean="0">
                <a:latin typeface="Arial" pitchFamily="34" charset="0"/>
                <a:cs typeface="Arial" pitchFamily="34" charset="0"/>
              </a:rPr>
              <a:t>umplere</a:t>
            </a:r>
            <a:r>
              <a:rPr lang="en-US" sz="1400" b="1" dirty="0" smtClean="0">
                <a:latin typeface="Arial" pitchFamily="34" charset="0"/>
                <a:cs typeface="Arial" pitchFamily="34" charset="0"/>
              </a:rPr>
              <a:t> a </a:t>
            </a:r>
            <a:r>
              <a:rPr lang="en-US" sz="1400" b="1" dirty="0" err="1" smtClean="0">
                <a:latin typeface="Arial" pitchFamily="34" charset="0"/>
                <a:cs typeface="Arial" pitchFamily="34" charset="0"/>
              </a:rPr>
              <a:t>unui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serii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dintr</a:t>
            </a:r>
            <a:r>
              <a:rPr lang="en-US" sz="1400" b="1" dirty="0" smtClean="0">
                <a:latin typeface="Arial" pitchFamily="34" charset="0"/>
                <a:cs typeface="Arial" pitchFamily="34" charset="0"/>
              </a:rPr>
              <a:t>-un </a:t>
            </a:r>
            <a:r>
              <a:rPr lang="en-US" sz="1400" b="1" dirty="0" err="1" smtClean="0">
                <a:latin typeface="Arial" pitchFamily="34" charset="0"/>
                <a:cs typeface="Arial" pitchFamily="34" charset="0"/>
              </a:rPr>
              <a:t>grafic</a:t>
            </a:r>
            <a:endParaRPr lang="en-US" sz="1400" b="1" dirty="0" smtClean="0">
              <a:latin typeface="Arial" pitchFamily="34" charset="0"/>
              <a:cs typeface="Arial" pitchFamily="34" charset="0"/>
            </a:endParaRPr>
          </a:p>
          <a:p>
            <a:pPr>
              <a:spcBef>
                <a:spcPts val="0"/>
              </a:spcBef>
            </a:pPr>
            <a:r>
              <a:rPr lang="en-US" sz="1400" dirty="0" smtClean="0">
                <a:latin typeface="Arial" pitchFamily="34" charset="0"/>
                <a:cs typeface="Arial" pitchFamily="34" charset="0"/>
              </a:rPr>
              <a:t>Click </a:t>
            </a:r>
            <a:r>
              <a:rPr lang="en-US" sz="1400" dirty="0" err="1" smtClean="0">
                <a:latin typeface="Arial" pitchFamily="34" charset="0"/>
                <a:cs typeface="Arial" pitchFamily="34" charset="0"/>
              </a:rPr>
              <a:t>dreapta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serie</a:t>
            </a:r>
            <a:endParaRPr lang="en-US" sz="1400" dirty="0" smtClean="0">
              <a:latin typeface="Arial" pitchFamily="34" charset="0"/>
              <a:cs typeface="Arial" pitchFamily="34" charset="0"/>
            </a:endParaRPr>
          </a:p>
          <a:p>
            <a:pPr>
              <a:spcBef>
                <a:spcPts val="0"/>
              </a:spcBef>
            </a:pP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meniul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derulant</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Formatare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serie</a:t>
            </a:r>
            <a:r>
              <a:rPr lang="en-US" sz="1400" b="1" dirty="0" smtClean="0">
                <a:latin typeface="Arial" pitchFamily="34" charset="0"/>
                <a:cs typeface="Arial" pitchFamily="34" charset="0"/>
              </a:rPr>
              <a:t> de date(Format Data Series)</a:t>
            </a:r>
          </a:p>
          <a:p>
            <a:pPr>
              <a:spcBef>
                <a:spcPts val="0"/>
              </a:spcBef>
            </a:pPr>
            <a:r>
              <a:rPr lang="en-US" sz="1400" dirty="0" smtClean="0">
                <a:latin typeface="Arial" pitchFamily="34" charset="0"/>
                <a:cs typeface="Arial" pitchFamily="34" charset="0"/>
              </a:rPr>
              <a:t>Din </a:t>
            </a:r>
            <a:r>
              <a:rPr lang="en-US" sz="1400" dirty="0" err="1" smtClean="0">
                <a:latin typeface="Arial" pitchFamily="34" charset="0"/>
                <a:cs typeface="Arial" pitchFamily="34" charset="0"/>
              </a:rPr>
              <a:t>fereastra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care </a:t>
            </a:r>
            <a:r>
              <a:rPr lang="en-US" sz="1400" b="1" dirty="0" err="1" smtClean="0">
                <a:latin typeface="Arial" pitchFamily="34" charset="0"/>
                <a:cs typeface="Arial" pitchFamily="34" charset="0"/>
              </a:rPr>
              <a:t>apare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Umplere</a:t>
            </a:r>
            <a:r>
              <a:rPr lang="en-US" sz="1400" b="1" dirty="0" smtClean="0">
                <a:latin typeface="Arial" pitchFamily="34" charset="0"/>
                <a:cs typeface="Arial" pitchFamily="34" charset="0"/>
              </a:rPr>
              <a:t>(Fill)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culoarea</a:t>
            </a:r>
            <a:r>
              <a:rPr lang="ro-RO" sz="1400" dirty="0" smtClean="0">
                <a:latin typeface="Arial" pitchFamily="34" charset="0"/>
                <a:cs typeface="Arial" pitchFamily="34" charset="0"/>
              </a:rPr>
              <a:t>.</a:t>
            </a:r>
            <a:endParaRPr lang="en-US" sz="1400" dirty="0" smtClean="0">
              <a:latin typeface="Arial" pitchFamily="34" charset="0"/>
              <a:cs typeface="Arial" pitchFamily="34" charset="0"/>
            </a:endParaRPr>
          </a:p>
          <a:p>
            <a:pPr>
              <a:spcBef>
                <a:spcPts val="0"/>
              </a:spcBef>
              <a:buNone/>
            </a:pPr>
            <a:r>
              <a:rPr lang="en-US" sz="1400" b="1" dirty="0" err="1" smtClean="0">
                <a:latin typeface="Arial" pitchFamily="34" charset="0"/>
                <a:cs typeface="Arial" pitchFamily="34" charset="0"/>
              </a:rPr>
              <a:t>Metoda</a:t>
            </a:r>
            <a:r>
              <a:rPr lang="en-US" sz="1400" b="1" dirty="0" smtClean="0">
                <a:latin typeface="Arial" pitchFamily="34" charset="0"/>
                <a:cs typeface="Arial" pitchFamily="34" charset="0"/>
              </a:rPr>
              <a:t> 2</a:t>
            </a:r>
          </a:p>
          <a:p>
            <a:pPr>
              <a:spcBef>
                <a:spcPts val="0"/>
              </a:spcBef>
            </a:pPr>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graficul</a:t>
            </a:r>
            <a:r>
              <a:rPr lang="en-US" sz="1400" dirty="0" smtClean="0">
                <a:latin typeface="Arial" pitchFamily="34" charset="0"/>
                <a:cs typeface="Arial" pitchFamily="34" charset="0"/>
              </a:rPr>
              <a:t> </a:t>
            </a:r>
          </a:p>
          <a:p>
            <a:pPr>
              <a:spcBef>
                <a:spcPts val="0"/>
              </a:spcBef>
            </a:pPr>
            <a:r>
              <a:rPr lang="en-US" sz="1400" dirty="0" smtClean="0">
                <a:latin typeface="Arial" pitchFamily="34" charset="0"/>
                <a:cs typeface="Arial" pitchFamily="34" charset="0"/>
              </a:rPr>
              <a:t>Din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Format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grupul</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Selectie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curenta</a:t>
            </a:r>
            <a:r>
              <a:rPr lang="en-US" sz="1400" b="1" dirty="0" smtClean="0">
                <a:latin typeface="Arial" pitchFamily="34" charset="0"/>
                <a:cs typeface="Arial" pitchFamily="34" charset="0"/>
              </a:rPr>
              <a:t>(</a:t>
            </a:r>
            <a:r>
              <a:rPr lang="en-US" sz="1400" b="1" dirty="0" err="1" smtClean="0">
                <a:latin typeface="Arial" pitchFamily="34" charset="0"/>
                <a:cs typeface="Arial" pitchFamily="34" charset="0"/>
              </a:rPr>
              <a:t>Curent</a:t>
            </a:r>
            <a:r>
              <a:rPr lang="en-US" sz="1400" b="1" dirty="0" smtClean="0">
                <a:latin typeface="Arial" pitchFamily="34" charset="0"/>
                <a:cs typeface="Arial" pitchFamily="34" charset="0"/>
              </a:rPr>
              <a:t> Selection)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vreti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modificati</a:t>
            </a:r>
            <a:r>
              <a:rPr lang="en-US" sz="1400" dirty="0" smtClean="0">
                <a:latin typeface="Arial" pitchFamily="34" charset="0"/>
                <a:cs typeface="Arial" pitchFamily="34" charset="0"/>
              </a:rPr>
              <a:t> (Chart Area-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Grafic</a:t>
            </a:r>
            <a:r>
              <a:rPr lang="en-US" sz="1400" dirty="0" smtClean="0">
                <a:latin typeface="Arial" pitchFamily="34" charset="0"/>
                <a:cs typeface="Arial" pitchFamily="34" charset="0"/>
              </a:rPr>
              <a:t>, Series 1, 2…-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seria</a:t>
            </a:r>
            <a:r>
              <a:rPr lang="en-US" sz="1400" dirty="0" smtClean="0">
                <a:latin typeface="Arial" pitchFamily="34" charset="0"/>
                <a:cs typeface="Arial" pitchFamily="34" charset="0"/>
              </a:rPr>
              <a:t> de date, Legend –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legenda</a:t>
            </a:r>
            <a:r>
              <a:rPr lang="ro-RO" sz="1400" dirty="0" smtClean="0">
                <a:latin typeface="Arial" pitchFamily="34" charset="0"/>
                <a:cs typeface="Arial" pitchFamily="34" charset="0"/>
              </a:rPr>
              <a:t>)</a:t>
            </a:r>
            <a:endParaRPr lang="en-US" sz="1400" dirty="0" smtClean="0">
              <a:latin typeface="Arial" pitchFamily="34" charset="0"/>
              <a:cs typeface="Arial" pitchFamily="34" charset="0"/>
            </a:endParaRPr>
          </a:p>
          <a:p>
            <a:pPr>
              <a:spcBef>
                <a:spcPts val="0"/>
              </a:spcBef>
            </a:pPr>
            <a:r>
              <a:rPr lang="en-US" sz="1400" dirty="0" smtClean="0">
                <a:latin typeface="Arial" pitchFamily="34" charset="0"/>
                <a:cs typeface="Arial" pitchFamily="34" charset="0"/>
              </a:rPr>
              <a:t>Din </a:t>
            </a:r>
            <a:r>
              <a:rPr lang="en-US" sz="1400" dirty="0" err="1" smtClean="0">
                <a:latin typeface="Arial" pitchFamily="34" charset="0"/>
                <a:cs typeface="Arial" pitchFamily="34" charset="0"/>
              </a:rPr>
              <a:t>grupul</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Stiluri</a:t>
            </a:r>
            <a:r>
              <a:rPr lang="en-US" sz="1400" b="1" dirty="0" smtClean="0">
                <a:latin typeface="Arial" pitchFamily="34" charset="0"/>
                <a:cs typeface="Arial" pitchFamily="34" charset="0"/>
              </a:rPr>
              <a:t> de </a:t>
            </a:r>
            <a:r>
              <a:rPr lang="en-US" sz="1400" b="1" dirty="0" err="1" smtClean="0">
                <a:latin typeface="Arial" pitchFamily="34" charset="0"/>
                <a:cs typeface="Arial" pitchFamily="34" charset="0"/>
              </a:rPr>
              <a:t>forme</a:t>
            </a:r>
            <a:r>
              <a:rPr lang="en-US" sz="1400" b="1" dirty="0" smtClean="0">
                <a:latin typeface="Arial" pitchFamily="34" charset="0"/>
                <a:cs typeface="Arial" pitchFamily="34" charset="0"/>
              </a:rPr>
              <a:t>(Shape Styles) </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Format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lista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Umplere</a:t>
            </a:r>
            <a:r>
              <a:rPr lang="en-US" sz="1400" b="1" dirty="0" smtClean="0">
                <a:latin typeface="Arial" pitchFamily="34" charset="0"/>
                <a:cs typeface="Arial" pitchFamily="34" charset="0"/>
              </a:rPr>
              <a:t> forma(Shape Fill)</a:t>
            </a:r>
            <a:r>
              <a:rPr lang="en-US" sz="1400" dirty="0" smtClean="0">
                <a:latin typeface="Arial" pitchFamily="34" charset="0"/>
                <a:cs typeface="Arial" pitchFamily="34" charset="0"/>
              </a:rPr>
              <a:t> – </a:t>
            </a:r>
            <a:r>
              <a:rPr lang="en-US" sz="1400" dirty="0" err="1" smtClean="0">
                <a:latin typeface="Arial" pitchFamily="34" charset="0"/>
                <a:cs typeface="Arial" pitchFamily="34" charset="0"/>
              </a:rPr>
              <a:t>culoarea</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umplere</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Contur</a:t>
            </a:r>
            <a:r>
              <a:rPr lang="en-US" sz="1400" b="1" dirty="0" smtClean="0">
                <a:latin typeface="Arial" pitchFamily="34" charset="0"/>
                <a:cs typeface="Arial" pitchFamily="34" charset="0"/>
              </a:rPr>
              <a:t> forma(Shape Outline)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proprietatile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chenarului</a:t>
            </a:r>
            <a:r>
              <a:rPr lang="en-US" sz="1400" dirty="0" smtClean="0">
                <a:latin typeface="Arial" pitchFamily="34" charset="0"/>
                <a:cs typeface="Arial" pitchFamily="34" charset="0"/>
              </a:rPr>
              <a:t>, din </a:t>
            </a:r>
            <a:r>
              <a:rPr lang="en-US" sz="1400" b="1" dirty="0" err="1" smtClean="0">
                <a:latin typeface="Arial" pitchFamily="34" charset="0"/>
                <a:cs typeface="Arial" pitchFamily="34" charset="0"/>
              </a:rPr>
              <a:t>Efecte</a:t>
            </a:r>
            <a:r>
              <a:rPr lang="en-US" sz="1400" b="1" dirty="0" smtClean="0">
                <a:latin typeface="Arial" pitchFamily="34" charset="0"/>
                <a:cs typeface="Arial" pitchFamily="34" charset="0"/>
              </a:rPr>
              <a:t> forma(Shape Effects)</a:t>
            </a:r>
            <a:r>
              <a:rPr lang="en-US" sz="1400" dirty="0" smtClean="0">
                <a:latin typeface="Arial" pitchFamily="34" charset="0"/>
                <a:cs typeface="Arial" pitchFamily="34" charset="0"/>
              </a:rPr>
              <a:t> – </a:t>
            </a:r>
            <a:r>
              <a:rPr lang="en-US" sz="1400" dirty="0" err="1" smtClean="0">
                <a:latin typeface="Arial" pitchFamily="34" charset="0"/>
                <a:cs typeface="Arial" pitchFamily="34" charset="0"/>
              </a:rPr>
              <a:t>efectele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puteti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unul</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stilurile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predefinite</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lista</a:t>
            </a:r>
            <a:r>
              <a:rPr lang="en-US" sz="1400" dirty="0" smtClean="0">
                <a:latin typeface="Arial" pitchFamily="34" charset="0"/>
                <a:cs typeface="Arial" pitchFamily="34" charset="0"/>
              </a:rPr>
              <a:t>.</a:t>
            </a:r>
          </a:p>
          <a:p>
            <a:pPr>
              <a:spcBef>
                <a:spcPts val="0"/>
              </a:spcBef>
              <a:buNone/>
            </a:pPr>
            <a:endParaRPr lang="it-IT" sz="1400" b="1" dirty="0" smtClean="0">
              <a:latin typeface="Arial" pitchFamily="34" charset="0"/>
              <a:cs typeface="Arial" pitchFamily="34" charset="0"/>
            </a:endParaRPr>
          </a:p>
          <a:p>
            <a:pPr>
              <a:spcBef>
                <a:spcPts val="0"/>
              </a:spcBef>
            </a:pPr>
            <a:endParaRPr lang="en-US" sz="1400" dirty="0"/>
          </a:p>
        </p:txBody>
      </p:sp>
      <p:sp>
        <p:nvSpPr>
          <p:cNvPr id="2" name="Title 1"/>
          <p:cNvSpPr>
            <a:spLocks noGrp="1"/>
          </p:cNvSpPr>
          <p:nvPr>
            <p:ph type="title"/>
          </p:nvPr>
        </p:nvSpPr>
        <p:spPr>
          <a:xfrm>
            <a:off x="0" y="1189038"/>
            <a:ext cx="9144000" cy="563562"/>
          </a:xfrm>
        </p:spPr>
        <p:txBody>
          <a:bodyPr>
            <a:noAutofit/>
          </a:bodyPr>
          <a:lstStyle/>
          <a:p>
            <a:pPr algn="just"/>
            <a:r>
              <a:rPr lang="en-US" sz="1400" b="1" i="1" dirty="0" err="1" smtClean="0">
                <a:solidFill>
                  <a:schemeClr val="accent1"/>
                </a:solidFill>
                <a:latin typeface="Arial" pitchFamily="34" charset="0"/>
                <a:cs typeface="Arial" pitchFamily="34" charset="0"/>
              </a:rPr>
              <a:t>Modificarea</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culorii</a:t>
            </a:r>
            <a:r>
              <a:rPr lang="en-US" sz="1400" b="1" i="1" dirty="0" smtClean="0">
                <a:solidFill>
                  <a:schemeClr val="accent1"/>
                </a:solidFill>
                <a:latin typeface="Arial" pitchFamily="34" charset="0"/>
                <a:cs typeface="Arial" pitchFamily="34" charset="0"/>
              </a:rPr>
              <a:t> de </a:t>
            </a:r>
            <a:r>
              <a:rPr lang="en-US" sz="1400" b="1" i="1" dirty="0" err="1" smtClean="0">
                <a:solidFill>
                  <a:schemeClr val="accent1"/>
                </a:solidFill>
                <a:latin typeface="Arial" pitchFamily="34" charset="0"/>
                <a:cs typeface="Arial" pitchFamily="34" charset="0"/>
              </a:rPr>
              <a:t>umplere</a:t>
            </a:r>
            <a:r>
              <a:rPr lang="en-US" sz="1400" b="1" i="1" dirty="0" smtClean="0">
                <a:solidFill>
                  <a:schemeClr val="accent1"/>
                </a:solidFill>
                <a:latin typeface="Arial" pitchFamily="34" charset="0"/>
                <a:cs typeface="Arial" pitchFamily="34" charset="0"/>
              </a:rPr>
              <a:t> a </a:t>
            </a:r>
            <a:r>
              <a:rPr lang="en-US" sz="1400" b="1" i="1" dirty="0" err="1" smtClean="0">
                <a:solidFill>
                  <a:schemeClr val="accent1"/>
                </a:solidFill>
                <a:latin typeface="Arial" pitchFamily="34" charset="0"/>
                <a:cs typeface="Arial" pitchFamily="34" charset="0"/>
              </a:rPr>
              <a:t>unui</a:t>
            </a:r>
            <a:r>
              <a:rPr lang="en-US" sz="1400" b="1" i="1" dirty="0" smtClean="0">
                <a:solidFill>
                  <a:schemeClr val="accent1"/>
                </a:solidFill>
                <a:latin typeface="Arial" pitchFamily="34" charset="0"/>
                <a:cs typeface="Arial" pitchFamily="34" charset="0"/>
              </a:rPr>
              <a:t> </a:t>
            </a:r>
            <a:r>
              <a:rPr lang="it-IT" sz="1400" b="1" i="1" dirty="0" smtClean="0">
                <a:solidFill>
                  <a:schemeClr val="accent1"/>
                </a:solidFill>
                <a:latin typeface="Arial" pitchFamily="34" charset="0"/>
                <a:cs typeface="Arial" pitchFamily="34" charset="0"/>
              </a:rPr>
              <a:t>grafic sau a unei legende. </a:t>
            </a:r>
            <a:r>
              <a:rPr lang="en-US" sz="1400" b="1" i="1" dirty="0" err="1" smtClean="0">
                <a:solidFill>
                  <a:schemeClr val="accent1"/>
                </a:solidFill>
                <a:latin typeface="Arial" pitchFamily="34" charset="0"/>
                <a:cs typeface="Arial" pitchFamily="34" charset="0"/>
              </a:rPr>
              <a:t>Schimbarea</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culorii</a:t>
            </a:r>
            <a:r>
              <a:rPr lang="en-US" sz="1400" b="1" i="1" dirty="0" smtClean="0">
                <a:solidFill>
                  <a:schemeClr val="accent1"/>
                </a:solidFill>
                <a:latin typeface="Arial" pitchFamily="34" charset="0"/>
                <a:cs typeface="Arial" pitchFamily="34" charset="0"/>
              </a:rPr>
              <a:t> de </a:t>
            </a:r>
            <a:r>
              <a:rPr lang="en-US" sz="1400" b="1" i="1" dirty="0" err="1" smtClean="0">
                <a:solidFill>
                  <a:schemeClr val="accent1"/>
                </a:solidFill>
                <a:latin typeface="Arial" pitchFamily="34" charset="0"/>
                <a:cs typeface="Arial" pitchFamily="34" charset="0"/>
              </a:rPr>
              <a:t>umplere</a:t>
            </a:r>
            <a:r>
              <a:rPr lang="en-US" sz="1400" b="1" i="1" dirty="0" smtClean="0">
                <a:solidFill>
                  <a:schemeClr val="accent1"/>
                </a:solidFill>
                <a:latin typeface="Arial" pitchFamily="34" charset="0"/>
                <a:cs typeface="Arial" pitchFamily="34" charset="0"/>
              </a:rPr>
              <a:t> a </a:t>
            </a:r>
            <a:r>
              <a:rPr lang="en-US" sz="1400" b="1" i="1" dirty="0" err="1" smtClean="0">
                <a:solidFill>
                  <a:schemeClr val="accent1"/>
                </a:solidFill>
                <a:latin typeface="Arial" pitchFamily="34" charset="0"/>
                <a:cs typeface="Arial" pitchFamily="34" charset="0"/>
              </a:rPr>
              <a:t>unui</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serii</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dintr</a:t>
            </a:r>
            <a:r>
              <a:rPr lang="en-US" sz="1400" b="1" i="1" dirty="0" smtClean="0">
                <a:solidFill>
                  <a:schemeClr val="accent1"/>
                </a:solidFill>
                <a:latin typeface="Arial" pitchFamily="34" charset="0"/>
                <a:cs typeface="Arial" pitchFamily="34" charset="0"/>
              </a:rPr>
              <a:t>-un </a:t>
            </a:r>
            <a:r>
              <a:rPr lang="en-US" sz="1400" b="1" i="1" dirty="0" err="1" smtClean="0">
                <a:solidFill>
                  <a:schemeClr val="accent1"/>
                </a:solidFill>
                <a:latin typeface="Arial" pitchFamily="34" charset="0"/>
                <a:cs typeface="Arial" pitchFamily="34" charset="0"/>
              </a:rPr>
              <a:t>grafic</a:t>
            </a:r>
            <a:endParaRPr lang="en-US" sz="1400" b="1" i="1" dirty="0">
              <a:solidFill>
                <a:schemeClr val="accent1"/>
              </a:solidFill>
              <a:latin typeface="Arial" pitchFamily="34" charset="0"/>
              <a:cs typeface="Arial" pitchFamily="34" charset="0"/>
            </a:endParaRPr>
          </a:p>
        </p:txBody>
      </p:sp>
      <p:pic>
        <p:nvPicPr>
          <p:cNvPr id="6" name="Picture 2"/>
          <p:cNvPicPr>
            <a:picLocks noChangeAspect="1" noChangeArrowheads="1"/>
          </p:cNvPicPr>
          <p:nvPr/>
        </p:nvPicPr>
        <p:blipFill>
          <a:blip r:embed="rId2" cstate="print"/>
          <a:srcRect t="6667" r="49250" b="81666"/>
          <a:stretch>
            <a:fillRect/>
          </a:stretch>
        </p:blipFill>
        <p:spPr bwMode="auto">
          <a:xfrm>
            <a:off x="4358640" y="5334000"/>
            <a:ext cx="4419600" cy="762000"/>
          </a:xfrm>
          <a:prstGeom prst="rect">
            <a:avLst/>
          </a:prstGeom>
          <a:noFill/>
          <a:ln w="9525">
            <a:solidFill>
              <a:srgbClr val="0070C0"/>
            </a:solidFill>
            <a:miter lim="800000"/>
            <a:headEnd/>
            <a:tailEnd/>
          </a:ln>
          <a:effec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752600"/>
            <a:ext cx="5334000" cy="4572000"/>
          </a:xfrm>
        </p:spPr>
        <p:txBody>
          <a:bodyPr>
            <a:normAutofit fontScale="92500" lnSpcReduction="10000"/>
          </a:bodyPr>
          <a:lstStyle/>
          <a:p>
            <a:pPr algn="just">
              <a:buNone/>
            </a:pPr>
            <a:r>
              <a:rPr lang="en-US" sz="1400" b="1" dirty="0" err="1" smtClean="0">
                <a:latin typeface="Arial" pitchFamily="34" charset="0"/>
                <a:cs typeface="Arial" pitchFamily="34" charset="0"/>
              </a:rPr>
              <a:t>Metoda</a:t>
            </a:r>
            <a:r>
              <a:rPr lang="en-US" sz="1400" b="1" dirty="0" smtClean="0">
                <a:latin typeface="Arial" pitchFamily="34" charset="0"/>
                <a:cs typeface="Arial" pitchFamily="34" charset="0"/>
              </a:rPr>
              <a:t> 1</a:t>
            </a:r>
          </a:p>
          <a:p>
            <a:pPr algn="just"/>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titlu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axele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legenda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unui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grafic</a:t>
            </a:r>
            <a:r>
              <a:rPr lang="en-US" sz="1400" dirty="0" smtClean="0">
                <a:latin typeface="Arial" pitchFamily="34" charset="0"/>
                <a:cs typeface="Arial" pitchFamily="34" charset="0"/>
              </a:rPr>
              <a:t> ( </a:t>
            </a:r>
            <a:r>
              <a:rPr lang="en-US" sz="1400" dirty="0" err="1" smtClean="0">
                <a:latin typeface="Arial" pitchFamily="34" charset="0"/>
                <a:cs typeface="Arial" pitchFamily="34" charset="0"/>
              </a:rPr>
              <a:t>selectia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curenta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este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incadrata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intr</a:t>
            </a:r>
            <a:r>
              <a:rPr lang="en-US" sz="1400" dirty="0" smtClean="0">
                <a:latin typeface="Arial" pitchFamily="34" charset="0"/>
                <a:cs typeface="Arial" pitchFamily="34" charset="0"/>
              </a:rPr>
              <a:t>-un </a:t>
            </a:r>
            <a:r>
              <a:rPr lang="en-US" sz="1400" dirty="0" err="1" smtClean="0">
                <a:latin typeface="Arial" pitchFamily="34" charset="0"/>
                <a:cs typeface="Arial" pitchFamily="34" charset="0"/>
              </a:rPr>
              <a:t>chenar</a:t>
            </a:r>
            <a:r>
              <a:rPr lang="en-US" sz="1400" dirty="0" smtClean="0">
                <a:latin typeface="Arial" pitchFamily="34" charset="0"/>
                <a:cs typeface="Arial" pitchFamily="34" charset="0"/>
              </a:rPr>
              <a:t>)</a:t>
            </a:r>
          </a:p>
          <a:p>
            <a:pPr algn="just"/>
            <a:r>
              <a:rPr lang="en-US" sz="1400" dirty="0" smtClean="0">
                <a:latin typeface="Arial" pitchFamily="34" charset="0"/>
                <a:cs typeface="Arial" pitchFamily="34" charset="0"/>
              </a:rPr>
              <a:t>Click </a:t>
            </a:r>
            <a:r>
              <a:rPr lang="en-US" sz="1400" dirty="0" err="1" smtClean="0">
                <a:latin typeface="Arial" pitchFamily="34" charset="0"/>
                <a:cs typeface="Arial" pitchFamily="34" charset="0"/>
              </a:rPr>
              <a:t>dreapta</a:t>
            </a:r>
            <a:r>
              <a:rPr lang="en-US" sz="1400" dirty="0" smtClean="0">
                <a:latin typeface="Arial" pitchFamily="34" charset="0"/>
                <a:cs typeface="Arial" pitchFamily="34" charset="0"/>
              </a:rPr>
              <a:t> </a:t>
            </a:r>
          </a:p>
          <a:p>
            <a:pPr algn="just"/>
            <a:r>
              <a:rPr lang="en-US" sz="1400" dirty="0" smtClean="0">
                <a:latin typeface="Arial" pitchFamily="34" charset="0"/>
                <a:cs typeface="Arial" pitchFamily="34" charset="0"/>
              </a:rPr>
              <a:t>Din </a:t>
            </a:r>
            <a:r>
              <a:rPr lang="en-US" sz="1400" dirty="0" err="1" smtClean="0">
                <a:latin typeface="Arial" pitchFamily="34" charset="0"/>
                <a:cs typeface="Arial" pitchFamily="34" charset="0"/>
              </a:rPr>
              <a:t>meniul</a:t>
            </a:r>
            <a:r>
              <a:rPr lang="en-US" sz="1400" dirty="0" smtClean="0">
                <a:latin typeface="Arial" pitchFamily="34" charset="0"/>
                <a:cs typeface="Arial" pitchFamily="34" charset="0"/>
              </a:rPr>
              <a:t> contextual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optiunea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Font</a:t>
            </a:r>
          </a:p>
          <a:p>
            <a:pPr algn="just"/>
            <a:r>
              <a:rPr lang="en-US" sz="1400" dirty="0" smtClean="0">
                <a:latin typeface="Arial" pitchFamily="34" charset="0"/>
                <a:cs typeface="Arial" pitchFamily="34" charset="0"/>
              </a:rPr>
              <a:t>In </a:t>
            </a:r>
            <a:r>
              <a:rPr lang="en-US" sz="1400" dirty="0" err="1" smtClean="0">
                <a:latin typeface="Arial" pitchFamily="34" charset="0"/>
                <a:cs typeface="Arial" pitchFamily="34" charset="0"/>
              </a:rPr>
              <a:t>caseta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Font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fontul</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lista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Font text </a:t>
            </a:r>
            <a:r>
              <a:rPr lang="en-US" sz="1400" b="1" dirty="0" err="1" smtClean="0">
                <a:latin typeface="Arial" pitchFamily="34" charset="0"/>
                <a:cs typeface="Arial" pitchFamily="34" charset="0"/>
              </a:rPr>
              <a:t>latin</a:t>
            </a:r>
            <a:r>
              <a:rPr lang="en-US" sz="1400" b="1" dirty="0" smtClean="0">
                <a:latin typeface="Arial" pitchFamily="34" charset="0"/>
                <a:cs typeface="Arial" pitchFamily="34" charset="0"/>
              </a:rPr>
              <a:t>(Latin text font) </a:t>
            </a:r>
            <a:r>
              <a:rPr lang="en-US" sz="1400" dirty="0" err="1" smtClean="0">
                <a:latin typeface="Arial" pitchFamily="34" charset="0"/>
                <a:cs typeface="Arial" pitchFamily="34" charset="0"/>
              </a:rPr>
              <a:t>stilul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fontului</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lista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Stil</a:t>
            </a:r>
            <a:r>
              <a:rPr lang="en-US" sz="1400" b="1" dirty="0" smtClean="0">
                <a:latin typeface="Arial" pitchFamily="34" charset="0"/>
                <a:cs typeface="Arial" pitchFamily="34" charset="0"/>
              </a:rPr>
              <a:t> font(Font Style)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dimensiunea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fontului</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lista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Dimensiune</a:t>
            </a:r>
            <a:r>
              <a:rPr lang="en-US" sz="1400" b="1" dirty="0" smtClean="0">
                <a:latin typeface="Arial" pitchFamily="34" charset="0"/>
                <a:cs typeface="Arial" pitchFamily="34" charset="0"/>
              </a:rPr>
              <a:t>(Size)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culoarea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fontului</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lista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Font color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stilul</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subliniere</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lista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Underline style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efectele</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grupul</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Effects</a:t>
            </a:r>
            <a:r>
              <a:rPr lang="ro-RO" sz="1400" b="1" dirty="0" smtClean="0">
                <a:latin typeface="Arial" pitchFamily="34" charset="0"/>
                <a:cs typeface="Arial" pitchFamily="34" charset="0"/>
              </a:rPr>
              <a:t>.</a:t>
            </a:r>
            <a:endParaRPr lang="en-US" sz="1400" b="1" dirty="0" smtClean="0">
              <a:latin typeface="Arial" pitchFamily="34" charset="0"/>
              <a:cs typeface="Arial" pitchFamily="34" charset="0"/>
            </a:endParaRPr>
          </a:p>
          <a:p>
            <a:pPr algn="just">
              <a:buNone/>
            </a:pPr>
            <a:r>
              <a:rPr lang="en-US" sz="1400" b="1" dirty="0" err="1" smtClean="0">
                <a:latin typeface="Arial" pitchFamily="34" charset="0"/>
                <a:cs typeface="Arial" pitchFamily="34" charset="0"/>
              </a:rPr>
              <a:t>Metoda</a:t>
            </a:r>
            <a:r>
              <a:rPr lang="en-US" sz="1400" b="1" dirty="0" smtClean="0">
                <a:latin typeface="Arial" pitchFamily="34" charset="0"/>
                <a:cs typeface="Arial" pitchFamily="34" charset="0"/>
              </a:rPr>
              <a:t> 2</a:t>
            </a:r>
          </a:p>
          <a:p>
            <a:pPr algn="just"/>
            <a:r>
              <a:rPr lang="en-US" sz="1400" dirty="0" smtClean="0">
                <a:latin typeface="Arial" pitchFamily="34" charset="0"/>
                <a:cs typeface="Arial" pitchFamily="34" charset="0"/>
              </a:rPr>
              <a:t>Click </a:t>
            </a:r>
            <a:r>
              <a:rPr lang="en-US" sz="1400" dirty="0" err="1" smtClean="0">
                <a:latin typeface="Arial" pitchFamily="34" charset="0"/>
                <a:cs typeface="Arial" pitchFamily="34" charset="0"/>
              </a:rPr>
              <a:t>dreapta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marginea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graficului</a:t>
            </a:r>
            <a:endParaRPr lang="en-US" sz="1400" dirty="0" smtClean="0">
              <a:latin typeface="Arial" pitchFamily="34" charset="0"/>
              <a:cs typeface="Arial" pitchFamily="34" charset="0"/>
            </a:endParaRPr>
          </a:p>
          <a:p>
            <a:pPr algn="just"/>
            <a:r>
              <a:rPr lang="en-US" sz="1400" dirty="0" smtClean="0">
                <a:latin typeface="Arial" pitchFamily="34" charset="0"/>
                <a:cs typeface="Arial" pitchFamily="34" charset="0"/>
              </a:rPr>
              <a:t>Din </a:t>
            </a:r>
            <a:r>
              <a:rPr lang="en-US" sz="1400" dirty="0" err="1" smtClean="0">
                <a:latin typeface="Arial" pitchFamily="34" charset="0"/>
                <a:cs typeface="Arial" pitchFamily="34" charset="0"/>
              </a:rPr>
              <a:t>meniul</a:t>
            </a:r>
            <a:r>
              <a:rPr lang="en-US" sz="1400" dirty="0" smtClean="0">
                <a:latin typeface="Arial" pitchFamily="34" charset="0"/>
                <a:cs typeface="Arial" pitchFamily="34" charset="0"/>
              </a:rPr>
              <a:t> contextual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optiunea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Font</a:t>
            </a:r>
          </a:p>
          <a:p>
            <a:pPr algn="just"/>
            <a:r>
              <a:rPr lang="en-US" sz="1400" dirty="0" smtClean="0">
                <a:latin typeface="Arial" pitchFamily="34" charset="0"/>
                <a:cs typeface="Arial" pitchFamily="34" charset="0"/>
              </a:rPr>
              <a:t>In </a:t>
            </a:r>
            <a:r>
              <a:rPr lang="en-US" sz="1400" dirty="0" err="1" smtClean="0">
                <a:latin typeface="Arial" pitchFamily="34" charset="0"/>
                <a:cs typeface="Arial" pitchFamily="34" charset="0"/>
              </a:rPr>
              <a:t>caseta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Font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stabiliti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proprietatile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fontului</a:t>
            </a:r>
            <a:r>
              <a:rPr lang="en-US" sz="1400" dirty="0" smtClean="0">
                <a:latin typeface="Arial" pitchFamily="34" charset="0"/>
                <a:cs typeface="Arial" pitchFamily="34" charset="0"/>
              </a:rPr>
              <a:t>. Se </a:t>
            </a:r>
            <a:r>
              <a:rPr lang="en-US" sz="1400" dirty="0" err="1" smtClean="0">
                <a:latin typeface="Arial" pitchFamily="34" charset="0"/>
                <a:cs typeface="Arial" pitchFamily="34" charset="0"/>
              </a:rPr>
              <a:t>vor</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modifica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toate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caracterele</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grafic</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titlu</a:t>
            </a:r>
            <a:r>
              <a:rPr lang="en-US" sz="1400" dirty="0" smtClean="0">
                <a:latin typeface="Arial" pitchFamily="34" charset="0"/>
                <a:cs typeface="Arial" pitchFamily="34" charset="0"/>
              </a:rPr>
              <a:t>, axe, </a:t>
            </a:r>
            <a:r>
              <a:rPr lang="en-US" sz="1400" dirty="0" err="1" smtClean="0">
                <a:latin typeface="Arial" pitchFamily="34" charset="0"/>
                <a:cs typeface="Arial" pitchFamily="34" charset="0"/>
              </a:rPr>
              <a:t>legenda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etichete</a:t>
            </a:r>
            <a:r>
              <a:rPr lang="en-US" sz="1400" dirty="0" smtClean="0">
                <a:latin typeface="Arial" pitchFamily="34" charset="0"/>
                <a:cs typeface="Arial" pitchFamily="34" charset="0"/>
              </a:rPr>
              <a:t>)</a:t>
            </a:r>
          </a:p>
          <a:p>
            <a:pPr algn="just">
              <a:buNone/>
            </a:pPr>
            <a:r>
              <a:rPr lang="en-US" sz="1400" b="1" dirty="0" err="1" smtClean="0">
                <a:latin typeface="Arial" pitchFamily="34" charset="0"/>
                <a:cs typeface="Arial" pitchFamily="34" charset="0"/>
              </a:rPr>
              <a:t>Metoda</a:t>
            </a:r>
            <a:r>
              <a:rPr lang="en-US" sz="1400" b="1" dirty="0" smtClean="0">
                <a:latin typeface="Arial" pitchFamily="34" charset="0"/>
                <a:cs typeface="Arial" pitchFamily="34" charset="0"/>
              </a:rPr>
              <a:t> 3</a:t>
            </a:r>
          </a:p>
          <a:p>
            <a:pPr algn="just"/>
            <a:r>
              <a:rPr lang="en-US" sz="1400" dirty="0" err="1" smtClean="0">
                <a:latin typeface="Arial" pitchFamily="34" charset="0"/>
                <a:cs typeface="Arial" pitchFamily="34" charset="0"/>
              </a:rPr>
              <a:t>Selectati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graficul</a:t>
            </a:r>
            <a:endParaRPr lang="en-US" sz="1400" dirty="0" smtClean="0">
              <a:latin typeface="Arial" pitchFamily="34" charset="0"/>
              <a:cs typeface="Arial" pitchFamily="34" charset="0"/>
            </a:endParaRPr>
          </a:p>
          <a:p>
            <a:pPr algn="just"/>
            <a:r>
              <a:rPr lang="en-US" sz="1400" dirty="0" smtClean="0">
                <a:latin typeface="Arial" pitchFamily="34" charset="0"/>
                <a:cs typeface="Arial" pitchFamily="34" charset="0"/>
              </a:rPr>
              <a:t>Din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Format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selectia</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grupul</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Selectie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curenta</a:t>
            </a:r>
            <a:r>
              <a:rPr lang="en-US" sz="1400" b="1" dirty="0" smtClean="0">
                <a:latin typeface="Arial" pitchFamily="34" charset="0"/>
                <a:cs typeface="Arial" pitchFamily="34" charset="0"/>
              </a:rPr>
              <a:t>(</a:t>
            </a:r>
            <a:r>
              <a:rPr lang="en-US" sz="1400" b="1" dirty="0" err="1" smtClean="0">
                <a:latin typeface="Arial" pitchFamily="34" charset="0"/>
                <a:cs typeface="Arial" pitchFamily="34" charset="0"/>
              </a:rPr>
              <a:t>Curent</a:t>
            </a:r>
            <a:r>
              <a:rPr lang="en-US" sz="1400" b="1" dirty="0" smtClean="0">
                <a:latin typeface="Arial" pitchFamily="34" charset="0"/>
                <a:cs typeface="Arial" pitchFamily="34" charset="0"/>
              </a:rPr>
              <a:t> selection)</a:t>
            </a:r>
          </a:p>
          <a:p>
            <a:pPr algn="just"/>
            <a:r>
              <a:rPr lang="en-US" sz="1400" dirty="0" smtClean="0">
                <a:latin typeface="Arial" pitchFamily="34" charset="0"/>
                <a:cs typeface="Arial" pitchFamily="34" charset="0"/>
              </a:rPr>
              <a:t>Din </a:t>
            </a:r>
            <a:r>
              <a:rPr lang="en-US" sz="1400" dirty="0" err="1" smtClean="0">
                <a:latin typeface="Arial" pitchFamily="34" charset="0"/>
                <a:cs typeface="Arial" pitchFamily="34" charset="0"/>
              </a:rPr>
              <a:t>fila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Pornire</a:t>
            </a:r>
            <a:r>
              <a:rPr lang="en-US" sz="1400" b="1" dirty="0" smtClean="0">
                <a:latin typeface="Arial" pitchFamily="34" charset="0"/>
                <a:cs typeface="Arial" pitchFamily="34" charset="0"/>
              </a:rPr>
              <a:t>(Home)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grupul</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Font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proprietatile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fontului</a:t>
            </a:r>
            <a:r>
              <a:rPr lang="en-US" sz="1400" dirty="0" smtClean="0">
                <a:latin typeface="Arial" pitchFamily="34" charset="0"/>
                <a:cs typeface="Arial" pitchFamily="34" charset="0"/>
              </a:rPr>
              <a:t> </a:t>
            </a:r>
            <a:r>
              <a:rPr lang="ro-RO" sz="1400" dirty="0" smtClean="0">
                <a:latin typeface="Arial" pitchFamily="34" charset="0"/>
                <a:cs typeface="Arial" pitchFamily="34" charset="0"/>
              </a:rPr>
              <a:t>.</a:t>
            </a:r>
            <a:endParaRPr lang="en-US" sz="1400" dirty="0" smtClean="0">
              <a:latin typeface="Arial" pitchFamily="34" charset="0"/>
              <a:cs typeface="Arial" pitchFamily="34" charset="0"/>
            </a:endParaRPr>
          </a:p>
          <a:p>
            <a:pPr algn="just">
              <a:buNone/>
            </a:pPr>
            <a:endParaRPr lang="en-US" sz="1400" dirty="0" smtClean="0">
              <a:latin typeface="Arial" pitchFamily="34" charset="0"/>
              <a:cs typeface="Arial" pitchFamily="34" charset="0"/>
            </a:endParaRPr>
          </a:p>
          <a:p>
            <a:pPr algn="just"/>
            <a:endParaRPr lang="en-US" sz="1400" dirty="0" smtClean="0">
              <a:latin typeface="Arial" pitchFamily="34" charset="0"/>
              <a:cs typeface="Arial" pitchFamily="34" charset="0"/>
            </a:endParaRPr>
          </a:p>
          <a:p>
            <a:pPr algn="just"/>
            <a:endParaRPr lang="en-US" sz="1400" dirty="0">
              <a:latin typeface="Arial" pitchFamily="34" charset="0"/>
              <a:cs typeface="Arial" pitchFamily="34" charset="0"/>
            </a:endParaRPr>
          </a:p>
        </p:txBody>
      </p:sp>
      <p:sp>
        <p:nvSpPr>
          <p:cNvPr id="2" name="Title 1"/>
          <p:cNvSpPr>
            <a:spLocks noGrp="1"/>
          </p:cNvSpPr>
          <p:nvPr>
            <p:ph type="title"/>
          </p:nvPr>
        </p:nvSpPr>
        <p:spPr>
          <a:xfrm>
            <a:off x="152400" y="1219200"/>
            <a:ext cx="5486400" cy="563562"/>
          </a:xfrm>
        </p:spPr>
        <p:txBody>
          <a:bodyPr>
            <a:normAutofit/>
          </a:bodyPr>
          <a:lstStyle/>
          <a:p>
            <a:r>
              <a:rPr lang="it-IT" sz="1400" b="1" i="1" dirty="0" smtClean="0">
                <a:solidFill>
                  <a:schemeClr val="accent1"/>
                </a:solidFill>
                <a:latin typeface="Arial" pitchFamily="34" charset="0"/>
                <a:cs typeface="Arial" pitchFamily="34" charset="0"/>
              </a:rPr>
              <a:t>Modificarea dimensiunii fontului si </a:t>
            </a:r>
            <a:r>
              <a:rPr lang="en-US" sz="1400" b="1" i="1" dirty="0" err="1" smtClean="0">
                <a:solidFill>
                  <a:schemeClr val="accent1"/>
                </a:solidFill>
                <a:latin typeface="Arial" pitchFamily="34" charset="0"/>
                <a:cs typeface="Arial" pitchFamily="34" charset="0"/>
              </a:rPr>
              <a:t>culorii</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titlului</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axelor</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legendei</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unui</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grafic</a:t>
            </a:r>
            <a:endParaRPr lang="en-US" sz="1400" b="1" i="1" dirty="0">
              <a:solidFill>
                <a:schemeClr val="accent1"/>
              </a:solidFill>
              <a:latin typeface="Arial" pitchFamily="34" charset="0"/>
              <a:cs typeface="Arial" pitchFamily="34" charset="0"/>
            </a:endParaRPr>
          </a:p>
        </p:txBody>
      </p:sp>
      <p:pic>
        <p:nvPicPr>
          <p:cNvPr id="7" name="Picture 2"/>
          <p:cNvPicPr>
            <a:picLocks noChangeAspect="1" noChangeArrowheads="1"/>
          </p:cNvPicPr>
          <p:nvPr/>
        </p:nvPicPr>
        <p:blipFill>
          <a:blip r:embed="rId2" cstate="print"/>
          <a:srcRect l="6985" t="3569" r="72855" b="81174"/>
          <a:stretch>
            <a:fillRect/>
          </a:stretch>
        </p:blipFill>
        <p:spPr bwMode="auto">
          <a:xfrm>
            <a:off x="6400800" y="4343400"/>
            <a:ext cx="1828800" cy="1037968"/>
          </a:xfrm>
          <a:prstGeom prst="rect">
            <a:avLst/>
          </a:prstGeom>
          <a:noFill/>
          <a:ln w="9525">
            <a:solidFill>
              <a:srgbClr val="0070C0"/>
            </a:solidFill>
            <a:miter lim="800000"/>
            <a:headEnd/>
            <a:tailEnd/>
          </a:ln>
          <a:effectLst/>
        </p:spPr>
      </p:pic>
      <p:pic>
        <p:nvPicPr>
          <p:cNvPr id="8" name="Picture 3"/>
          <p:cNvPicPr>
            <a:picLocks noChangeAspect="1" noChangeArrowheads="1"/>
          </p:cNvPicPr>
          <p:nvPr/>
        </p:nvPicPr>
        <p:blipFill>
          <a:blip r:embed="rId3" cstate="print"/>
          <a:srcRect/>
          <a:stretch>
            <a:fillRect/>
          </a:stretch>
        </p:blipFill>
        <p:spPr bwMode="auto">
          <a:xfrm>
            <a:off x="5562600" y="1676400"/>
            <a:ext cx="3429000" cy="226990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057400"/>
            <a:ext cx="8305800" cy="3962400"/>
          </a:xfrm>
        </p:spPr>
        <p:txBody>
          <a:bodyPr>
            <a:normAutofit lnSpcReduction="10000"/>
          </a:bodyPr>
          <a:lstStyle/>
          <a:p>
            <a:pPr algn="just">
              <a:buClrTx/>
              <a:buSzPct val="75000"/>
            </a:pPr>
            <a:r>
              <a:rPr lang="ro-RO" sz="2200" dirty="0" smtClean="0">
                <a:latin typeface="Arial" pitchFamily="34" charset="0"/>
                <a:cs typeface="Arial" pitchFamily="34" charset="0"/>
              </a:rPr>
              <a:t>Deschideti fisierul </a:t>
            </a:r>
            <a:r>
              <a:rPr lang="ro-RO" sz="2200" b="1" dirty="0" smtClean="0">
                <a:latin typeface="Arial" pitchFamily="34" charset="0"/>
                <a:cs typeface="Arial" pitchFamily="34" charset="0"/>
              </a:rPr>
              <a:t>Librarie.xlsx</a:t>
            </a:r>
          </a:p>
          <a:p>
            <a:pPr algn="just">
              <a:buClrTx/>
              <a:buSzPct val="75000"/>
            </a:pPr>
            <a:r>
              <a:rPr lang="ro-RO" sz="2200" dirty="0" smtClean="0">
                <a:latin typeface="Arial" pitchFamily="34" charset="0"/>
                <a:cs typeface="Arial" pitchFamily="34" charset="0"/>
              </a:rPr>
              <a:t>Creati un grafic de tip coloana pe ba</a:t>
            </a:r>
            <a:r>
              <a:rPr lang="en-US" sz="2200" dirty="0" smtClean="0">
                <a:latin typeface="Arial" pitchFamily="34" charset="0"/>
                <a:cs typeface="Arial" pitchFamily="34" charset="0"/>
              </a:rPr>
              <a:t>z</a:t>
            </a:r>
            <a:r>
              <a:rPr lang="ro-RO" sz="2200" dirty="0" smtClean="0">
                <a:latin typeface="Arial" pitchFamily="34" charset="0"/>
                <a:cs typeface="Arial" pitchFamily="34" charset="0"/>
              </a:rPr>
              <a:t>a datelor din coloanele </a:t>
            </a:r>
            <a:r>
              <a:rPr lang="ro-RO" sz="2200" b="1" dirty="0" smtClean="0">
                <a:latin typeface="Arial" pitchFamily="34" charset="0"/>
                <a:cs typeface="Arial" pitchFamily="34" charset="0"/>
              </a:rPr>
              <a:t>Titlul cartii</a:t>
            </a:r>
            <a:r>
              <a:rPr lang="ro-RO" sz="2200" dirty="0" smtClean="0">
                <a:latin typeface="Arial" pitchFamily="34" charset="0"/>
                <a:cs typeface="Arial" pitchFamily="34" charset="0"/>
              </a:rPr>
              <a:t> si </a:t>
            </a:r>
            <a:r>
              <a:rPr lang="ro-RO" sz="2200" b="1" dirty="0" err="1" smtClean="0">
                <a:latin typeface="Arial" pitchFamily="34" charset="0"/>
                <a:cs typeface="Arial" pitchFamily="34" charset="0"/>
              </a:rPr>
              <a:t>Pret</a:t>
            </a:r>
            <a:r>
              <a:rPr lang="ro-RO" sz="2200" b="1" dirty="0" smtClean="0">
                <a:latin typeface="Arial" pitchFamily="34" charset="0"/>
                <a:cs typeface="Arial" pitchFamily="34" charset="0"/>
              </a:rPr>
              <a:t> carte</a:t>
            </a:r>
          </a:p>
          <a:p>
            <a:pPr algn="just">
              <a:buClrTx/>
              <a:buSzPct val="75000"/>
            </a:pPr>
            <a:r>
              <a:rPr lang="en-US" sz="2200" dirty="0" err="1" smtClean="0">
                <a:solidFill>
                  <a:schemeClr val="dk1"/>
                </a:solidFill>
                <a:latin typeface="Arial" pitchFamily="34" charset="0"/>
                <a:cs typeface="Arial" pitchFamily="34" charset="0"/>
              </a:rPr>
              <a:t>Modifica</a:t>
            </a:r>
            <a:r>
              <a:rPr lang="ro-RO" sz="2200" dirty="0" smtClean="0">
                <a:solidFill>
                  <a:schemeClr val="dk1"/>
                </a:solidFill>
                <a:latin typeface="Arial" pitchFamily="34" charset="0"/>
                <a:cs typeface="Arial" pitchFamily="34" charset="0"/>
              </a:rPr>
              <a:t>ti</a:t>
            </a:r>
            <a:r>
              <a:rPr lang="en-US" sz="2200" dirty="0" smtClean="0">
                <a:solidFill>
                  <a:schemeClr val="dk1"/>
                </a:solidFill>
                <a:latin typeface="Arial" pitchFamily="34" charset="0"/>
                <a:cs typeface="Arial" pitchFamily="34" charset="0"/>
              </a:rPr>
              <a:t> </a:t>
            </a:r>
            <a:r>
              <a:rPr lang="en-US" sz="2200" dirty="0" err="1" smtClean="0">
                <a:solidFill>
                  <a:schemeClr val="dk1"/>
                </a:solidFill>
                <a:latin typeface="Arial" pitchFamily="34" charset="0"/>
                <a:cs typeface="Arial" pitchFamily="34" charset="0"/>
              </a:rPr>
              <a:t>tipului</a:t>
            </a:r>
            <a:r>
              <a:rPr lang="en-US" sz="2200" dirty="0" smtClean="0">
                <a:solidFill>
                  <a:schemeClr val="dk1"/>
                </a:solidFill>
                <a:latin typeface="Arial" pitchFamily="34" charset="0"/>
                <a:cs typeface="Arial" pitchFamily="34" charset="0"/>
              </a:rPr>
              <a:t> </a:t>
            </a:r>
            <a:r>
              <a:rPr lang="en-US" sz="2200" dirty="0" err="1" smtClean="0">
                <a:solidFill>
                  <a:schemeClr val="dk1"/>
                </a:solidFill>
                <a:latin typeface="Arial" pitchFamily="34" charset="0"/>
                <a:cs typeface="Arial" pitchFamily="34" charset="0"/>
              </a:rPr>
              <a:t>graficului</a:t>
            </a:r>
            <a:r>
              <a:rPr lang="ro-RO" sz="2200" dirty="0" smtClean="0">
                <a:solidFill>
                  <a:schemeClr val="dk1"/>
                </a:solidFill>
                <a:latin typeface="Arial" pitchFamily="34" charset="0"/>
                <a:cs typeface="Arial" pitchFamily="34" charset="0"/>
              </a:rPr>
              <a:t> in tip bara</a:t>
            </a:r>
            <a:endParaRPr lang="en-US" sz="2200" dirty="0" smtClean="0">
              <a:solidFill>
                <a:schemeClr val="dk1"/>
              </a:solidFill>
              <a:latin typeface="Arial" pitchFamily="34" charset="0"/>
              <a:cs typeface="Arial" pitchFamily="34" charset="0"/>
            </a:endParaRPr>
          </a:p>
          <a:p>
            <a:pPr algn="just">
              <a:buClrTx/>
              <a:buSzPct val="75000"/>
            </a:pPr>
            <a:r>
              <a:rPr lang="en-US" sz="2200" dirty="0" err="1" smtClean="0">
                <a:solidFill>
                  <a:schemeClr val="dk1"/>
                </a:solidFill>
                <a:latin typeface="Arial" pitchFamily="34" charset="0"/>
                <a:cs typeface="Arial" pitchFamily="34" charset="0"/>
              </a:rPr>
              <a:t>Muta</a:t>
            </a:r>
            <a:r>
              <a:rPr lang="ro-RO" sz="2200" dirty="0" smtClean="0">
                <a:solidFill>
                  <a:schemeClr val="dk1"/>
                </a:solidFill>
                <a:latin typeface="Arial" pitchFamily="34" charset="0"/>
                <a:cs typeface="Arial" pitchFamily="34" charset="0"/>
              </a:rPr>
              <a:t>ti graficul in foaia 2 si </a:t>
            </a:r>
            <a:r>
              <a:rPr lang="en-US" sz="2200" dirty="0" err="1" smtClean="0">
                <a:solidFill>
                  <a:schemeClr val="dk1"/>
                </a:solidFill>
                <a:latin typeface="Arial" pitchFamily="34" charset="0"/>
                <a:cs typeface="Arial" pitchFamily="34" charset="0"/>
              </a:rPr>
              <a:t>redimensiona</a:t>
            </a:r>
            <a:r>
              <a:rPr lang="ro-RO" sz="2200" dirty="0" smtClean="0">
                <a:solidFill>
                  <a:schemeClr val="dk1"/>
                </a:solidFill>
                <a:latin typeface="Arial" pitchFamily="34" charset="0"/>
                <a:cs typeface="Arial" pitchFamily="34" charset="0"/>
              </a:rPr>
              <a:t>ti-l</a:t>
            </a:r>
          </a:p>
          <a:p>
            <a:pPr algn="just">
              <a:buClrTx/>
              <a:buSzPct val="75000"/>
            </a:pPr>
            <a:r>
              <a:rPr lang="vi-VN" sz="2200" dirty="0" smtClean="0">
                <a:solidFill>
                  <a:schemeClr val="dk1"/>
                </a:solidFill>
                <a:latin typeface="Arial" pitchFamily="34" charset="0"/>
                <a:cs typeface="Arial" pitchFamily="34" charset="0"/>
              </a:rPr>
              <a:t>Adăuga</a:t>
            </a:r>
            <a:r>
              <a:rPr lang="ro-RO" sz="2200" dirty="0" smtClean="0">
                <a:solidFill>
                  <a:schemeClr val="dk1"/>
                </a:solidFill>
                <a:latin typeface="Arial" pitchFamily="34" charset="0"/>
                <a:cs typeface="Arial" pitchFamily="34" charset="0"/>
              </a:rPr>
              <a:t>ti </a:t>
            </a:r>
            <a:r>
              <a:rPr lang="en-US" sz="2200" dirty="0" err="1" smtClean="0">
                <a:solidFill>
                  <a:schemeClr val="dk1"/>
                </a:solidFill>
                <a:latin typeface="Arial" pitchFamily="34" charset="0"/>
                <a:cs typeface="Arial" pitchFamily="34" charset="0"/>
              </a:rPr>
              <a:t>titlu</a:t>
            </a:r>
            <a:r>
              <a:rPr lang="en-US" sz="2200" dirty="0" smtClean="0">
                <a:solidFill>
                  <a:schemeClr val="dk1"/>
                </a:solidFill>
                <a:latin typeface="Arial" pitchFamily="34" charset="0"/>
                <a:cs typeface="Arial" pitchFamily="34" charset="0"/>
              </a:rPr>
              <a:t> </a:t>
            </a:r>
            <a:r>
              <a:rPr lang="en-US" sz="2200" dirty="0" err="1" smtClean="0">
                <a:solidFill>
                  <a:schemeClr val="dk1"/>
                </a:solidFill>
                <a:latin typeface="Arial" pitchFamily="34" charset="0"/>
                <a:cs typeface="Arial" pitchFamily="34" charset="0"/>
              </a:rPr>
              <a:t>grafic</a:t>
            </a:r>
            <a:r>
              <a:rPr lang="ro-RO" sz="2200" dirty="0" smtClean="0">
                <a:solidFill>
                  <a:schemeClr val="dk1"/>
                </a:solidFill>
                <a:latin typeface="Arial" pitchFamily="34" charset="0"/>
                <a:cs typeface="Arial" pitchFamily="34" charset="0"/>
              </a:rPr>
              <a:t>ului</a:t>
            </a:r>
            <a:endParaRPr lang="en-US" sz="2200" dirty="0" smtClean="0">
              <a:solidFill>
                <a:schemeClr val="dk1"/>
              </a:solidFill>
              <a:latin typeface="Arial" pitchFamily="34" charset="0"/>
              <a:cs typeface="Arial" pitchFamily="34" charset="0"/>
            </a:endParaRPr>
          </a:p>
          <a:p>
            <a:pPr algn="just">
              <a:buClrTx/>
              <a:buSzPct val="75000"/>
            </a:pPr>
            <a:r>
              <a:rPr lang="it-IT" sz="2200" dirty="0" smtClean="0">
                <a:solidFill>
                  <a:schemeClr val="dk1"/>
                </a:solidFill>
                <a:latin typeface="Arial" pitchFamily="34" charset="0"/>
                <a:cs typeface="Arial" pitchFamily="34" charset="0"/>
              </a:rPr>
              <a:t>Adăuga</a:t>
            </a:r>
            <a:r>
              <a:rPr lang="ro-RO" sz="2200" dirty="0" smtClean="0">
                <a:solidFill>
                  <a:schemeClr val="dk1"/>
                </a:solidFill>
                <a:latin typeface="Arial" pitchFamily="34" charset="0"/>
                <a:cs typeface="Arial" pitchFamily="34" charset="0"/>
              </a:rPr>
              <a:t>ti </a:t>
            </a:r>
            <a:r>
              <a:rPr lang="it-IT" sz="2200" dirty="0" smtClean="0">
                <a:solidFill>
                  <a:schemeClr val="dk1"/>
                </a:solidFill>
                <a:latin typeface="Arial" pitchFamily="34" charset="0"/>
                <a:cs typeface="Arial" pitchFamily="34" charset="0"/>
              </a:rPr>
              <a:t>etichete de date </a:t>
            </a:r>
            <a:r>
              <a:rPr lang="en-US" sz="2200" dirty="0" err="1" smtClean="0">
                <a:solidFill>
                  <a:schemeClr val="dk1"/>
                </a:solidFill>
                <a:latin typeface="Arial" pitchFamily="34" charset="0"/>
                <a:cs typeface="Arial" pitchFamily="34" charset="0"/>
              </a:rPr>
              <a:t>grafic</a:t>
            </a:r>
            <a:r>
              <a:rPr lang="ro-RO" sz="2200" dirty="0" smtClean="0">
                <a:solidFill>
                  <a:schemeClr val="dk1"/>
                </a:solidFill>
                <a:latin typeface="Arial" pitchFamily="34" charset="0"/>
                <a:cs typeface="Arial" pitchFamily="34" charset="0"/>
              </a:rPr>
              <a:t>ului de tip</a:t>
            </a:r>
            <a:r>
              <a:rPr lang="en-US" sz="2200" dirty="0" smtClean="0">
                <a:solidFill>
                  <a:schemeClr val="dk1"/>
                </a:solidFill>
                <a:latin typeface="Arial" pitchFamily="34" charset="0"/>
                <a:cs typeface="Arial" pitchFamily="34" charset="0"/>
              </a:rPr>
              <a:t> </a:t>
            </a:r>
            <a:r>
              <a:rPr lang="en-US" sz="2200" dirty="0" err="1" smtClean="0">
                <a:solidFill>
                  <a:schemeClr val="dk1"/>
                </a:solidFill>
                <a:latin typeface="Arial" pitchFamily="34" charset="0"/>
                <a:cs typeface="Arial" pitchFamily="34" charset="0"/>
              </a:rPr>
              <a:t>valori</a:t>
            </a:r>
            <a:endParaRPr lang="ro-RO" sz="2200" dirty="0" smtClean="0">
              <a:solidFill>
                <a:schemeClr val="dk1"/>
              </a:solidFill>
              <a:latin typeface="Arial" pitchFamily="34" charset="0"/>
              <a:cs typeface="Arial" pitchFamily="34" charset="0"/>
            </a:endParaRPr>
          </a:p>
          <a:p>
            <a:pPr algn="just">
              <a:buClrTx/>
              <a:buSzPct val="75000"/>
            </a:pPr>
            <a:r>
              <a:rPr lang="en-US" sz="2200" dirty="0" err="1" smtClean="0">
                <a:solidFill>
                  <a:schemeClr val="dk1"/>
                </a:solidFill>
                <a:latin typeface="Arial" pitchFamily="34" charset="0"/>
                <a:cs typeface="Arial" pitchFamily="34" charset="0"/>
              </a:rPr>
              <a:t>Modifica</a:t>
            </a:r>
            <a:r>
              <a:rPr lang="ro-RO" sz="2200" dirty="0" smtClean="0">
                <a:solidFill>
                  <a:schemeClr val="dk1"/>
                </a:solidFill>
                <a:latin typeface="Arial" pitchFamily="34" charset="0"/>
                <a:cs typeface="Arial" pitchFamily="34" charset="0"/>
              </a:rPr>
              <a:t>ti</a:t>
            </a:r>
            <a:r>
              <a:rPr lang="en-US" sz="2200" dirty="0" smtClean="0">
                <a:solidFill>
                  <a:schemeClr val="dk1"/>
                </a:solidFill>
                <a:latin typeface="Arial" pitchFamily="34" charset="0"/>
                <a:cs typeface="Arial" pitchFamily="34" charset="0"/>
              </a:rPr>
              <a:t> </a:t>
            </a:r>
            <a:r>
              <a:rPr lang="en-US" sz="2200" dirty="0" err="1" smtClean="0">
                <a:solidFill>
                  <a:schemeClr val="dk1"/>
                </a:solidFill>
                <a:latin typeface="Arial" pitchFamily="34" charset="0"/>
                <a:cs typeface="Arial" pitchFamily="34" charset="0"/>
              </a:rPr>
              <a:t>culo</a:t>
            </a:r>
            <a:r>
              <a:rPr lang="ro-RO" sz="2200" dirty="0" err="1" smtClean="0">
                <a:solidFill>
                  <a:schemeClr val="dk1"/>
                </a:solidFill>
                <a:latin typeface="Arial" pitchFamily="34" charset="0"/>
                <a:cs typeface="Arial" pitchFamily="34" charset="0"/>
              </a:rPr>
              <a:t>area</a:t>
            </a:r>
            <a:r>
              <a:rPr lang="en-US" sz="2200" dirty="0" smtClean="0">
                <a:solidFill>
                  <a:schemeClr val="dk1"/>
                </a:solidFill>
                <a:latin typeface="Arial" pitchFamily="34" charset="0"/>
                <a:cs typeface="Arial" pitchFamily="34" charset="0"/>
              </a:rPr>
              <a:t> de </a:t>
            </a:r>
            <a:r>
              <a:rPr lang="en-US" sz="2200" dirty="0" err="1" smtClean="0">
                <a:solidFill>
                  <a:schemeClr val="dk1"/>
                </a:solidFill>
                <a:latin typeface="Arial" pitchFamily="34" charset="0"/>
                <a:cs typeface="Arial" pitchFamily="34" charset="0"/>
              </a:rPr>
              <a:t>umplere</a:t>
            </a:r>
            <a:r>
              <a:rPr lang="en-US" sz="2200" dirty="0" smtClean="0">
                <a:solidFill>
                  <a:schemeClr val="dk1"/>
                </a:solidFill>
                <a:latin typeface="Arial" pitchFamily="34" charset="0"/>
                <a:cs typeface="Arial" pitchFamily="34" charset="0"/>
              </a:rPr>
              <a:t> a </a:t>
            </a:r>
            <a:r>
              <a:rPr lang="ro-RO" sz="2200" dirty="0" smtClean="0">
                <a:solidFill>
                  <a:schemeClr val="dk1"/>
                </a:solidFill>
                <a:latin typeface="Arial" pitchFamily="34" charset="0"/>
                <a:cs typeface="Arial" pitchFamily="34" charset="0"/>
              </a:rPr>
              <a:t>suprafeţei </a:t>
            </a:r>
            <a:r>
              <a:rPr lang="it-IT" sz="2200" dirty="0" smtClean="0">
                <a:solidFill>
                  <a:schemeClr val="dk1"/>
                </a:solidFill>
                <a:latin typeface="Arial" pitchFamily="34" charset="0"/>
                <a:cs typeface="Arial" pitchFamily="34" charset="0"/>
              </a:rPr>
              <a:t>grafic</a:t>
            </a:r>
            <a:r>
              <a:rPr lang="ro-RO" sz="2200" dirty="0" smtClean="0">
                <a:solidFill>
                  <a:schemeClr val="dk1"/>
                </a:solidFill>
                <a:latin typeface="Arial" pitchFamily="34" charset="0"/>
                <a:cs typeface="Arial" pitchFamily="34" charset="0"/>
              </a:rPr>
              <a:t>ului</a:t>
            </a:r>
          </a:p>
          <a:p>
            <a:pPr algn="just">
              <a:buClrTx/>
              <a:buSzPct val="75000"/>
            </a:pPr>
            <a:r>
              <a:rPr lang="ro-RO" sz="2200" dirty="0" smtClean="0">
                <a:solidFill>
                  <a:schemeClr val="dk1"/>
                </a:solidFill>
                <a:latin typeface="Arial" pitchFamily="34" charset="0"/>
                <a:cs typeface="Arial" pitchFamily="34" charset="0"/>
              </a:rPr>
              <a:t>Alegeti un aspect fara legenda</a:t>
            </a:r>
            <a:endParaRPr lang="it-IT" sz="2200" dirty="0" smtClean="0">
              <a:solidFill>
                <a:schemeClr val="dk1"/>
              </a:solidFill>
              <a:latin typeface="Arial" pitchFamily="34" charset="0"/>
              <a:cs typeface="Arial" pitchFamily="34" charset="0"/>
            </a:endParaRPr>
          </a:p>
          <a:p>
            <a:pPr algn="just">
              <a:buClrTx/>
              <a:buSzPct val="75000"/>
            </a:pPr>
            <a:r>
              <a:rPr lang="en-US" sz="2200" dirty="0" err="1" smtClean="0">
                <a:solidFill>
                  <a:schemeClr val="dk1"/>
                </a:solidFill>
                <a:latin typeface="Arial" pitchFamily="34" charset="0"/>
                <a:cs typeface="Arial" pitchFamily="34" charset="0"/>
              </a:rPr>
              <a:t>Schimba</a:t>
            </a:r>
            <a:r>
              <a:rPr lang="ro-RO" sz="2200" dirty="0" smtClean="0">
                <a:solidFill>
                  <a:schemeClr val="dk1"/>
                </a:solidFill>
                <a:latin typeface="Arial" pitchFamily="34" charset="0"/>
                <a:cs typeface="Arial" pitchFamily="34" charset="0"/>
              </a:rPr>
              <a:t>ti</a:t>
            </a:r>
            <a:r>
              <a:rPr lang="en-US" sz="2200" dirty="0" smtClean="0">
                <a:solidFill>
                  <a:schemeClr val="dk1"/>
                </a:solidFill>
                <a:latin typeface="Arial" pitchFamily="34" charset="0"/>
                <a:cs typeface="Arial" pitchFamily="34" charset="0"/>
              </a:rPr>
              <a:t> </a:t>
            </a:r>
            <a:r>
              <a:rPr lang="en-US" sz="2200" dirty="0" err="1" smtClean="0">
                <a:solidFill>
                  <a:schemeClr val="dk1"/>
                </a:solidFill>
                <a:latin typeface="Arial" pitchFamily="34" charset="0"/>
                <a:cs typeface="Arial" pitchFamily="34" charset="0"/>
              </a:rPr>
              <a:t>culo</a:t>
            </a:r>
            <a:r>
              <a:rPr lang="ro-RO" sz="2200" dirty="0" err="1" smtClean="0">
                <a:solidFill>
                  <a:schemeClr val="dk1"/>
                </a:solidFill>
                <a:latin typeface="Arial" pitchFamily="34" charset="0"/>
                <a:cs typeface="Arial" pitchFamily="34" charset="0"/>
              </a:rPr>
              <a:t>area</a:t>
            </a:r>
            <a:r>
              <a:rPr lang="en-US" sz="2200" dirty="0" smtClean="0">
                <a:solidFill>
                  <a:schemeClr val="dk1"/>
                </a:solidFill>
                <a:latin typeface="Arial" pitchFamily="34" charset="0"/>
                <a:cs typeface="Arial" pitchFamily="34" charset="0"/>
              </a:rPr>
              <a:t> de </a:t>
            </a:r>
            <a:r>
              <a:rPr lang="en-US" sz="2200" dirty="0" err="1" smtClean="0">
                <a:solidFill>
                  <a:schemeClr val="dk1"/>
                </a:solidFill>
                <a:latin typeface="Arial" pitchFamily="34" charset="0"/>
                <a:cs typeface="Arial" pitchFamily="34" charset="0"/>
              </a:rPr>
              <a:t>umplere</a:t>
            </a:r>
            <a:r>
              <a:rPr lang="en-US" sz="2200" dirty="0" smtClean="0">
                <a:solidFill>
                  <a:schemeClr val="dk1"/>
                </a:solidFill>
                <a:latin typeface="Arial" pitchFamily="34" charset="0"/>
                <a:cs typeface="Arial" pitchFamily="34" charset="0"/>
              </a:rPr>
              <a:t> a </a:t>
            </a:r>
            <a:r>
              <a:rPr lang="en-US" sz="2200" dirty="0" err="1" smtClean="0">
                <a:solidFill>
                  <a:schemeClr val="dk1"/>
                </a:solidFill>
                <a:latin typeface="Arial" pitchFamily="34" charset="0"/>
                <a:cs typeface="Arial" pitchFamily="34" charset="0"/>
              </a:rPr>
              <a:t>seri</a:t>
            </a:r>
            <a:r>
              <a:rPr lang="ro-RO" sz="2200" dirty="0" smtClean="0">
                <a:solidFill>
                  <a:schemeClr val="dk1"/>
                </a:solidFill>
                <a:latin typeface="Arial" pitchFamily="34" charset="0"/>
                <a:cs typeface="Arial" pitchFamily="34" charset="0"/>
              </a:rPr>
              <a:t>ei</a:t>
            </a:r>
            <a:r>
              <a:rPr lang="en-US" sz="2200" dirty="0" smtClean="0">
                <a:solidFill>
                  <a:schemeClr val="dk1"/>
                </a:solidFill>
                <a:latin typeface="Arial" pitchFamily="34" charset="0"/>
                <a:cs typeface="Arial" pitchFamily="34" charset="0"/>
              </a:rPr>
              <a:t> </a:t>
            </a:r>
            <a:r>
              <a:rPr lang="ro-RO" sz="2200" dirty="0" smtClean="0">
                <a:solidFill>
                  <a:schemeClr val="dk1"/>
                </a:solidFill>
                <a:latin typeface="Arial" pitchFamily="34" charset="0"/>
                <a:cs typeface="Arial" pitchFamily="34" charset="0"/>
              </a:rPr>
              <a:t>pret</a:t>
            </a:r>
            <a:endParaRPr lang="en-US" sz="2200" dirty="0" smtClean="0">
              <a:solidFill>
                <a:schemeClr val="dk1"/>
              </a:solidFill>
              <a:latin typeface="Arial" pitchFamily="34" charset="0"/>
              <a:cs typeface="Arial" pitchFamily="34" charset="0"/>
            </a:endParaRPr>
          </a:p>
          <a:p>
            <a:pPr algn="just">
              <a:buClrTx/>
              <a:buSzPct val="75000"/>
            </a:pPr>
            <a:r>
              <a:rPr lang="it-IT" sz="2200" dirty="0" smtClean="0">
                <a:solidFill>
                  <a:schemeClr val="dk1"/>
                </a:solidFill>
                <a:latin typeface="Arial" pitchFamily="34" charset="0"/>
                <a:cs typeface="Arial" pitchFamily="34" charset="0"/>
              </a:rPr>
              <a:t>Modifica</a:t>
            </a:r>
            <a:r>
              <a:rPr lang="ro-RO" sz="2200" dirty="0" smtClean="0">
                <a:solidFill>
                  <a:schemeClr val="dk1"/>
                </a:solidFill>
                <a:latin typeface="Arial" pitchFamily="34" charset="0"/>
                <a:cs typeface="Arial" pitchFamily="34" charset="0"/>
              </a:rPr>
              <a:t>ti</a:t>
            </a:r>
            <a:r>
              <a:rPr lang="it-IT" sz="2200" dirty="0" smtClean="0">
                <a:solidFill>
                  <a:schemeClr val="dk1"/>
                </a:solidFill>
                <a:latin typeface="Arial" pitchFamily="34" charset="0"/>
                <a:cs typeface="Arial" pitchFamily="34" charset="0"/>
              </a:rPr>
              <a:t> dimensiun</a:t>
            </a:r>
            <a:r>
              <a:rPr lang="ro-RO" sz="2200" dirty="0" smtClean="0">
                <a:solidFill>
                  <a:schemeClr val="dk1"/>
                </a:solidFill>
                <a:latin typeface="Arial" pitchFamily="34" charset="0"/>
                <a:cs typeface="Arial" pitchFamily="34" charset="0"/>
              </a:rPr>
              <a:t>ea</a:t>
            </a:r>
            <a:r>
              <a:rPr lang="it-IT" sz="2200" dirty="0" smtClean="0">
                <a:solidFill>
                  <a:schemeClr val="dk1"/>
                </a:solidFill>
                <a:latin typeface="Arial" pitchFamily="34" charset="0"/>
                <a:cs typeface="Arial" pitchFamily="34" charset="0"/>
              </a:rPr>
              <a:t> fontului si</a:t>
            </a:r>
            <a:r>
              <a:rPr lang="ro-RO" sz="2200" dirty="0" smtClean="0">
                <a:solidFill>
                  <a:schemeClr val="dk1"/>
                </a:solidFill>
                <a:latin typeface="Arial" pitchFamily="34" charset="0"/>
                <a:cs typeface="Arial" pitchFamily="34" charset="0"/>
              </a:rPr>
              <a:t> </a:t>
            </a:r>
            <a:r>
              <a:rPr lang="en-US" sz="2200" dirty="0" err="1" smtClean="0">
                <a:solidFill>
                  <a:schemeClr val="dk1"/>
                </a:solidFill>
                <a:latin typeface="Arial" pitchFamily="34" charset="0"/>
                <a:cs typeface="Arial" pitchFamily="34" charset="0"/>
              </a:rPr>
              <a:t>culo</a:t>
            </a:r>
            <a:r>
              <a:rPr lang="ro-RO" sz="2200" dirty="0" err="1" smtClean="0">
                <a:solidFill>
                  <a:schemeClr val="dk1"/>
                </a:solidFill>
                <a:latin typeface="Arial" pitchFamily="34" charset="0"/>
                <a:cs typeface="Arial" pitchFamily="34" charset="0"/>
              </a:rPr>
              <a:t>area</a:t>
            </a:r>
            <a:r>
              <a:rPr lang="en-US" sz="2200" dirty="0" smtClean="0">
                <a:solidFill>
                  <a:schemeClr val="dk1"/>
                </a:solidFill>
                <a:latin typeface="Arial" pitchFamily="34" charset="0"/>
                <a:cs typeface="Arial" pitchFamily="34" charset="0"/>
              </a:rPr>
              <a:t> </a:t>
            </a:r>
            <a:r>
              <a:rPr lang="en-US" sz="2200" dirty="0" err="1" smtClean="0">
                <a:solidFill>
                  <a:schemeClr val="dk1"/>
                </a:solidFill>
                <a:latin typeface="Arial" pitchFamily="34" charset="0"/>
                <a:cs typeface="Arial" pitchFamily="34" charset="0"/>
              </a:rPr>
              <a:t>titlului</a:t>
            </a:r>
            <a:r>
              <a:rPr lang="ro-RO" sz="2200" dirty="0" smtClean="0">
                <a:solidFill>
                  <a:schemeClr val="dk1"/>
                </a:solidFill>
                <a:latin typeface="Arial" pitchFamily="34" charset="0"/>
                <a:cs typeface="Arial" pitchFamily="34" charset="0"/>
              </a:rPr>
              <a:t> si</a:t>
            </a:r>
            <a:r>
              <a:rPr lang="en-US" sz="2200" dirty="0" smtClean="0">
                <a:solidFill>
                  <a:schemeClr val="dk1"/>
                </a:solidFill>
                <a:latin typeface="Arial" pitchFamily="34" charset="0"/>
                <a:cs typeface="Arial" pitchFamily="34" charset="0"/>
              </a:rPr>
              <a:t> </a:t>
            </a:r>
            <a:r>
              <a:rPr lang="en-US" sz="2200" dirty="0" err="1" smtClean="0">
                <a:solidFill>
                  <a:schemeClr val="dk1"/>
                </a:solidFill>
                <a:latin typeface="Arial" pitchFamily="34" charset="0"/>
                <a:cs typeface="Arial" pitchFamily="34" charset="0"/>
              </a:rPr>
              <a:t>axelor</a:t>
            </a:r>
            <a:endParaRPr lang="en-US" sz="2200" dirty="0" smtClean="0">
              <a:solidFill>
                <a:schemeClr val="dk1"/>
              </a:solidFill>
              <a:latin typeface="Arial" pitchFamily="34" charset="0"/>
              <a:cs typeface="Arial" pitchFamily="34" charset="0"/>
            </a:endParaRPr>
          </a:p>
          <a:p>
            <a:pPr algn="just"/>
            <a:endParaRPr lang="en-US" sz="2200" dirty="0" smtClean="0">
              <a:latin typeface="Arial" pitchFamily="34" charset="0"/>
              <a:cs typeface="Arial" pitchFamily="34" charset="0"/>
            </a:endParaRPr>
          </a:p>
          <a:p>
            <a:endParaRPr lang="ro-RO" dirty="0"/>
          </a:p>
        </p:txBody>
      </p:sp>
      <p:sp>
        <p:nvSpPr>
          <p:cNvPr id="2" name="Title 1"/>
          <p:cNvSpPr>
            <a:spLocks noGrp="1"/>
          </p:cNvSpPr>
          <p:nvPr>
            <p:ph type="title"/>
          </p:nvPr>
        </p:nvSpPr>
        <p:spPr>
          <a:xfrm>
            <a:off x="914400" y="1447800"/>
            <a:ext cx="7772400" cy="533400"/>
          </a:xfrm>
        </p:spPr>
        <p:txBody>
          <a:bodyPr>
            <a:normAutofit fontScale="90000"/>
          </a:bodyPr>
          <a:lstStyle/>
          <a:p>
            <a:r>
              <a:rPr lang="ro-RO" b="1" dirty="0" smtClean="0"/>
              <a:t>Aplicaţii</a:t>
            </a:r>
            <a:endParaRPr lang="ro-RO" b="1"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Grp="1" noChangeAspect="1" noChangeArrowheads="1"/>
          </p:cNvPicPr>
          <p:nvPr>
            <p:ph idx="1"/>
          </p:nvPr>
        </p:nvPicPr>
        <p:blipFill>
          <a:blip r:embed="rId2" cstate="print"/>
          <a:srcRect l="30928" t="17526" r="26773" b="23655"/>
          <a:stretch>
            <a:fillRect/>
          </a:stretch>
        </p:blipFill>
        <p:spPr bwMode="auto">
          <a:xfrm>
            <a:off x="4727952" y="1524000"/>
            <a:ext cx="4164634" cy="4343400"/>
          </a:xfrm>
          <a:prstGeom prst="rect">
            <a:avLst/>
          </a:prstGeom>
          <a:noFill/>
          <a:ln w="9525">
            <a:noFill/>
            <a:miter lim="800000"/>
            <a:headEnd/>
            <a:tailEnd/>
          </a:ln>
          <a:effectLst/>
        </p:spPr>
      </p:pic>
      <p:sp>
        <p:nvSpPr>
          <p:cNvPr id="2" name="Title 1"/>
          <p:cNvSpPr>
            <a:spLocks noGrp="1"/>
          </p:cNvSpPr>
          <p:nvPr>
            <p:ph type="title"/>
          </p:nvPr>
        </p:nvSpPr>
        <p:spPr>
          <a:xfrm>
            <a:off x="533400" y="457200"/>
            <a:ext cx="4114800" cy="838200"/>
          </a:xfrm>
        </p:spPr>
        <p:txBody>
          <a:bodyPr>
            <a:normAutofit/>
          </a:bodyPr>
          <a:lstStyle/>
          <a:p>
            <a:pPr algn="just"/>
            <a:r>
              <a:rPr lang="en-US" sz="1400" b="1" dirty="0" smtClean="0">
                <a:solidFill>
                  <a:srgbClr val="FF0000"/>
                </a:solidFill>
                <a:latin typeface="Arial" pitchFamily="34" charset="0"/>
                <a:cs typeface="Arial" pitchFamily="34" charset="0"/>
              </a:rPr>
              <a:t/>
            </a:r>
            <a:br>
              <a:rPr lang="en-US" sz="1400" b="1" dirty="0" smtClean="0">
                <a:solidFill>
                  <a:srgbClr val="FF0000"/>
                </a:solidFill>
                <a:latin typeface="Arial" pitchFamily="34" charset="0"/>
                <a:cs typeface="Arial" pitchFamily="34" charset="0"/>
              </a:rPr>
            </a:br>
            <a:r>
              <a:rPr lang="ro-RO" sz="1400" b="1" i="1" dirty="0" smtClean="0">
                <a:solidFill>
                  <a:schemeClr val="accent1"/>
                </a:solidFill>
                <a:latin typeface="Arial" pitchFamily="34" charset="0"/>
                <a:cs typeface="Arial" pitchFamily="34" charset="0"/>
              </a:rPr>
              <a:t>Modificarea </a:t>
            </a:r>
            <a:r>
              <a:rPr lang="en-US" sz="1400" b="1" i="1" dirty="0" err="1" smtClean="0">
                <a:solidFill>
                  <a:schemeClr val="accent1"/>
                </a:solidFill>
                <a:latin typeface="Arial" pitchFamily="34" charset="0"/>
                <a:cs typeface="Arial" pitchFamily="34" charset="0"/>
              </a:rPr>
              <a:t>marginii</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foii</a:t>
            </a:r>
            <a:r>
              <a:rPr lang="en-US" sz="1400" b="1" i="1" dirty="0" smtClean="0">
                <a:solidFill>
                  <a:schemeClr val="accent1"/>
                </a:solidFill>
                <a:latin typeface="Arial" pitchFamily="34" charset="0"/>
                <a:cs typeface="Arial" pitchFamily="34" charset="0"/>
              </a:rPr>
              <a:t> de </a:t>
            </a:r>
            <a:r>
              <a:rPr lang="en-US" sz="1400" b="1" i="1" dirty="0" err="1" smtClean="0">
                <a:solidFill>
                  <a:schemeClr val="accent1"/>
                </a:solidFill>
                <a:latin typeface="Arial" pitchFamily="34" charset="0"/>
                <a:cs typeface="Arial" pitchFamily="34" charset="0"/>
              </a:rPr>
              <a:t>calcul</a:t>
            </a:r>
            <a:r>
              <a:rPr lang="en-US" sz="1400" b="1" i="1" dirty="0" smtClean="0">
                <a:solidFill>
                  <a:schemeClr val="accent1"/>
                </a:solidFill>
                <a:latin typeface="Arial" pitchFamily="34" charset="0"/>
                <a:cs typeface="Arial" pitchFamily="34" charset="0"/>
              </a:rPr>
              <a:t>:</a:t>
            </a:r>
            <a:r>
              <a:rPr lang="ro-RO"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sus</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jos</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stânga</a:t>
            </a:r>
            <a:r>
              <a:rPr lang="en-US" sz="1400" b="1" i="1" dirty="0" smtClean="0">
                <a:solidFill>
                  <a:schemeClr val="accent1"/>
                </a:solidFill>
                <a:latin typeface="Arial" pitchFamily="34" charset="0"/>
                <a:cs typeface="Arial" pitchFamily="34" charset="0"/>
              </a:rPr>
              <a:t>, </a:t>
            </a:r>
            <a:r>
              <a:rPr lang="ro-RO" sz="1400" b="1" i="1" dirty="0" smtClean="0">
                <a:solidFill>
                  <a:schemeClr val="accent1"/>
                </a:solidFill>
                <a:latin typeface="Arial" pitchFamily="34" charset="0"/>
                <a:cs typeface="Arial" pitchFamily="34" charset="0"/>
              </a:rPr>
              <a:t>d</a:t>
            </a:r>
            <a:r>
              <a:rPr lang="en-US" sz="1400" b="1" i="1" dirty="0" err="1" smtClean="0">
                <a:solidFill>
                  <a:schemeClr val="accent1"/>
                </a:solidFill>
                <a:latin typeface="Arial" pitchFamily="34" charset="0"/>
                <a:cs typeface="Arial" pitchFamily="34" charset="0"/>
              </a:rPr>
              <a:t>reapta</a:t>
            </a:r>
            <a:r>
              <a:rPr lang="ro-RO" sz="1400" b="1" i="1" dirty="0" smtClean="0">
                <a:solidFill>
                  <a:schemeClr val="accent1"/>
                </a:solidFill>
                <a:latin typeface="Arial" pitchFamily="34" charset="0"/>
                <a:cs typeface="Arial" pitchFamily="34" charset="0"/>
              </a:rPr>
              <a:t> </a:t>
            </a:r>
            <a:endParaRPr lang="en-US" sz="1400" b="1" i="1" dirty="0">
              <a:solidFill>
                <a:schemeClr val="accent1"/>
              </a:solidFill>
              <a:latin typeface="Arial" pitchFamily="34" charset="0"/>
              <a:cs typeface="Arial" pitchFamily="34" charset="0"/>
            </a:endParaRPr>
          </a:p>
        </p:txBody>
      </p:sp>
      <p:pic>
        <p:nvPicPr>
          <p:cNvPr id="1031" name="Picture 7"/>
          <p:cNvPicPr>
            <a:picLocks noChangeAspect="1" noChangeArrowheads="1"/>
          </p:cNvPicPr>
          <p:nvPr/>
        </p:nvPicPr>
        <p:blipFill>
          <a:blip r:embed="rId3" cstate="print"/>
          <a:srcRect/>
          <a:stretch>
            <a:fillRect/>
          </a:stretch>
        </p:blipFill>
        <p:spPr bwMode="auto">
          <a:xfrm>
            <a:off x="228600" y="3124200"/>
            <a:ext cx="3048000" cy="2251675"/>
          </a:xfrm>
          <a:prstGeom prst="rect">
            <a:avLst/>
          </a:prstGeom>
          <a:noFill/>
          <a:ln w="9525">
            <a:noFill/>
            <a:miter lim="800000"/>
            <a:headEnd/>
            <a:tailEnd/>
          </a:ln>
          <a:effectLst/>
        </p:spPr>
      </p:pic>
      <p:sp>
        <p:nvSpPr>
          <p:cNvPr id="11" name="CasetăText 10"/>
          <p:cNvSpPr txBox="1"/>
          <p:nvPr/>
        </p:nvSpPr>
        <p:spPr>
          <a:xfrm>
            <a:off x="381000" y="1447800"/>
            <a:ext cx="4267200" cy="1815882"/>
          </a:xfrm>
          <a:prstGeom prst="rect">
            <a:avLst/>
          </a:prstGeom>
          <a:noFill/>
        </p:spPr>
        <p:txBody>
          <a:bodyPr wrap="square" rtlCol="0">
            <a:spAutoFit/>
          </a:bodyPr>
          <a:lstStyle/>
          <a:p>
            <a:pPr>
              <a:buFontTx/>
              <a:buChar char="-"/>
            </a:pPr>
            <a:r>
              <a:rPr lang="en-US" sz="1400" dirty="0" smtClean="0">
                <a:latin typeface="Arial" pitchFamily="34" charset="0"/>
                <a:cs typeface="Arial" pitchFamily="34" charset="0"/>
              </a:rPr>
              <a:t> </a:t>
            </a:r>
            <a:r>
              <a:rPr lang="ro-RO" sz="1400" dirty="0" smtClean="0">
                <a:latin typeface="Arial" pitchFamily="34" charset="0"/>
                <a:cs typeface="Arial" pitchFamily="34" charset="0"/>
              </a:rPr>
              <a:t>fila </a:t>
            </a:r>
            <a:r>
              <a:rPr lang="en-US" sz="1400" b="1" dirty="0" smtClean="0">
                <a:latin typeface="Arial" pitchFamily="34" charset="0"/>
                <a:cs typeface="Arial" pitchFamily="34" charset="0"/>
              </a:rPr>
              <a:t>Aspect </a:t>
            </a:r>
            <a:r>
              <a:rPr lang="en-US" sz="1400" b="1" dirty="0" err="1" smtClean="0">
                <a:latin typeface="Arial" pitchFamily="34" charset="0"/>
                <a:cs typeface="Arial" pitchFamily="34" charset="0"/>
              </a:rPr>
              <a:t>pagina</a:t>
            </a:r>
            <a:endParaRPr lang="en-US" sz="1400" b="1" dirty="0" smtClean="0">
              <a:latin typeface="Arial" pitchFamily="34" charset="0"/>
              <a:cs typeface="Arial" pitchFamily="34" charset="0"/>
            </a:endParaRPr>
          </a:p>
          <a:p>
            <a:pPr>
              <a:buFontTx/>
              <a:buChar char="-"/>
            </a:pPr>
            <a:r>
              <a:rPr lang="en-US" sz="1400" b="1" dirty="0" smtClean="0">
                <a:latin typeface="Arial" pitchFamily="34" charset="0"/>
                <a:cs typeface="Arial" pitchFamily="34" charset="0"/>
              </a:rPr>
              <a:t> </a:t>
            </a:r>
            <a:r>
              <a:rPr lang="en-US" sz="1400" dirty="0" err="1" smtClean="0">
                <a:latin typeface="Arial" pitchFamily="34" charset="0"/>
                <a:cs typeface="Arial" pitchFamily="34" charset="0"/>
              </a:rPr>
              <a:t>grupul</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Initializare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pagina</a:t>
            </a:r>
            <a:endParaRPr lang="en-US" sz="1400" b="1" dirty="0" smtClean="0">
              <a:latin typeface="Arial" pitchFamily="34" charset="0"/>
              <a:cs typeface="Arial" pitchFamily="34" charset="0"/>
            </a:endParaRPr>
          </a:p>
          <a:p>
            <a:pPr>
              <a:buFontTx/>
              <a:buChar char="-"/>
            </a:pPr>
            <a:r>
              <a:rPr lang="en-US" sz="1400" b="1" dirty="0" smtClean="0">
                <a:latin typeface="Arial" pitchFamily="34" charset="0"/>
                <a:cs typeface="Arial" pitchFamily="34" charset="0"/>
              </a:rPr>
              <a:t> </a:t>
            </a:r>
            <a:r>
              <a:rPr lang="en-US" sz="1400" dirty="0" err="1" smtClean="0">
                <a:latin typeface="Arial" pitchFamily="34" charset="0"/>
                <a:cs typeface="Arial" pitchFamily="34" charset="0"/>
              </a:rPr>
              <a:t>butonul</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Margini</a:t>
            </a:r>
            <a:endParaRPr lang="en-US" sz="1400" b="1" dirty="0" smtClean="0">
              <a:latin typeface="Arial" pitchFamily="34" charset="0"/>
              <a:cs typeface="Arial" pitchFamily="34" charset="0"/>
            </a:endParaRPr>
          </a:p>
          <a:p>
            <a:pPr>
              <a:buFontTx/>
              <a:buChar char="-"/>
            </a:pPr>
            <a:r>
              <a:rPr lang="en-US" sz="1400" b="1" dirty="0" smtClean="0">
                <a:latin typeface="Arial" pitchFamily="34" charset="0"/>
                <a:cs typeface="Arial" pitchFamily="34" charset="0"/>
              </a:rPr>
              <a:t> </a:t>
            </a:r>
            <a:r>
              <a:rPr lang="en-US" sz="1400" dirty="0" err="1" smtClean="0">
                <a:latin typeface="Arial" pitchFamily="34" charset="0"/>
                <a:cs typeface="Arial" pitchFamily="34" charset="0"/>
              </a:rPr>
              <a:t>optiunile</a:t>
            </a:r>
            <a:r>
              <a:rPr lang="en-US" sz="1400" dirty="0" smtClean="0">
                <a:latin typeface="Arial" pitchFamily="34" charset="0"/>
                <a:cs typeface="Arial" pitchFamily="34" charset="0"/>
              </a:rPr>
              <a:t>:</a:t>
            </a:r>
            <a:r>
              <a:rPr lang="en-US" sz="1400" b="1" dirty="0" smtClean="0">
                <a:latin typeface="Arial" pitchFamily="34" charset="0"/>
                <a:cs typeface="Arial" pitchFamily="34" charset="0"/>
              </a:rPr>
              <a:t>  -Normal</a:t>
            </a:r>
          </a:p>
          <a:p>
            <a:r>
              <a:rPr lang="en-US" sz="1400" b="1" dirty="0" smtClean="0">
                <a:latin typeface="Arial" pitchFamily="34" charset="0"/>
                <a:cs typeface="Arial" pitchFamily="34" charset="0"/>
              </a:rPr>
              <a:t>                  </a:t>
            </a:r>
            <a:r>
              <a:rPr lang="ro-RO" sz="1400" b="1" dirty="0" smtClean="0">
                <a:latin typeface="Arial" pitchFamily="34" charset="0"/>
                <a:cs typeface="Arial" pitchFamily="34" charset="0"/>
              </a:rPr>
              <a:t> </a:t>
            </a:r>
            <a:r>
              <a:rPr lang="en-US" sz="1400" b="1" dirty="0" smtClean="0">
                <a:latin typeface="Arial" pitchFamily="34" charset="0"/>
                <a:cs typeface="Arial" pitchFamily="34" charset="0"/>
              </a:rPr>
              <a:t>-Lat</a:t>
            </a:r>
          </a:p>
          <a:p>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Ingust</a:t>
            </a:r>
            <a:endParaRPr lang="en-US" sz="1400" b="1" dirty="0" smtClean="0">
              <a:latin typeface="Arial" pitchFamily="34" charset="0"/>
              <a:cs typeface="Arial" pitchFamily="34" charset="0"/>
            </a:endParaRPr>
          </a:p>
          <a:p>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Margini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particularizate</a:t>
            </a:r>
            <a:endParaRPr lang="en-US" sz="1400" b="1" dirty="0" smtClean="0">
              <a:latin typeface="Arial" pitchFamily="34" charset="0"/>
              <a:cs typeface="Arial" pitchFamily="34" charset="0"/>
            </a:endParaRPr>
          </a:p>
          <a:p>
            <a:pPr>
              <a:buFontTx/>
              <a:buChar char="-"/>
            </a:pPr>
            <a:endParaRPr lang="ro-RO" sz="1400" b="1" dirty="0">
              <a:latin typeface="Arial" pitchFamily="34" charset="0"/>
              <a:cs typeface="Arial" pitchFamily="34" charset="0"/>
            </a:endParaRPr>
          </a:p>
        </p:txBody>
      </p:sp>
      <p:pic>
        <p:nvPicPr>
          <p:cNvPr id="1033" name="Picture 9"/>
          <p:cNvPicPr>
            <a:picLocks noChangeAspect="1" noChangeArrowheads="1"/>
          </p:cNvPicPr>
          <p:nvPr/>
        </p:nvPicPr>
        <p:blipFill>
          <a:blip r:embed="rId4" cstate="print"/>
          <a:srcRect/>
          <a:stretch>
            <a:fillRect/>
          </a:stretch>
        </p:blipFill>
        <p:spPr bwMode="auto">
          <a:xfrm>
            <a:off x="3200401" y="4419600"/>
            <a:ext cx="1524000" cy="62895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762000" y="1828800"/>
            <a:ext cx="7772400" cy="2057400"/>
          </a:xfrm>
        </p:spPr>
        <p:txBody>
          <a:bodyPr>
            <a:normAutofit/>
          </a:bodyPr>
          <a:lstStyle/>
          <a:p>
            <a:pPr algn="just">
              <a:buClrTx/>
              <a:buFontTx/>
              <a:buChar char="-"/>
            </a:pPr>
            <a:r>
              <a:rPr lang="en-US" sz="1400" dirty="0" smtClean="0">
                <a:latin typeface="Arial" pitchFamily="34" charset="0"/>
                <a:cs typeface="Arial" pitchFamily="34" charset="0"/>
              </a:rPr>
              <a:t> </a:t>
            </a:r>
            <a:r>
              <a:rPr lang="ro-RO" sz="1400" dirty="0" smtClean="0">
                <a:latin typeface="Arial" pitchFamily="34" charset="0"/>
                <a:cs typeface="Arial" pitchFamily="34" charset="0"/>
              </a:rPr>
              <a:t>fila</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Aspect </a:t>
            </a:r>
            <a:r>
              <a:rPr lang="en-US" sz="1400" b="1" dirty="0" err="1" smtClean="0">
                <a:latin typeface="Arial" pitchFamily="34" charset="0"/>
                <a:cs typeface="Arial" pitchFamily="34" charset="0"/>
              </a:rPr>
              <a:t>pagina</a:t>
            </a:r>
            <a:endParaRPr lang="en-US" sz="1400" b="1" dirty="0" smtClean="0">
              <a:latin typeface="Arial" pitchFamily="34" charset="0"/>
              <a:cs typeface="Arial" pitchFamily="34" charset="0"/>
            </a:endParaRPr>
          </a:p>
          <a:p>
            <a:pPr algn="just">
              <a:buClrTx/>
              <a:buFontTx/>
              <a:buChar char="-"/>
            </a:pPr>
            <a:r>
              <a:rPr lang="en-US" sz="1400" b="1" dirty="0" smtClean="0">
                <a:latin typeface="Arial" pitchFamily="34" charset="0"/>
                <a:cs typeface="Arial" pitchFamily="34" charset="0"/>
              </a:rPr>
              <a:t> </a:t>
            </a:r>
            <a:r>
              <a:rPr lang="en-US" sz="1400" dirty="0" err="1" smtClean="0">
                <a:latin typeface="Arial" pitchFamily="34" charset="0"/>
                <a:cs typeface="Arial" pitchFamily="34" charset="0"/>
              </a:rPr>
              <a:t>grupul</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Initializare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pagina</a:t>
            </a:r>
            <a:endParaRPr lang="en-US" sz="1400" b="1" dirty="0" smtClean="0">
              <a:latin typeface="Arial" pitchFamily="34" charset="0"/>
              <a:cs typeface="Arial" pitchFamily="34" charset="0"/>
            </a:endParaRPr>
          </a:p>
          <a:p>
            <a:pPr algn="just">
              <a:buClrTx/>
              <a:buFontTx/>
              <a:buChar char="-"/>
            </a:pPr>
            <a:r>
              <a:rPr lang="en-US" sz="1400" b="1" dirty="0" smtClean="0">
                <a:latin typeface="Arial" pitchFamily="34" charset="0"/>
                <a:cs typeface="Arial" pitchFamily="34" charset="0"/>
              </a:rPr>
              <a:t> </a:t>
            </a:r>
            <a:r>
              <a:rPr lang="en-US" sz="1400" dirty="0" err="1" smtClean="0">
                <a:latin typeface="Arial" pitchFamily="34" charset="0"/>
                <a:cs typeface="Arial" pitchFamily="34" charset="0"/>
              </a:rPr>
              <a:t>butonul</a:t>
            </a:r>
            <a:r>
              <a:rPr lang="en-US" sz="1400" b="1" dirty="0" smtClean="0">
                <a:latin typeface="Arial" pitchFamily="34" charset="0"/>
                <a:cs typeface="Arial" pitchFamily="34" charset="0"/>
              </a:rPr>
              <a:t> </a:t>
            </a:r>
            <a:r>
              <a:rPr lang="it-IT" sz="1400" b="1" dirty="0" smtClean="0">
                <a:latin typeface="Arial" pitchFamily="34" charset="0"/>
                <a:cs typeface="Arial" pitchFamily="34" charset="0"/>
              </a:rPr>
              <a:t>Orientare</a:t>
            </a:r>
            <a:r>
              <a:rPr lang="it-IT" sz="1400" dirty="0" smtClean="0">
                <a:latin typeface="Arial" pitchFamily="34" charset="0"/>
                <a:cs typeface="Arial" pitchFamily="34" charset="0"/>
              </a:rPr>
              <a:t> - tip </a:t>
            </a:r>
            <a:r>
              <a:rPr lang="it-IT" sz="1400" b="1" dirty="0" smtClean="0">
                <a:latin typeface="Arial" pitchFamily="34" charset="0"/>
                <a:cs typeface="Arial" pitchFamily="34" charset="0"/>
              </a:rPr>
              <a:t>Portret</a:t>
            </a:r>
            <a:r>
              <a:rPr lang="it-IT" sz="1400" dirty="0" smtClean="0">
                <a:latin typeface="Arial" pitchFamily="34" charset="0"/>
                <a:cs typeface="Arial" pitchFamily="34" charset="0"/>
              </a:rPr>
              <a:t> (pagina va fi orientată pe verticală)</a:t>
            </a:r>
          </a:p>
          <a:p>
            <a:pPr algn="just">
              <a:buClrTx/>
              <a:buNone/>
            </a:pPr>
            <a:r>
              <a:rPr lang="it-IT" sz="1400" dirty="0" smtClean="0">
                <a:latin typeface="Arial" pitchFamily="34" charset="0"/>
                <a:cs typeface="Arial" pitchFamily="34" charset="0"/>
              </a:rPr>
              <a:t>		                  - tip </a:t>
            </a:r>
            <a:r>
              <a:rPr lang="it-IT" sz="1400" b="1" dirty="0" smtClean="0">
                <a:latin typeface="Arial" pitchFamily="34" charset="0"/>
                <a:cs typeface="Arial" pitchFamily="34" charset="0"/>
              </a:rPr>
              <a:t>Vedere</a:t>
            </a:r>
            <a:r>
              <a:rPr lang="it-IT" sz="1400" dirty="0" smtClean="0">
                <a:latin typeface="Arial" pitchFamily="34" charset="0"/>
                <a:cs typeface="Arial" pitchFamily="34" charset="0"/>
              </a:rPr>
              <a:t> (pagina va fi orientată pe orizontală) </a:t>
            </a:r>
          </a:p>
          <a:p>
            <a:pPr algn="just">
              <a:buFontTx/>
              <a:buChar char="-"/>
            </a:pPr>
            <a:r>
              <a:rPr lang="it-IT" sz="1400" dirty="0" smtClean="0">
                <a:latin typeface="Arial" pitchFamily="34" charset="0"/>
                <a:cs typeface="Arial" pitchFamily="34" charset="0"/>
              </a:rPr>
              <a:t>butonul </a:t>
            </a:r>
            <a:r>
              <a:rPr lang="it-IT" sz="1400" b="1" dirty="0" smtClean="0">
                <a:latin typeface="Arial" pitchFamily="34" charset="0"/>
                <a:cs typeface="Arial" pitchFamily="34" charset="0"/>
              </a:rPr>
              <a:t>Dimensiune -</a:t>
            </a:r>
            <a:r>
              <a:rPr lang="it-IT" sz="1400" dirty="0" smtClean="0">
                <a:latin typeface="Arial" pitchFamily="34" charset="0"/>
                <a:cs typeface="Arial" pitchFamily="34" charset="0"/>
              </a:rPr>
              <a:t> stabiliti </a:t>
            </a:r>
            <a:r>
              <a:rPr lang="en-US" sz="1400" dirty="0" smtClean="0">
                <a:latin typeface="Arial" pitchFamily="34" charset="0"/>
                <a:cs typeface="Arial" pitchFamily="34" charset="0"/>
              </a:rPr>
              <a:t>d</a:t>
            </a:r>
            <a:r>
              <a:rPr lang="vi-VN" sz="1400" dirty="0" smtClean="0">
                <a:latin typeface="Arial" pitchFamily="34" charset="0"/>
                <a:cs typeface="Arial" pitchFamily="34" charset="0"/>
              </a:rPr>
              <a:t>imensiune</a:t>
            </a:r>
            <a:r>
              <a:rPr lang="en-US" sz="1400" dirty="0" smtClean="0">
                <a:latin typeface="Arial" pitchFamily="34" charset="0"/>
                <a:cs typeface="Arial" pitchFamily="34" charset="0"/>
              </a:rPr>
              <a:t>a</a:t>
            </a:r>
            <a:r>
              <a:rPr lang="vi-VN" sz="1400" dirty="0" smtClean="0">
                <a:latin typeface="Arial" pitchFamily="34" charset="0"/>
                <a:cs typeface="Arial" pitchFamily="34" charset="0"/>
              </a:rPr>
              <a:t> hârtie</a:t>
            </a:r>
            <a:r>
              <a:rPr lang="en-US" sz="1400" dirty="0" err="1" smtClean="0">
                <a:latin typeface="Arial" pitchFamily="34" charset="0"/>
                <a:cs typeface="Arial" pitchFamily="34" charset="0"/>
              </a:rPr>
              <a:t>i</a:t>
            </a:r>
            <a:r>
              <a:rPr lang="vi-VN" sz="1400" dirty="0" smtClean="0">
                <a:latin typeface="Arial" pitchFamily="34" charset="0"/>
                <a:cs typeface="Arial" pitchFamily="34" charset="0"/>
              </a:rPr>
              <a:t> – puteţi să</a:t>
            </a:r>
            <a:r>
              <a:rPr lang="en-US" sz="1400" dirty="0" smtClean="0">
                <a:latin typeface="Arial" pitchFamily="34" charset="0"/>
                <a:cs typeface="Arial" pitchFamily="34" charset="0"/>
              </a:rPr>
              <a:t> </a:t>
            </a:r>
            <a:r>
              <a:rPr lang="vi-VN" sz="1400" dirty="0" smtClean="0">
                <a:latin typeface="Arial" pitchFamily="34" charset="0"/>
                <a:cs typeface="Arial" pitchFamily="34" charset="0"/>
              </a:rPr>
              <a:t>modificaţi dimensiunea foii de calcul (Letter, A4 etc.). </a:t>
            </a:r>
          </a:p>
        </p:txBody>
      </p:sp>
      <p:sp>
        <p:nvSpPr>
          <p:cNvPr id="2" name="Titlu 1"/>
          <p:cNvSpPr>
            <a:spLocks noGrp="1"/>
          </p:cNvSpPr>
          <p:nvPr>
            <p:ph type="title"/>
          </p:nvPr>
        </p:nvSpPr>
        <p:spPr>
          <a:xfrm>
            <a:off x="685800" y="762000"/>
            <a:ext cx="7772400" cy="838200"/>
          </a:xfrm>
        </p:spPr>
        <p:txBody>
          <a:bodyPr>
            <a:normAutofit/>
          </a:bodyPr>
          <a:lstStyle/>
          <a:p>
            <a:pPr algn="ctr"/>
            <a:r>
              <a:rPr lang="vi-VN" sz="1400" b="1" i="1" dirty="0" err="1" smtClean="0">
                <a:solidFill>
                  <a:schemeClr val="accent1"/>
                </a:solidFill>
                <a:latin typeface="Arial" pitchFamily="34" charset="0"/>
                <a:cs typeface="Arial" pitchFamily="34" charset="0"/>
              </a:rPr>
              <a:t>Modificarea orientării foii de calcul:</a:t>
            </a:r>
            <a:r>
              <a:rPr lang="ro-RO" sz="1400" b="1" i="1" dirty="0" err="1"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pe lung, pe lat. Schimbarea</a:t>
            </a:r>
            <a:r>
              <a:rPr lang="ro-RO" sz="1400" b="1" i="1" dirty="0" err="1"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dimensiunii foi</a:t>
            </a:r>
            <a:endParaRPr lang="ro-RO" sz="1400" b="1" i="1" dirty="0" err="1" smtClean="0">
              <a:solidFill>
                <a:schemeClr val="accent1"/>
              </a:solidFill>
              <a:latin typeface="Arial" pitchFamily="34" charset="0"/>
              <a:cs typeface="Arial" pitchFamily="34" charset="0"/>
            </a:endParaRPr>
          </a:p>
        </p:txBody>
      </p:sp>
      <p:pic>
        <p:nvPicPr>
          <p:cNvPr id="4" name="Picture 3"/>
          <p:cNvPicPr>
            <a:picLocks noChangeAspect="1" noChangeArrowheads="1"/>
          </p:cNvPicPr>
          <p:nvPr/>
        </p:nvPicPr>
        <p:blipFill>
          <a:blip r:embed="rId2" cstate="print"/>
          <a:srcRect l="12500" t="6250" r="48661" b="71478"/>
          <a:stretch>
            <a:fillRect/>
          </a:stretch>
        </p:blipFill>
        <p:spPr bwMode="auto">
          <a:xfrm>
            <a:off x="838200" y="4038600"/>
            <a:ext cx="4075087" cy="1752600"/>
          </a:xfrm>
          <a:prstGeom prst="rect">
            <a:avLst/>
          </a:prstGeom>
          <a:noFill/>
          <a:ln w="3175">
            <a:solidFill>
              <a:schemeClr val="tx1"/>
            </a:solidFill>
            <a:miter lim="800000"/>
            <a:headEnd/>
            <a:tailEnd/>
          </a:ln>
          <a:effectLst/>
        </p:spPr>
      </p:pic>
      <p:pic>
        <p:nvPicPr>
          <p:cNvPr id="5" name="Picture 4"/>
          <p:cNvPicPr>
            <a:picLocks noChangeAspect="1" noChangeArrowheads="1"/>
          </p:cNvPicPr>
          <p:nvPr/>
        </p:nvPicPr>
        <p:blipFill>
          <a:blip r:embed="rId3" cstate="print"/>
          <a:srcRect l="17969" t="4167" r="54687" b="57291"/>
          <a:stretch>
            <a:fillRect/>
          </a:stretch>
        </p:blipFill>
        <p:spPr bwMode="auto">
          <a:xfrm>
            <a:off x="5638800" y="3429000"/>
            <a:ext cx="2150076" cy="2272937"/>
          </a:xfrm>
          <a:prstGeom prst="rect">
            <a:avLst/>
          </a:prstGeom>
          <a:noFill/>
          <a:ln w="3175">
            <a:solidFill>
              <a:schemeClr val="tx1"/>
            </a:solidFill>
            <a:miter lim="800000"/>
            <a:headEnd/>
            <a:tailEnd/>
          </a:ln>
          <a:effectLst/>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457200" y="2362200"/>
            <a:ext cx="5410200" cy="1295400"/>
          </a:xfrm>
        </p:spPr>
        <p:txBody>
          <a:bodyPr>
            <a:normAutofit/>
          </a:bodyPr>
          <a:lstStyle/>
          <a:p>
            <a:pPr marL="0" indent="0">
              <a:buNone/>
            </a:pPr>
            <a:r>
              <a:rPr lang="vi-VN" sz="1400" b="1" dirty="0" smtClean="0">
                <a:latin typeface="Arial" pitchFamily="34" charset="0"/>
                <a:cs typeface="Arial" pitchFamily="34" charset="0"/>
              </a:rPr>
              <a:t>Scalare</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pentru</a:t>
            </a:r>
            <a:r>
              <a:rPr lang="en-US" sz="1400" b="1" dirty="0" smtClean="0">
                <a:latin typeface="Arial" pitchFamily="34" charset="0"/>
                <a:cs typeface="Arial" pitchFamily="34" charset="0"/>
              </a:rPr>
              <a:t> a se </a:t>
            </a:r>
            <a:r>
              <a:rPr lang="en-US" sz="1400" b="1" dirty="0" err="1" smtClean="0">
                <a:latin typeface="Arial" pitchFamily="34" charset="0"/>
                <a:cs typeface="Arial" pitchFamily="34" charset="0"/>
              </a:rPr>
              <a:t>potrivi</a:t>
            </a:r>
            <a:r>
              <a:rPr lang="vi-VN" sz="1400" dirty="0" smtClean="0">
                <a:latin typeface="Arial" pitchFamily="34" charset="0"/>
                <a:cs typeface="Arial" pitchFamily="34" charset="0"/>
              </a:rPr>
              <a:t> – se foloseşte pentru încadrarea conţinutului foii de calcul în dimensiunile un</a:t>
            </a:r>
            <a:r>
              <a:rPr lang="en-US" sz="1400" dirty="0" err="1" smtClean="0">
                <a:latin typeface="Arial" pitchFamily="34" charset="0"/>
                <a:cs typeface="Arial" pitchFamily="34" charset="0"/>
              </a:rPr>
              <a:t>ui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anumit</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numar</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pagini</a:t>
            </a:r>
            <a:r>
              <a:rPr lang="vi-VN" sz="1400" dirty="0" smtClean="0">
                <a:latin typeface="Arial" pitchFamily="34" charset="0"/>
                <a:cs typeface="Arial" pitchFamily="34" charset="0"/>
              </a:rPr>
              <a:t>. </a:t>
            </a:r>
            <a:endParaRPr lang="en-US" sz="1400" dirty="0" smtClean="0">
              <a:latin typeface="Arial" pitchFamily="34" charset="0"/>
              <a:cs typeface="Arial" pitchFamily="34" charset="0"/>
            </a:endParaRPr>
          </a:p>
          <a:p>
            <a:pPr marL="0" indent="0" algn="just">
              <a:buNone/>
            </a:pP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reduce </a:t>
            </a:r>
            <a:r>
              <a:rPr lang="en-US" sz="1400" dirty="0" err="1" smtClean="0">
                <a:latin typeface="Arial" pitchFamily="34" charset="0"/>
                <a:cs typeface="Arial" pitchFamily="34" charset="0"/>
              </a:rPr>
              <a:t>latimea</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inaltimea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foii</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lucru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imprimate</a:t>
            </a:r>
            <a:r>
              <a:rPr lang="en-US" sz="1400" dirty="0" smtClean="0">
                <a:latin typeface="Arial" pitchFamily="34" charset="0"/>
                <a:cs typeface="Arial" pitchFamily="34" charset="0"/>
              </a:rPr>
              <a:t> se </a:t>
            </a:r>
            <a:r>
              <a:rPr lang="en-US" sz="1400" dirty="0" err="1" smtClean="0">
                <a:latin typeface="Arial" pitchFamily="34" charset="0"/>
                <a:cs typeface="Arial" pitchFamily="34" charset="0"/>
              </a:rPr>
              <a:t>selecteaza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numarul</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pagini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dorit</a:t>
            </a:r>
            <a:r>
              <a:rPr lang="en-US" sz="1400" dirty="0" smtClean="0">
                <a:latin typeface="Arial" pitchFamily="34" charset="0"/>
                <a:cs typeface="Arial" pitchFamily="34" charset="0"/>
              </a:rPr>
              <a:t> in </a:t>
            </a:r>
            <a:r>
              <a:rPr lang="en-US" sz="1400" dirty="0" err="1" smtClean="0">
                <a:latin typeface="Arial" pitchFamily="34" charset="0"/>
                <a:cs typeface="Arial" pitchFamily="34" charset="0"/>
              </a:rPr>
              <a:t>casetele</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Latime</a:t>
            </a:r>
            <a:r>
              <a:rPr lang="en-US" sz="1400" b="1" dirty="0" smtClean="0">
                <a:latin typeface="Arial" pitchFamily="34" charset="0"/>
                <a:cs typeface="Arial" pitchFamily="34" charset="0"/>
              </a:rPr>
              <a:t>/</a:t>
            </a:r>
            <a:r>
              <a:rPr lang="en-US" sz="1400" b="1" dirty="0" err="1" smtClean="0">
                <a:latin typeface="Arial" pitchFamily="34" charset="0"/>
                <a:cs typeface="Arial" pitchFamily="34" charset="0"/>
              </a:rPr>
              <a:t>Inaltime</a:t>
            </a:r>
            <a:r>
              <a:rPr lang="en-US" sz="1400" dirty="0" smtClean="0">
                <a:latin typeface="Arial" pitchFamily="34" charset="0"/>
                <a:cs typeface="Arial" pitchFamily="34" charset="0"/>
              </a:rPr>
              <a:t>. </a:t>
            </a:r>
          </a:p>
          <a:p>
            <a:pPr algn="just">
              <a:buNone/>
            </a:pPr>
            <a:endParaRPr lang="en-US" sz="1400" dirty="0" smtClean="0">
              <a:latin typeface="Arial" pitchFamily="34" charset="0"/>
              <a:cs typeface="Arial" pitchFamily="34" charset="0"/>
            </a:endParaRPr>
          </a:p>
          <a:p>
            <a:pPr algn="just">
              <a:buNone/>
            </a:pPr>
            <a:endParaRPr lang="en-US" sz="1400" dirty="0" smtClean="0">
              <a:latin typeface="Arial" pitchFamily="34" charset="0"/>
              <a:cs typeface="Arial" pitchFamily="34" charset="0"/>
            </a:endParaRPr>
          </a:p>
          <a:p>
            <a:pPr algn="just">
              <a:buNone/>
            </a:pPr>
            <a:endParaRPr lang="en-US" sz="1400" dirty="0" smtClean="0">
              <a:latin typeface="Arial" pitchFamily="34" charset="0"/>
              <a:cs typeface="Arial" pitchFamily="34" charset="0"/>
            </a:endParaRPr>
          </a:p>
          <a:p>
            <a:pPr algn="just">
              <a:buNone/>
            </a:pPr>
            <a:endParaRPr lang="en-US" sz="1400" dirty="0" smtClean="0">
              <a:latin typeface="Arial" pitchFamily="34" charset="0"/>
              <a:cs typeface="Arial" pitchFamily="34" charset="0"/>
            </a:endParaRPr>
          </a:p>
          <a:p>
            <a:pPr algn="just">
              <a:buNone/>
            </a:pPr>
            <a:endParaRPr lang="en-US" sz="1400" dirty="0" smtClean="0">
              <a:latin typeface="Arial" pitchFamily="34" charset="0"/>
              <a:cs typeface="Arial" pitchFamily="34" charset="0"/>
            </a:endParaRPr>
          </a:p>
          <a:p>
            <a:pPr algn="just">
              <a:buNone/>
            </a:pPr>
            <a:endParaRPr lang="en-US" sz="1400" dirty="0" smtClean="0">
              <a:latin typeface="Arial" pitchFamily="34" charset="0"/>
              <a:cs typeface="Arial" pitchFamily="34" charset="0"/>
            </a:endParaRPr>
          </a:p>
          <a:p>
            <a:pPr>
              <a:buNone/>
            </a:pPr>
            <a:endParaRPr lang="ro-RO" sz="1400" dirty="0">
              <a:latin typeface="Arial" pitchFamily="34" charset="0"/>
              <a:cs typeface="Arial" pitchFamily="34" charset="0"/>
            </a:endParaRPr>
          </a:p>
        </p:txBody>
      </p:sp>
      <p:sp>
        <p:nvSpPr>
          <p:cNvPr id="2" name="Titlu 1"/>
          <p:cNvSpPr>
            <a:spLocks noGrp="1"/>
          </p:cNvSpPr>
          <p:nvPr>
            <p:ph type="title"/>
          </p:nvPr>
        </p:nvSpPr>
        <p:spPr>
          <a:xfrm>
            <a:off x="304800" y="1219200"/>
            <a:ext cx="7772400" cy="609600"/>
          </a:xfrm>
        </p:spPr>
        <p:txBody>
          <a:bodyPr>
            <a:normAutofit/>
          </a:bodyPr>
          <a:lstStyle/>
          <a:p>
            <a:pPr algn="ctr"/>
            <a:r>
              <a:rPr lang="en-US" sz="1400" b="1" i="1" dirty="0" err="1" smtClean="0">
                <a:solidFill>
                  <a:schemeClr val="accent1"/>
                </a:solidFill>
                <a:latin typeface="Arial" pitchFamily="34" charset="0"/>
                <a:cs typeface="Arial" pitchFamily="34" charset="0"/>
              </a:rPr>
              <a:t>Modificarea</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foii</a:t>
            </a:r>
            <a:r>
              <a:rPr lang="en-US" sz="1400" b="1" i="1" dirty="0" smtClean="0">
                <a:solidFill>
                  <a:schemeClr val="accent1"/>
                </a:solidFill>
                <a:latin typeface="Arial" pitchFamily="34" charset="0"/>
                <a:cs typeface="Arial" pitchFamily="34" charset="0"/>
              </a:rPr>
              <a:t> de </a:t>
            </a:r>
            <a:r>
              <a:rPr lang="en-US" sz="1400" b="1" i="1" dirty="0" err="1" smtClean="0">
                <a:solidFill>
                  <a:schemeClr val="accent1"/>
                </a:solidFill>
                <a:latin typeface="Arial" pitchFamily="34" charset="0"/>
                <a:cs typeface="Arial" pitchFamily="34" charset="0"/>
              </a:rPr>
              <a:t>calcul</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astfel</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încât</a:t>
            </a:r>
            <a:r>
              <a:rPr lang="ro-RO" sz="1400" b="1" i="1" dirty="0" smtClean="0">
                <a:solidFill>
                  <a:schemeClr val="accent1"/>
                </a:solidFill>
                <a:latin typeface="Arial" pitchFamily="34" charset="0"/>
                <a:cs typeface="Arial" pitchFamily="34" charset="0"/>
              </a:rPr>
              <a:t> </a:t>
            </a:r>
            <a:r>
              <a:rPr lang="vi-VN" sz="1400" b="1" i="1" dirty="0" smtClean="0">
                <a:solidFill>
                  <a:schemeClr val="accent1"/>
                </a:solidFill>
                <a:latin typeface="Arial" pitchFamily="34" charset="0"/>
                <a:cs typeface="Arial" pitchFamily="34" charset="0"/>
              </a:rPr>
              <a:t>întreg conţinutul acesteia să încapă pe</a:t>
            </a:r>
            <a:r>
              <a:rPr lang="ro-RO" sz="1400" b="1" i="1" dirty="0" smtClean="0">
                <a:solidFill>
                  <a:schemeClr val="accent1"/>
                </a:solidFill>
                <a:latin typeface="Arial" pitchFamily="34" charset="0"/>
                <a:cs typeface="Arial" pitchFamily="34" charset="0"/>
              </a:rPr>
              <a:t> </a:t>
            </a:r>
            <a:r>
              <a:rPr lang="it-IT" sz="1400" b="1" i="1" dirty="0" smtClean="0">
                <a:solidFill>
                  <a:schemeClr val="accent1"/>
                </a:solidFill>
                <a:latin typeface="Arial" pitchFamily="34" charset="0"/>
                <a:cs typeface="Arial" pitchFamily="34" charset="0"/>
              </a:rPr>
              <a:t>o singură pagină sau pe un anumit</a:t>
            </a:r>
            <a:r>
              <a:rPr lang="ro-RO" sz="1400" b="1" i="1" dirty="0" smtClean="0">
                <a:solidFill>
                  <a:schemeClr val="accent1"/>
                </a:solidFill>
                <a:latin typeface="Arial" pitchFamily="34" charset="0"/>
                <a:cs typeface="Arial" pitchFamily="34" charset="0"/>
              </a:rPr>
              <a:t> </a:t>
            </a:r>
            <a:r>
              <a:rPr lang="vi-VN" sz="1400" b="1" i="1" dirty="0" smtClean="0">
                <a:solidFill>
                  <a:schemeClr val="accent1"/>
                </a:solidFill>
                <a:latin typeface="Arial" pitchFamily="34" charset="0"/>
                <a:cs typeface="Arial" pitchFamily="34" charset="0"/>
              </a:rPr>
              <a:t>număr de pagini</a:t>
            </a:r>
            <a:endParaRPr lang="ro-RO" sz="1400" b="1" i="1" dirty="0" smtClean="0">
              <a:solidFill>
                <a:schemeClr val="accent1"/>
              </a:solidFill>
              <a:latin typeface="Arial" pitchFamily="34" charset="0"/>
              <a:cs typeface="Arial" pitchFamily="34" charset="0"/>
            </a:endParaRPr>
          </a:p>
        </p:txBody>
      </p:sp>
      <p:pic>
        <p:nvPicPr>
          <p:cNvPr id="4" name="Picture 5"/>
          <p:cNvPicPr>
            <a:picLocks noChangeAspect="1" noChangeArrowheads="1"/>
          </p:cNvPicPr>
          <p:nvPr/>
        </p:nvPicPr>
        <p:blipFill>
          <a:blip r:embed="rId2" cstate="print"/>
          <a:srcRect l="50781" t="6250" r="32813" b="81250"/>
          <a:stretch>
            <a:fillRect/>
          </a:stretch>
        </p:blipFill>
        <p:spPr bwMode="auto">
          <a:xfrm>
            <a:off x="6400800" y="4495800"/>
            <a:ext cx="2362200" cy="1349829"/>
          </a:xfrm>
          <a:prstGeom prst="rect">
            <a:avLst/>
          </a:prstGeom>
          <a:noFill/>
          <a:ln w="9525">
            <a:solidFill>
              <a:srgbClr val="0070C0"/>
            </a:solidFill>
            <a:miter lim="800000"/>
            <a:headEnd/>
            <a:tailEnd/>
          </a:ln>
          <a:effectLst/>
        </p:spPr>
      </p:pic>
      <p:pic>
        <p:nvPicPr>
          <p:cNvPr id="6" name="Picture 6"/>
          <p:cNvPicPr>
            <a:picLocks noChangeAspect="1" noChangeArrowheads="1"/>
          </p:cNvPicPr>
          <p:nvPr/>
        </p:nvPicPr>
        <p:blipFill>
          <a:blip r:embed="rId3" cstate="print"/>
          <a:srcRect l="50781" t="6250" r="25781" b="63542"/>
          <a:stretch>
            <a:fillRect/>
          </a:stretch>
        </p:blipFill>
        <p:spPr bwMode="auto">
          <a:xfrm>
            <a:off x="6400800" y="1981200"/>
            <a:ext cx="2286000" cy="2209800"/>
          </a:xfrm>
          <a:prstGeom prst="rect">
            <a:avLst/>
          </a:prstGeom>
          <a:noFill/>
          <a:ln w="3175">
            <a:solidFill>
              <a:schemeClr val="tx1"/>
            </a:solidFill>
            <a:miter lim="800000"/>
            <a:headEnd/>
            <a:tailEnd/>
          </a:ln>
          <a:effectLst/>
        </p:spPr>
      </p:pic>
      <p:sp>
        <p:nvSpPr>
          <p:cNvPr id="7" name="CasetăText 6"/>
          <p:cNvSpPr txBox="1"/>
          <p:nvPr/>
        </p:nvSpPr>
        <p:spPr>
          <a:xfrm>
            <a:off x="609600" y="4572000"/>
            <a:ext cx="5181600" cy="738664"/>
          </a:xfrm>
          <a:prstGeom prst="rect">
            <a:avLst/>
          </a:prstGeom>
          <a:noFill/>
        </p:spPr>
        <p:txBody>
          <a:bodyPr wrap="square" rtlCol="0">
            <a:spAutoFit/>
          </a:bodyPr>
          <a:lstStyle/>
          <a:p>
            <a:pPr algn="just"/>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 </a:t>
            </a:r>
            <a:r>
              <a:rPr lang="en-US" sz="1400" dirty="0" err="1" smtClean="0">
                <a:latin typeface="Arial" pitchFamily="34" charset="0"/>
                <a:cs typeface="Arial" pitchFamily="34" charset="0"/>
              </a:rPr>
              <a:t>scala</a:t>
            </a:r>
            <a:r>
              <a:rPr lang="en-US" sz="1400" dirty="0" smtClean="0">
                <a:latin typeface="Arial" pitchFamily="34" charset="0"/>
                <a:cs typeface="Arial" pitchFamily="34" charset="0"/>
              </a:rPr>
              <a:t> o </a:t>
            </a:r>
            <a:r>
              <a:rPr lang="en-US" sz="1400" dirty="0" err="1" smtClean="0">
                <a:latin typeface="Arial" pitchFamily="34" charset="0"/>
                <a:cs typeface="Arial" pitchFamily="34" charset="0"/>
              </a:rPr>
              <a:t>foaie</a:t>
            </a:r>
            <a:r>
              <a:rPr lang="en-US" sz="1400" dirty="0" smtClean="0">
                <a:latin typeface="Arial" pitchFamily="34" charset="0"/>
                <a:cs typeface="Arial" pitchFamily="34" charset="0"/>
              </a:rPr>
              <a:t> de </a:t>
            </a:r>
            <a:r>
              <a:rPr lang="en-US" sz="1400" dirty="0" err="1" smtClean="0">
                <a:latin typeface="Arial" pitchFamily="34" charset="0"/>
                <a:cs typeface="Arial" pitchFamily="34" charset="0"/>
              </a:rPr>
              <a:t>lucru</a:t>
            </a:r>
            <a:r>
              <a:rPr lang="en-US" sz="1400" dirty="0" smtClean="0">
                <a:latin typeface="Arial" pitchFamily="34" charset="0"/>
                <a:cs typeface="Arial" pitchFamily="34" charset="0"/>
              </a:rPr>
              <a:t> la </a:t>
            </a:r>
            <a:r>
              <a:rPr lang="en-US" sz="1400" dirty="0" err="1" smtClean="0">
                <a:latin typeface="Arial" pitchFamily="34" charset="0"/>
                <a:cs typeface="Arial" pitchFamily="34" charset="0"/>
              </a:rPr>
              <a:t>imprimanta</a:t>
            </a:r>
            <a:r>
              <a:rPr lang="en-US" sz="1400" dirty="0" smtClean="0">
                <a:latin typeface="Arial" pitchFamily="34" charset="0"/>
                <a:cs typeface="Arial" pitchFamily="34" charset="0"/>
              </a:rPr>
              <a:t> la un </a:t>
            </a:r>
            <a:r>
              <a:rPr lang="en-US" sz="1400" dirty="0" err="1" smtClean="0">
                <a:latin typeface="Arial" pitchFamily="34" charset="0"/>
                <a:cs typeface="Arial" pitchFamily="34" charset="0"/>
              </a:rPr>
              <a:t>procentaj</a:t>
            </a:r>
            <a:r>
              <a:rPr lang="en-US" sz="1400" dirty="0" smtClean="0">
                <a:latin typeface="Arial" pitchFamily="34" charset="0"/>
                <a:cs typeface="Arial" pitchFamily="34" charset="0"/>
              </a:rPr>
              <a:t> din </a:t>
            </a:r>
            <a:r>
              <a:rPr lang="en-US" sz="1400" dirty="0" err="1" smtClean="0">
                <a:latin typeface="Arial" pitchFamily="34" charset="0"/>
                <a:cs typeface="Arial" pitchFamily="34" charset="0"/>
              </a:rPr>
              <a:t>dimensiunea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latimea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inaltimea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trebuie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sa</a:t>
            </a:r>
            <a:r>
              <a:rPr lang="en-US" sz="1400" dirty="0" smtClean="0">
                <a:latin typeface="Arial" pitchFamily="34" charset="0"/>
                <a:cs typeface="Arial" pitchFamily="34" charset="0"/>
              </a:rPr>
              <a:t> fie </a:t>
            </a:r>
            <a:r>
              <a:rPr lang="en-US" sz="1400" dirty="0" err="1" smtClean="0">
                <a:latin typeface="Arial" pitchFamily="34" charset="0"/>
                <a:cs typeface="Arial" pitchFamily="34" charset="0"/>
              </a:rPr>
              <a:t>setate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b="1" dirty="0" smtClean="0">
                <a:latin typeface="Arial" pitchFamily="34" charset="0"/>
                <a:cs typeface="Arial" pitchFamily="34" charset="0"/>
              </a:rPr>
              <a:t>Automat</a:t>
            </a:r>
            <a:r>
              <a:rPr lang="en-US" sz="1400" dirty="0" smtClean="0">
                <a:latin typeface="Arial" pitchFamily="34" charset="0"/>
                <a:cs typeface="Arial" pitchFamily="34" charset="0"/>
              </a:rPr>
              <a:t>.</a:t>
            </a:r>
            <a:endParaRPr lang="ro-RO" sz="1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stituent conținut 5"/>
          <p:cNvSpPr>
            <a:spLocks noGrp="1"/>
          </p:cNvSpPr>
          <p:nvPr>
            <p:ph idx="1"/>
          </p:nvPr>
        </p:nvSpPr>
        <p:spPr>
          <a:xfrm>
            <a:off x="152400" y="2133600"/>
            <a:ext cx="3429000" cy="3810000"/>
          </a:xfrm>
        </p:spPr>
        <p:txBody>
          <a:bodyPr>
            <a:normAutofit/>
          </a:bodyPr>
          <a:lstStyle/>
          <a:p>
            <a:pPr marL="273050" indent="-273050" algn="just">
              <a:buClrTx/>
              <a:buFontTx/>
              <a:buChar char="-"/>
            </a:pPr>
            <a:r>
              <a:rPr lang="ro-RO" sz="1400" dirty="0" smtClean="0">
                <a:latin typeface="Arial" pitchFamily="34" charset="0"/>
                <a:cs typeface="Arial" pitchFamily="34" charset="0"/>
              </a:rPr>
              <a:t>fila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Inserare</a:t>
            </a:r>
            <a:endParaRPr lang="en-US" sz="1400" b="1" dirty="0" smtClean="0">
              <a:latin typeface="Arial" pitchFamily="34" charset="0"/>
              <a:cs typeface="Arial" pitchFamily="34" charset="0"/>
            </a:endParaRPr>
          </a:p>
          <a:p>
            <a:pPr marL="273050" indent="-273050" algn="just">
              <a:buClrTx/>
              <a:buFontTx/>
              <a:buChar char="-"/>
            </a:pPr>
            <a:r>
              <a:rPr lang="en-US" sz="1400" dirty="0" err="1" smtClean="0">
                <a:latin typeface="Arial" pitchFamily="34" charset="0"/>
                <a:cs typeface="Arial" pitchFamily="34" charset="0"/>
              </a:rPr>
              <a:t>grupul</a:t>
            </a:r>
            <a:r>
              <a:rPr lang="en-US" sz="1400" b="1" dirty="0" smtClean="0">
                <a:latin typeface="Arial" pitchFamily="34" charset="0"/>
                <a:cs typeface="Arial" pitchFamily="34" charset="0"/>
              </a:rPr>
              <a:t> Text</a:t>
            </a:r>
          </a:p>
          <a:p>
            <a:pPr marL="273050" indent="-273050" algn="just">
              <a:buClrTx/>
              <a:buFontTx/>
              <a:buChar char="-"/>
            </a:pPr>
            <a:r>
              <a:rPr lang="en-US" sz="1400" dirty="0" err="1" smtClean="0">
                <a:latin typeface="Arial" pitchFamily="34" charset="0"/>
                <a:cs typeface="Arial" pitchFamily="34" charset="0"/>
              </a:rPr>
              <a:t>butonul</a:t>
            </a:r>
            <a:r>
              <a:rPr lang="en-US" sz="1400" b="1" dirty="0" smtClean="0">
                <a:latin typeface="Arial" pitchFamily="34" charset="0"/>
                <a:cs typeface="Arial" pitchFamily="34" charset="0"/>
              </a:rPr>
              <a:t> </a:t>
            </a:r>
            <a:r>
              <a:rPr lang="it-IT" sz="1400" b="1" dirty="0" smtClean="0">
                <a:latin typeface="Arial" pitchFamily="34" charset="0"/>
                <a:cs typeface="Arial" pitchFamily="34" charset="0"/>
              </a:rPr>
              <a:t>Antet si subsol </a:t>
            </a:r>
          </a:p>
          <a:p>
            <a:pPr marL="623888" indent="-174625" algn="just">
              <a:buClrTx/>
              <a:buNone/>
            </a:pPr>
            <a:r>
              <a:rPr lang="it-IT" sz="1400" dirty="0" smtClean="0">
                <a:latin typeface="Arial" pitchFamily="34" charset="0"/>
                <a:cs typeface="Arial" pitchFamily="34" charset="0"/>
              </a:rPr>
              <a:t> -se trece in mod vizualizare </a:t>
            </a:r>
            <a:r>
              <a:rPr lang="it-IT" sz="1400" i="1" dirty="0" smtClean="0">
                <a:latin typeface="Arial" pitchFamily="34" charset="0"/>
                <a:cs typeface="Arial" pitchFamily="34" charset="0"/>
              </a:rPr>
              <a:t>Aspect pagina</a:t>
            </a:r>
            <a:r>
              <a:rPr lang="it-IT" sz="1400" dirty="0" smtClean="0">
                <a:latin typeface="Arial" pitchFamily="34" charset="0"/>
                <a:cs typeface="Arial" pitchFamily="34" charset="0"/>
              </a:rPr>
              <a:t> si plaseaza cursorul in caseta text de antet in partea de sus a foii de lucru, cu 3 zone</a:t>
            </a:r>
          </a:p>
          <a:p>
            <a:pPr marL="536575" indent="-87313" algn="just">
              <a:buClrTx/>
              <a:buNone/>
            </a:pPr>
            <a:r>
              <a:rPr lang="it-IT" sz="1400" dirty="0" smtClean="0">
                <a:latin typeface="Arial" pitchFamily="34" charset="0"/>
                <a:cs typeface="Arial" pitchFamily="34" charset="0"/>
              </a:rPr>
              <a:t>-se deschide meniul contextual </a:t>
            </a:r>
            <a:r>
              <a:rPr lang="it-IT" sz="1400" b="1" dirty="0" smtClean="0">
                <a:latin typeface="Arial" pitchFamily="34" charset="0"/>
                <a:cs typeface="Arial" pitchFamily="34" charset="0"/>
              </a:rPr>
              <a:t>Instrumente Antet si Subsol</a:t>
            </a:r>
          </a:p>
          <a:p>
            <a:pPr marL="536575" indent="-87313" algn="just">
              <a:buClrTx/>
              <a:buNone/>
            </a:pPr>
            <a:endParaRPr lang="en-US" sz="1400" b="1" dirty="0" smtClean="0">
              <a:latin typeface="Arial" pitchFamily="34" charset="0"/>
              <a:cs typeface="Arial" pitchFamily="34" charset="0"/>
            </a:endParaRPr>
          </a:p>
          <a:p>
            <a:pPr marL="536575" indent="-536575" algn="just">
              <a:buClrTx/>
              <a:buNone/>
            </a:pPr>
            <a:r>
              <a:rPr lang="en-US" sz="1400" dirty="0" smtClean="0">
                <a:latin typeface="Arial" pitchFamily="34" charset="0"/>
                <a:cs typeface="Arial" pitchFamily="34" charset="0"/>
              </a:rPr>
              <a:t>Obs.</a:t>
            </a:r>
            <a:r>
              <a:rPr lang="ro-RO"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adaugare</a:t>
            </a:r>
            <a:r>
              <a:rPr lang="en-US" sz="1400" dirty="0" smtClean="0">
                <a:latin typeface="Arial" pitchFamily="34" charset="0"/>
                <a:cs typeface="Arial" pitchFamily="34" charset="0"/>
              </a:rPr>
              <a:t> de text in </a:t>
            </a:r>
            <a:r>
              <a:rPr lang="en-US" sz="1400" dirty="0" err="1" smtClean="0">
                <a:latin typeface="Arial" pitchFamily="34" charset="0"/>
                <a:cs typeface="Arial" pitchFamily="34" charset="0"/>
              </a:rPr>
              <a:t>antet</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subsol</a:t>
            </a:r>
            <a:r>
              <a:rPr lang="en-US" sz="1400" dirty="0" smtClean="0">
                <a:latin typeface="Arial" pitchFamily="34" charset="0"/>
                <a:cs typeface="Arial" pitchFamily="34" charset="0"/>
              </a:rPr>
              <a:t> se face click in </a:t>
            </a:r>
            <a:r>
              <a:rPr lang="en-US" sz="1400" dirty="0" err="1" smtClean="0">
                <a:latin typeface="Arial" pitchFamily="34" charset="0"/>
                <a:cs typeface="Arial" pitchFamily="34" charset="0"/>
              </a:rPr>
              <a:t>zona</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Faceti</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clic</a:t>
            </a:r>
            <a:r>
              <a:rPr lang="en-US" sz="1400" b="1" dirty="0" smtClean="0">
                <a:latin typeface="Arial" pitchFamily="34" charset="0"/>
                <a:cs typeface="Arial" pitchFamily="34" charset="0"/>
              </a:rPr>
              <a:t> </a:t>
            </a:r>
            <a:r>
              <a:rPr lang="en-US" sz="1400" b="1" dirty="0" err="1" smtClean="0">
                <a:latin typeface="Arial" pitchFamily="34" charset="0"/>
                <a:cs typeface="Arial" pitchFamily="34" charset="0"/>
              </a:rPr>
              <a:t>pentru</a:t>
            </a:r>
            <a:r>
              <a:rPr lang="en-US" sz="1400" b="1" dirty="0" smtClean="0">
                <a:latin typeface="Arial" pitchFamily="34" charset="0"/>
                <a:cs typeface="Arial" pitchFamily="34" charset="0"/>
              </a:rPr>
              <a:t> a </a:t>
            </a:r>
            <a:r>
              <a:rPr lang="en-US" sz="1400" b="1" dirty="0" err="1" smtClean="0">
                <a:latin typeface="Arial" pitchFamily="34" charset="0"/>
                <a:cs typeface="Arial" pitchFamily="34" charset="0"/>
              </a:rPr>
              <a:t>adauga</a:t>
            </a:r>
            <a:r>
              <a:rPr lang="en-US" sz="1400" b="1" dirty="0" smtClean="0">
                <a:latin typeface="Arial" pitchFamily="34" charset="0"/>
                <a:cs typeface="Arial" pitchFamily="34" charset="0"/>
              </a:rPr>
              <a:t> un </a:t>
            </a:r>
            <a:r>
              <a:rPr lang="en-US" sz="1400" b="1" dirty="0" err="1" smtClean="0">
                <a:latin typeface="Arial" pitchFamily="34" charset="0"/>
                <a:cs typeface="Arial" pitchFamily="34" charset="0"/>
              </a:rPr>
              <a:t>antet</a:t>
            </a:r>
            <a:r>
              <a:rPr lang="en-US" sz="1400" b="1" dirty="0" smtClean="0">
                <a:latin typeface="Arial" pitchFamily="34" charset="0"/>
                <a:cs typeface="Arial" pitchFamily="34" charset="0"/>
              </a:rPr>
              <a:t>/</a:t>
            </a:r>
            <a:r>
              <a:rPr lang="en-US" sz="1400" b="1" dirty="0" err="1" smtClean="0">
                <a:latin typeface="Arial" pitchFamily="34" charset="0"/>
                <a:cs typeface="Arial" pitchFamily="34" charset="0"/>
              </a:rPr>
              <a:t>subsol</a:t>
            </a:r>
            <a:r>
              <a:rPr lang="ro-RO" sz="1400" b="1" dirty="0" smtClean="0">
                <a:latin typeface="Arial" pitchFamily="34" charset="0"/>
                <a:cs typeface="Arial" pitchFamily="34" charset="0"/>
              </a:rPr>
              <a:t>.</a:t>
            </a:r>
            <a:endParaRPr lang="it-IT" sz="1400" b="1" dirty="0" smtClean="0">
              <a:latin typeface="Arial" pitchFamily="34" charset="0"/>
              <a:cs typeface="Arial" pitchFamily="34" charset="0"/>
            </a:endParaRPr>
          </a:p>
        </p:txBody>
      </p:sp>
      <p:sp>
        <p:nvSpPr>
          <p:cNvPr id="2" name="Titlu 1"/>
          <p:cNvSpPr>
            <a:spLocks noGrp="1"/>
          </p:cNvSpPr>
          <p:nvPr>
            <p:ph type="title"/>
          </p:nvPr>
        </p:nvSpPr>
        <p:spPr>
          <a:xfrm>
            <a:off x="838200" y="1371600"/>
            <a:ext cx="7772400" cy="381000"/>
          </a:xfrm>
        </p:spPr>
        <p:txBody>
          <a:bodyPr>
            <a:normAutofit/>
          </a:bodyPr>
          <a:lstStyle/>
          <a:p>
            <a:pPr algn="ctr"/>
            <a:r>
              <a:rPr lang="vi-VN" sz="1400" b="1" i="1" dirty="0" smtClean="0">
                <a:solidFill>
                  <a:schemeClr val="accent1"/>
                </a:solidFill>
                <a:latin typeface="Arial" pitchFamily="34" charset="0"/>
                <a:cs typeface="Arial" pitchFamily="34" charset="0"/>
              </a:rPr>
              <a:t>Adăugarea, modificarea, stergerea</a:t>
            </a:r>
            <a:r>
              <a:rPr lang="ro-RO" sz="1400" b="1" i="1" dirty="0" smtClean="0">
                <a:solidFill>
                  <a:schemeClr val="accent1"/>
                </a:solidFill>
                <a:latin typeface="Arial" pitchFamily="34" charset="0"/>
                <a:cs typeface="Arial" pitchFamily="34" charset="0"/>
              </a:rPr>
              <a:t> </a:t>
            </a:r>
            <a:r>
              <a:rPr lang="fr-FR" sz="1400" b="1" i="1" dirty="0" err="1" smtClean="0">
                <a:solidFill>
                  <a:schemeClr val="accent1"/>
                </a:solidFill>
                <a:latin typeface="Arial" pitchFamily="34" charset="0"/>
                <a:cs typeface="Arial" pitchFamily="34" charset="0"/>
              </a:rPr>
              <a:t>textului</a:t>
            </a:r>
            <a:r>
              <a:rPr lang="fr-FR" sz="1400" b="1" i="1" dirty="0" smtClean="0">
                <a:solidFill>
                  <a:schemeClr val="accent1"/>
                </a:solidFill>
                <a:latin typeface="Arial" pitchFamily="34" charset="0"/>
                <a:cs typeface="Arial" pitchFamily="34" charset="0"/>
              </a:rPr>
              <a:t> </a:t>
            </a:r>
            <a:r>
              <a:rPr lang="fr-FR" sz="1400" b="1" i="1" dirty="0" err="1" smtClean="0">
                <a:solidFill>
                  <a:schemeClr val="accent1"/>
                </a:solidFill>
                <a:latin typeface="Arial" pitchFamily="34" charset="0"/>
                <a:cs typeface="Arial" pitchFamily="34" charset="0"/>
              </a:rPr>
              <a:t>din</a:t>
            </a:r>
            <a:r>
              <a:rPr lang="fr-FR" sz="1400" b="1" i="1" dirty="0" smtClean="0">
                <a:solidFill>
                  <a:schemeClr val="accent1"/>
                </a:solidFill>
                <a:latin typeface="Arial" pitchFamily="34" charset="0"/>
                <a:cs typeface="Arial" pitchFamily="34" charset="0"/>
              </a:rPr>
              <a:t> </a:t>
            </a:r>
            <a:r>
              <a:rPr lang="fr-FR" sz="1400" b="1" i="1" dirty="0" err="1" smtClean="0">
                <a:solidFill>
                  <a:schemeClr val="accent1"/>
                </a:solidFill>
                <a:latin typeface="Arial" pitchFamily="34" charset="0"/>
                <a:cs typeface="Arial" pitchFamily="34" charset="0"/>
              </a:rPr>
              <a:t>Antet</a:t>
            </a:r>
            <a:r>
              <a:rPr lang="fr-FR" sz="1400" b="1" i="1" dirty="0" smtClean="0">
                <a:solidFill>
                  <a:schemeClr val="accent1"/>
                </a:solidFill>
                <a:latin typeface="Arial" pitchFamily="34" charset="0"/>
                <a:cs typeface="Arial" pitchFamily="34" charset="0"/>
              </a:rPr>
              <a:t> si </a:t>
            </a:r>
            <a:r>
              <a:rPr lang="fr-FR" sz="1400" b="1" i="1" dirty="0" err="1" smtClean="0">
                <a:solidFill>
                  <a:schemeClr val="accent1"/>
                </a:solidFill>
                <a:latin typeface="Arial" pitchFamily="34" charset="0"/>
                <a:cs typeface="Arial" pitchFamily="34" charset="0"/>
              </a:rPr>
              <a:t>Subsol</a:t>
            </a:r>
            <a:endParaRPr lang="ro-RO" sz="1400" b="1" i="1" dirty="0" smtClean="0">
              <a:solidFill>
                <a:schemeClr val="accent1"/>
              </a:solidFill>
              <a:latin typeface="Arial" pitchFamily="34" charset="0"/>
              <a:cs typeface="Arial" pitchFamily="34" charset="0"/>
            </a:endParaRPr>
          </a:p>
        </p:txBody>
      </p:sp>
      <p:pic>
        <p:nvPicPr>
          <p:cNvPr id="8" name="Picture 2"/>
          <p:cNvPicPr>
            <a:picLocks noChangeAspect="1" noChangeArrowheads="1"/>
          </p:cNvPicPr>
          <p:nvPr/>
        </p:nvPicPr>
        <p:blipFill>
          <a:blip r:embed="rId2" cstate="print"/>
          <a:srcRect/>
          <a:stretch>
            <a:fillRect/>
          </a:stretch>
        </p:blipFill>
        <p:spPr bwMode="auto">
          <a:xfrm>
            <a:off x="3657600" y="2057400"/>
            <a:ext cx="5080000" cy="3810000"/>
          </a:xfrm>
          <a:prstGeom prst="rect">
            <a:avLst/>
          </a:prstGeom>
          <a:noFill/>
          <a:ln w="9525">
            <a:solidFill>
              <a:srgbClr val="0070C0"/>
            </a:solid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533400" y="1752600"/>
          <a:ext cx="7924800" cy="3934672"/>
        </p:xfrm>
        <a:graphic>
          <a:graphicData uri="http://schemas.openxmlformats.org/drawingml/2006/table">
            <a:tbl>
              <a:tblPr/>
              <a:tblGrid>
                <a:gridCol w="1807410"/>
                <a:gridCol w="417095"/>
                <a:gridCol w="5700295"/>
              </a:tblGrid>
              <a:tr h="174940">
                <a:tc>
                  <a:txBody>
                    <a:bodyPr/>
                    <a:lstStyle/>
                    <a:p>
                      <a:r>
                        <a:rPr lang="en-US" sz="1400" dirty="0" err="1">
                          <a:latin typeface="Arial" pitchFamily="34" charset="0"/>
                          <a:cs typeface="Arial" pitchFamily="34" charset="0"/>
                        </a:rPr>
                        <a:t>Șablon</a:t>
                      </a:r>
                      <a:r>
                        <a:rPr lang="en-US" sz="1400" dirty="0">
                          <a:latin typeface="Arial" pitchFamily="34" charset="0"/>
                          <a:cs typeface="Arial" pitchFamily="34" charset="0"/>
                        </a:rPr>
                        <a:t> Excel 97- Excel 2003</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a:latin typeface="Arial" pitchFamily="34" charset="0"/>
                          <a:cs typeface="Arial" pitchFamily="34" charset="0"/>
                        </a:rPr>
                        <a:t>.xlt</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dirty="0" err="1">
                          <a:latin typeface="Arial" pitchFamily="34" charset="0"/>
                          <a:cs typeface="Arial" pitchFamily="34" charset="0"/>
                        </a:rPr>
                        <a:t>Formatul</a:t>
                      </a:r>
                      <a:r>
                        <a:rPr lang="en-US" sz="1400" dirty="0">
                          <a:latin typeface="Arial" pitchFamily="34" charset="0"/>
                          <a:cs typeface="Arial" pitchFamily="34" charset="0"/>
                        </a:rPr>
                        <a:t> de </a:t>
                      </a:r>
                      <a:r>
                        <a:rPr lang="en-US" sz="1400" dirty="0" err="1">
                          <a:latin typeface="Arial" pitchFamily="34" charset="0"/>
                          <a:cs typeface="Arial" pitchFamily="34" charset="0"/>
                        </a:rPr>
                        <a:t>fișier</a:t>
                      </a:r>
                      <a:r>
                        <a:rPr lang="en-US" sz="1400" dirty="0">
                          <a:latin typeface="Arial" pitchFamily="34" charset="0"/>
                          <a:cs typeface="Arial" pitchFamily="34" charset="0"/>
                        </a:rPr>
                        <a:t> </a:t>
                      </a:r>
                      <a:r>
                        <a:rPr lang="en-US" sz="1400" dirty="0" err="1">
                          <a:latin typeface="Arial" pitchFamily="34" charset="0"/>
                          <a:cs typeface="Arial" pitchFamily="34" charset="0"/>
                        </a:rPr>
                        <a:t>binar</a:t>
                      </a:r>
                      <a:r>
                        <a:rPr lang="en-US" sz="1400" dirty="0">
                          <a:latin typeface="Arial" pitchFamily="34" charset="0"/>
                          <a:cs typeface="Arial" pitchFamily="34" charset="0"/>
                        </a:rPr>
                        <a:t> Excel 97 - Excel 2003 (BIFF8) </a:t>
                      </a:r>
                      <a:r>
                        <a:rPr lang="en-US" sz="1400" dirty="0" err="1">
                          <a:latin typeface="Arial" pitchFamily="34" charset="0"/>
                          <a:cs typeface="Arial" pitchFamily="34" charset="0"/>
                        </a:rPr>
                        <a:t>pentru</a:t>
                      </a:r>
                      <a:r>
                        <a:rPr lang="en-US" sz="1400" dirty="0">
                          <a:latin typeface="Arial" pitchFamily="34" charset="0"/>
                          <a:cs typeface="Arial" pitchFamily="34" charset="0"/>
                        </a:rPr>
                        <a:t> un </a:t>
                      </a:r>
                      <a:r>
                        <a:rPr lang="en-US" sz="1400" dirty="0" err="1">
                          <a:latin typeface="Arial" pitchFamily="34" charset="0"/>
                          <a:cs typeface="Arial" pitchFamily="34" charset="0"/>
                        </a:rPr>
                        <a:t>șablon</a:t>
                      </a:r>
                      <a:r>
                        <a:rPr lang="en-US" sz="1400" dirty="0">
                          <a:latin typeface="Arial" pitchFamily="34" charset="0"/>
                          <a:cs typeface="Arial" pitchFamily="34" charset="0"/>
                        </a:rPr>
                        <a:t> Excel.</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134570">
                <a:tc>
                  <a:txBody>
                    <a:bodyPr/>
                    <a:lstStyle/>
                    <a:p>
                      <a:r>
                        <a:rPr lang="pt-BR" sz="1400">
                          <a:latin typeface="Arial" pitchFamily="34" charset="0"/>
                          <a:cs typeface="Arial" pitchFamily="34" charset="0"/>
                        </a:rPr>
                        <a:t>Registru de lucru Microsoft Excel 5.0/95</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a:latin typeface="Arial" pitchFamily="34" charset="0"/>
                          <a:cs typeface="Arial" pitchFamily="34" charset="0"/>
                        </a:rPr>
                        <a:t>.xls</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dirty="0">
                          <a:latin typeface="Arial" pitchFamily="34" charset="0"/>
                          <a:cs typeface="Arial" pitchFamily="34" charset="0"/>
                        </a:rPr>
                        <a:t>Format de </a:t>
                      </a:r>
                      <a:r>
                        <a:rPr lang="en-US" sz="1400" dirty="0" err="1">
                          <a:latin typeface="Arial" pitchFamily="34" charset="0"/>
                          <a:cs typeface="Arial" pitchFamily="34" charset="0"/>
                        </a:rPr>
                        <a:t>fișier</a:t>
                      </a:r>
                      <a:r>
                        <a:rPr lang="en-US" sz="1400" dirty="0">
                          <a:latin typeface="Arial" pitchFamily="34" charset="0"/>
                          <a:cs typeface="Arial" pitchFamily="34" charset="0"/>
                        </a:rPr>
                        <a:t> </a:t>
                      </a:r>
                      <a:r>
                        <a:rPr lang="en-US" sz="1400" dirty="0" err="1">
                          <a:latin typeface="Arial" pitchFamily="34" charset="0"/>
                          <a:cs typeface="Arial" pitchFamily="34" charset="0"/>
                        </a:rPr>
                        <a:t>binar</a:t>
                      </a:r>
                      <a:r>
                        <a:rPr lang="en-US" sz="1400" dirty="0">
                          <a:latin typeface="Arial" pitchFamily="34" charset="0"/>
                          <a:cs typeface="Arial" pitchFamily="34" charset="0"/>
                        </a:rPr>
                        <a:t> Excel 5.0/95 (BIFF5).</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134570">
                <a:tc>
                  <a:txBody>
                    <a:bodyPr/>
                    <a:lstStyle/>
                    <a:p>
                      <a:r>
                        <a:rPr lang="en-US" sz="1400">
                          <a:latin typeface="Arial" pitchFamily="34" charset="0"/>
                          <a:cs typeface="Arial" pitchFamily="34" charset="0"/>
                        </a:rPr>
                        <a:t>Foaie de calcul XML 2003</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a:latin typeface="Arial" pitchFamily="34" charset="0"/>
                          <a:cs typeface="Arial" pitchFamily="34" charset="0"/>
                        </a:rPr>
                        <a:t>.xml</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dirty="0">
                          <a:latin typeface="Arial" pitchFamily="34" charset="0"/>
                          <a:cs typeface="Arial" pitchFamily="34" charset="0"/>
                        </a:rPr>
                        <a:t>Format de </a:t>
                      </a:r>
                      <a:r>
                        <a:rPr lang="en-US" sz="1400" dirty="0" err="1">
                          <a:latin typeface="Arial" pitchFamily="34" charset="0"/>
                          <a:cs typeface="Arial" pitchFamily="34" charset="0"/>
                        </a:rPr>
                        <a:t>fișier</a:t>
                      </a:r>
                      <a:r>
                        <a:rPr lang="en-US" sz="1400" dirty="0">
                          <a:latin typeface="Arial" pitchFamily="34" charset="0"/>
                          <a:cs typeface="Arial" pitchFamily="34" charset="0"/>
                        </a:rPr>
                        <a:t> </a:t>
                      </a:r>
                      <a:r>
                        <a:rPr lang="en-US" sz="1400" dirty="0" err="1">
                          <a:latin typeface="Arial" pitchFamily="34" charset="0"/>
                          <a:cs typeface="Arial" pitchFamily="34" charset="0"/>
                        </a:rPr>
                        <a:t>Foaie</a:t>
                      </a:r>
                      <a:r>
                        <a:rPr lang="en-US" sz="1400" dirty="0">
                          <a:latin typeface="Arial" pitchFamily="34" charset="0"/>
                          <a:cs typeface="Arial" pitchFamily="34" charset="0"/>
                        </a:rPr>
                        <a:t> de </a:t>
                      </a:r>
                      <a:r>
                        <a:rPr lang="en-US" sz="1400" dirty="0" err="1">
                          <a:latin typeface="Arial" pitchFamily="34" charset="0"/>
                          <a:cs typeface="Arial" pitchFamily="34" charset="0"/>
                        </a:rPr>
                        <a:t>calcul</a:t>
                      </a:r>
                      <a:r>
                        <a:rPr lang="en-US" sz="1400" dirty="0">
                          <a:latin typeface="Arial" pitchFamily="34" charset="0"/>
                          <a:cs typeface="Arial" pitchFamily="34" charset="0"/>
                        </a:rPr>
                        <a:t> XML 2003 (XMLSS).</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53828">
                <a:tc>
                  <a:txBody>
                    <a:bodyPr/>
                    <a:lstStyle/>
                    <a:p>
                      <a:r>
                        <a:rPr lang="en-US" sz="1400">
                          <a:latin typeface="Arial" pitchFamily="34" charset="0"/>
                          <a:cs typeface="Arial" pitchFamily="34" charset="0"/>
                        </a:rPr>
                        <a:t>Date XML</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a:latin typeface="Arial" pitchFamily="34" charset="0"/>
                          <a:cs typeface="Arial" pitchFamily="34" charset="0"/>
                        </a:rPr>
                        <a:t>.xml</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dirty="0">
                          <a:latin typeface="Arial" pitchFamily="34" charset="0"/>
                          <a:cs typeface="Arial" pitchFamily="34" charset="0"/>
                        </a:rPr>
                        <a:t>Format Date XML.</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576669">
                <a:tc>
                  <a:txBody>
                    <a:bodyPr/>
                    <a:lstStyle/>
                    <a:p>
                      <a:r>
                        <a:rPr lang="en-US" sz="1400">
                          <a:latin typeface="Arial" pitchFamily="34" charset="0"/>
                          <a:cs typeface="Arial" pitchFamily="34" charset="0"/>
                        </a:rPr>
                        <a:t>Program de completare Excel</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a:latin typeface="Arial" pitchFamily="34" charset="0"/>
                          <a:cs typeface="Arial" pitchFamily="34" charset="0"/>
                        </a:rPr>
                        <a:t>.xlam</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vi-VN" sz="1400" dirty="0">
                          <a:latin typeface="Arial" pitchFamily="34" charset="0"/>
                          <a:cs typeface="Arial" pitchFamily="34" charset="0"/>
                        </a:rPr>
                        <a:t>Programul de completare Office Excel 2007 bazat pe XML și cu macrocomenzi activate, un program suplimentar, proiectat pentru a executa cod suplimentar. Acceptă utilizarea proiectelor VBA și a foilor de macrocomenzi Excel 4.0 (.xlm).</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17166">
                <a:tc>
                  <a:txBody>
                    <a:bodyPr/>
                    <a:lstStyle/>
                    <a:p>
                      <a:r>
                        <a:rPr lang="pt-BR" sz="1400">
                          <a:latin typeface="Arial" pitchFamily="34" charset="0"/>
                          <a:cs typeface="Arial" pitchFamily="34" charset="0"/>
                        </a:rPr>
                        <a:t>Program de completare Excel 97-2003</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a:latin typeface="Arial" pitchFamily="34" charset="0"/>
                          <a:cs typeface="Arial" pitchFamily="34" charset="0"/>
                        </a:rPr>
                        <a:t>.xla</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vi-VN" sz="1400" dirty="0">
                          <a:latin typeface="Arial" pitchFamily="34" charset="0"/>
                          <a:cs typeface="Arial" pitchFamily="34" charset="0"/>
                        </a:rPr>
                        <a:t>Programul de completare Excel 97-2003, un program suplimentar proiectat pentru a executa cod suplimentar. Acceptă utilizarea de proiecte VBA.</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538278">
                <a:tc>
                  <a:txBody>
                    <a:bodyPr/>
                    <a:lstStyle/>
                    <a:p>
                      <a:r>
                        <a:rPr lang="pt-BR" sz="1400" dirty="0">
                          <a:latin typeface="Arial" pitchFamily="34" charset="0"/>
                          <a:cs typeface="Arial" pitchFamily="34" charset="0"/>
                        </a:rPr>
                        <a:t>Registru de lucru Excel 4.0</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US" sz="1400">
                          <a:latin typeface="Arial" pitchFamily="34" charset="0"/>
                          <a:cs typeface="Arial" pitchFamily="34" charset="0"/>
                        </a:rPr>
                        <a:t>.xlw</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fr-FR" sz="1400" dirty="0">
                          <a:latin typeface="Arial" pitchFamily="34" charset="0"/>
                          <a:cs typeface="Arial" pitchFamily="34" charset="0"/>
                        </a:rPr>
                        <a:t>Un format de fiș</a:t>
                      </a:r>
                      <a:r>
                        <a:rPr lang="fr-FR" sz="1400" dirty="0" err="1">
                          <a:latin typeface="Arial" pitchFamily="34" charset="0"/>
                          <a:cs typeface="Arial" pitchFamily="34" charset="0"/>
                        </a:rPr>
                        <a:t>ier</a:t>
                      </a:r>
                      <a:r>
                        <a:rPr lang="fr-FR" sz="1400" dirty="0">
                          <a:latin typeface="Arial" pitchFamily="34" charset="0"/>
                          <a:cs typeface="Arial" pitchFamily="34" charset="0"/>
                        </a:rPr>
                        <a:t> Excel 4.0 care </a:t>
                      </a:r>
                      <a:r>
                        <a:rPr lang="fr-FR" sz="1400" dirty="0" err="1">
                          <a:latin typeface="Arial" pitchFamily="34" charset="0"/>
                          <a:cs typeface="Arial" pitchFamily="34" charset="0"/>
                        </a:rPr>
                        <a:t>salvează</a:t>
                      </a:r>
                      <a:r>
                        <a:rPr lang="fr-FR" sz="1400" dirty="0">
                          <a:latin typeface="Arial" pitchFamily="34" charset="0"/>
                          <a:cs typeface="Arial" pitchFamily="34" charset="0"/>
                        </a:rPr>
                        <a:t> </a:t>
                      </a:r>
                      <a:r>
                        <a:rPr lang="fr-FR" sz="1400" dirty="0" err="1">
                          <a:latin typeface="Arial" pitchFamily="34" charset="0"/>
                          <a:cs typeface="Arial" pitchFamily="34" charset="0"/>
                        </a:rPr>
                        <a:t>numai</a:t>
                      </a:r>
                      <a:r>
                        <a:rPr lang="fr-FR" sz="1400" dirty="0">
                          <a:latin typeface="Arial" pitchFamily="34" charset="0"/>
                          <a:cs typeface="Arial" pitchFamily="34" charset="0"/>
                        </a:rPr>
                        <a:t> foi de </a:t>
                      </a:r>
                      <a:r>
                        <a:rPr lang="fr-FR" sz="1400" dirty="0" err="1">
                          <a:latin typeface="Arial" pitchFamily="34" charset="0"/>
                          <a:cs typeface="Arial" pitchFamily="34" charset="0"/>
                        </a:rPr>
                        <a:t>lucru</a:t>
                      </a:r>
                      <a:r>
                        <a:rPr lang="fr-FR" sz="1400" dirty="0">
                          <a:latin typeface="Arial" pitchFamily="34" charset="0"/>
                          <a:cs typeface="Arial" pitchFamily="34" charset="0"/>
                        </a:rPr>
                        <a:t>, foi </a:t>
                      </a:r>
                      <a:r>
                        <a:rPr lang="fr-FR" sz="1400" dirty="0" err="1">
                          <a:latin typeface="Arial" pitchFamily="34" charset="0"/>
                          <a:cs typeface="Arial" pitchFamily="34" charset="0"/>
                        </a:rPr>
                        <a:t>diagramă</a:t>
                      </a:r>
                      <a:r>
                        <a:rPr lang="fr-FR" sz="1400" dirty="0">
                          <a:latin typeface="Arial" pitchFamily="34" charset="0"/>
                          <a:cs typeface="Arial" pitchFamily="34" charset="0"/>
                        </a:rPr>
                        <a:t> și foi de </a:t>
                      </a:r>
                      <a:r>
                        <a:rPr lang="fr-FR" sz="1400" dirty="0" err="1">
                          <a:latin typeface="Arial" pitchFamily="34" charset="0"/>
                          <a:cs typeface="Arial" pitchFamily="34" charset="0"/>
                        </a:rPr>
                        <a:t>macrocomenzi</a:t>
                      </a:r>
                      <a:r>
                        <a:rPr lang="fr-FR" sz="1400" dirty="0">
                          <a:latin typeface="Arial" pitchFamily="34" charset="0"/>
                          <a:cs typeface="Arial" pitchFamily="34" charset="0"/>
                        </a:rPr>
                        <a:t>. Aveți </a:t>
                      </a:r>
                      <a:r>
                        <a:rPr lang="fr-FR" sz="1400" dirty="0" err="1">
                          <a:latin typeface="Arial" pitchFamily="34" charset="0"/>
                          <a:cs typeface="Arial" pitchFamily="34" charset="0"/>
                        </a:rPr>
                        <a:t>posibilitatea</a:t>
                      </a:r>
                      <a:r>
                        <a:rPr lang="fr-FR" sz="1400" dirty="0">
                          <a:latin typeface="Arial" pitchFamily="34" charset="0"/>
                          <a:cs typeface="Arial" pitchFamily="34" charset="0"/>
                        </a:rPr>
                        <a:t> </a:t>
                      </a:r>
                      <a:r>
                        <a:rPr lang="fr-FR" sz="1400" dirty="0" err="1">
                          <a:latin typeface="Arial" pitchFamily="34" charset="0"/>
                          <a:cs typeface="Arial" pitchFamily="34" charset="0"/>
                        </a:rPr>
                        <a:t>să</a:t>
                      </a:r>
                      <a:r>
                        <a:rPr lang="fr-FR" sz="1400" dirty="0">
                          <a:latin typeface="Arial" pitchFamily="34" charset="0"/>
                          <a:cs typeface="Arial" pitchFamily="34" charset="0"/>
                        </a:rPr>
                        <a:t> </a:t>
                      </a:r>
                      <a:r>
                        <a:rPr lang="fr-FR" sz="1400" dirty="0" err="1">
                          <a:latin typeface="Arial" pitchFamily="34" charset="0"/>
                          <a:cs typeface="Arial" pitchFamily="34" charset="0"/>
                        </a:rPr>
                        <a:t>deschide</a:t>
                      </a:r>
                      <a:r>
                        <a:rPr lang="fr-FR" sz="1400" dirty="0">
                          <a:latin typeface="Arial" pitchFamily="34" charset="0"/>
                          <a:cs typeface="Arial" pitchFamily="34" charset="0"/>
                        </a:rPr>
                        <a:t>ți un </a:t>
                      </a:r>
                      <a:r>
                        <a:rPr lang="fr-FR" sz="1400" dirty="0" err="1">
                          <a:latin typeface="Arial" pitchFamily="34" charset="0"/>
                          <a:cs typeface="Arial" pitchFamily="34" charset="0"/>
                        </a:rPr>
                        <a:t>registru</a:t>
                      </a:r>
                      <a:r>
                        <a:rPr lang="fr-FR" sz="1400" dirty="0">
                          <a:latin typeface="Arial" pitchFamily="34" charset="0"/>
                          <a:cs typeface="Arial" pitchFamily="34" charset="0"/>
                        </a:rPr>
                        <a:t> de </a:t>
                      </a:r>
                      <a:r>
                        <a:rPr lang="fr-FR" sz="1400" dirty="0" err="1">
                          <a:latin typeface="Arial" pitchFamily="34" charset="0"/>
                          <a:cs typeface="Arial" pitchFamily="34" charset="0"/>
                        </a:rPr>
                        <a:t>lucru</a:t>
                      </a:r>
                      <a:r>
                        <a:rPr lang="fr-FR" sz="1400" dirty="0">
                          <a:latin typeface="Arial" pitchFamily="34" charset="0"/>
                          <a:cs typeface="Arial" pitchFamily="34" charset="0"/>
                        </a:rPr>
                        <a:t> </a:t>
                      </a:r>
                      <a:r>
                        <a:rPr lang="fr-FR" sz="1400" dirty="0" err="1">
                          <a:latin typeface="Arial" pitchFamily="34" charset="0"/>
                          <a:cs typeface="Arial" pitchFamily="34" charset="0"/>
                        </a:rPr>
                        <a:t>în</a:t>
                      </a:r>
                      <a:r>
                        <a:rPr lang="fr-FR" sz="1400" dirty="0">
                          <a:latin typeface="Arial" pitchFamily="34" charset="0"/>
                          <a:cs typeface="Arial" pitchFamily="34" charset="0"/>
                        </a:rPr>
                        <a:t> </a:t>
                      </a:r>
                      <a:r>
                        <a:rPr lang="fr-FR" sz="1400" dirty="0" err="1">
                          <a:latin typeface="Arial" pitchFamily="34" charset="0"/>
                          <a:cs typeface="Arial" pitchFamily="34" charset="0"/>
                        </a:rPr>
                        <a:t>acest</a:t>
                      </a:r>
                      <a:r>
                        <a:rPr lang="fr-FR" sz="1400" dirty="0">
                          <a:latin typeface="Arial" pitchFamily="34" charset="0"/>
                          <a:cs typeface="Arial" pitchFamily="34" charset="0"/>
                        </a:rPr>
                        <a:t> format de fiș</a:t>
                      </a:r>
                      <a:r>
                        <a:rPr lang="fr-FR" sz="1400" dirty="0" err="1">
                          <a:latin typeface="Arial" pitchFamily="34" charset="0"/>
                          <a:cs typeface="Arial" pitchFamily="34" charset="0"/>
                        </a:rPr>
                        <a:t>ier</a:t>
                      </a:r>
                      <a:r>
                        <a:rPr lang="fr-FR" sz="1400" dirty="0">
                          <a:latin typeface="Arial" pitchFamily="34" charset="0"/>
                          <a:cs typeface="Arial" pitchFamily="34" charset="0"/>
                        </a:rPr>
                        <a:t> </a:t>
                      </a:r>
                      <a:r>
                        <a:rPr lang="fr-FR" sz="1400" dirty="0" err="1">
                          <a:latin typeface="Arial" pitchFamily="34" charset="0"/>
                          <a:cs typeface="Arial" pitchFamily="34" charset="0"/>
                        </a:rPr>
                        <a:t>în</a:t>
                      </a:r>
                      <a:r>
                        <a:rPr lang="fr-FR" sz="1400" dirty="0">
                          <a:latin typeface="Arial" pitchFamily="34" charset="0"/>
                          <a:cs typeface="Arial" pitchFamily="34" charset="0"/>
                        </a:rPr>
                        <a:t> Office Excel 2007, dar nu </a:t>
                      </a:r>
                      <a:r>
                        <a:rPr lang="fr-FR" sz="1400" dirty="0" err="1">
                          <a:latin typeface="Arial" pitchFamily="34" charset="0"/>
                          <a:cs typeface="Arial" pitchFamily="34" charset="0"/>
                        </a:rPr>
                        <a:t>să</a:t>
                      </a:r>
                      <a:r>
                        <a:rPr lang="fr-FR" sz="1400" dirty="0">
                          <a:latin typeface="Arial" pitchFamily="34" charset="0"/>
                          <a:cs typeface="Arial" pitchFamily="34" charset="0"/>
                        </a:rPr>
                        <a:t> </a:t>
                      </a:r>
                      <a:r>
                        <a:rPr lang="fr-FR" sz="1400" dirty="0" err="1">
                          <a:latin typeface="Arial" pitchFamily="34" charset="0"/>
                          <a:cs typeface="Arial" pitchFamily="34" charset="0"/>
                        </a:rPr>
                        <a:t>salva</a:t>
                      </a:r>
                      <a:r>
                        <a:rPr lang="fr-FR" sz="1400" dirty="0">
                          <a:latin typeface="Arial" pitchFamily="34" charset="0"/>
                          <a:cs typeface="Arial" pitchFamily="34" charset="0"/>
                        </a:rPr>
                        <a:t>ți un fiș</a:t>
                      </a:r>
                      <a:r>
                        <a:rPr lang="fr-FR" sz="1400" dirty="0" err="1">
                          <a:latin typeface="Arial" pitchFamily="34" charset="0"/>
                          <a:cs typeface="Arial" pitchFamily="34" charset="0"/>
                        </a:rPr>
                        <a:t>ier</a:t>
                      </a:r>
                      <a:r>
                        <a:rPr lang="fr-FR" sz="1400" dirty="0">
                          <a:latin typeface="Arial" pitchFamily="34" charset="0"/>
                          <a:cs typeface="Arial" pitchFamily="34" charset="0"/>
                        </a:rPr>
                        <a:t> Excel </a:t>
                      </a:r>
                      <a:r>
                        <a:rPr lang="fr-FR" sz="1400" dirty="0" err="1">
                          <a:latin typeface="Arial" pitchFamily="34" charset="0"/>
                          <a:cs typeface="Arial" pitchFamily="34" charset="0"/>
                        </a:rPr>
                        <a:t>în</a:t>
                      </a:r>
                      <a:r>
                        <a:rPr lang="fr-FR" sz="1400" dirty="0">
                          <a:latin typeface="Arial" pitchFamily="34" charset="0"/>
                          <a:cs typeface="Arial" pitchFamily="34" charset="0"/>
                        </a:rPr>
                        <a:t> </a:t>
                      </a:r>
                      <a:r>
                        <a:rPr lang="fr-FR" sz="1400" dirty="0" err="1">
                          <a:latin typeface="Arial" pitchFamily="34" charset="0"/>
                          <a:cs typeface="Arial" pitchFamily="34" charset="0"/>
                        </a:rPr>
                        <a:t>acest</a:t>
                      </a:r>
                      <a:r>
                        <a:rPr lang="fr-FR" sz="1400" dirty="0">
                          <a:latin typeface="Arial" pitchFamily="34" charset="0"/>
                          <a:cs typeface="Arial" pitchFamily="34" charset="0"/>
                        </a:rPr>
                        <a:t> format de fiș</a:t>
                      </a:r>
                      <a:r>
                        <a:rPr lang="fr-FR" sz="1400" dirty="0" err="1">
                          <a:latin typeface="Arial" pitchFamily="34" charset="0"/>
                          <a:cs typeface="Arial" pitchFamily="34" charset="0"/>
                        </a:rPr>
                        <a:t>ier</a:t>
                      </a:r>
                      <a:r>
                        <a:rPr lang="fr-FR" sz="1400" dirty="0">
                          <a:latin typeface="Arial" pitchFamily="34" charset="0"/>
                          <a:cs typeface="Arial" pitchFamily="34" charset="0"/>
                        </a:rPr>
                        <a:t>.</a:t>
                      </a:r>
                    </a:p>
                  </a:txBody>
                  <a:tcPr marL="13457" marR="13457" marT="6728" marB="67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bl>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rcRect l="9142" t="6667" r="47500" b="81633"/>
          <a:stretch>
            <a:fillRect/>
          </a:stretch>
        </p:blipFill>
        <p:spPr bwMode="auto">
          <a:xfrm>
            <a:off x="1371600" y="2286000"/>
            <a:ext cx="6418943" cy="1299029"/>
          </a:xfrm>
          <a:prstGeom prst="rect">
            <a:avLst/>
          </a:prstGeom>
          <a:noFill/>
          <a:ln w="9525">
            <a:solidFill>
              <a:srgbClr val="0070C0"/>
            </a:solidFill>
            <a:miter lim="800000"/>
            <a:headEnd/>
            <a:tailEnd/>
          </a:ln>
          <a:effectLst/>
        </p:spPr>
      </p:pic>
      <p:sp>
        <p:nvSpPr>
          <p:cNvPr id="2" name="Titlu 1"/>
          <p:cNvSpPr>
            <a:spLocks noGrp="1"/>
          </p:cNvSpPr>
          <p:nvPr>
            <p:ph type="title"/>
          </p:nvPr>
        </p:nvSpPr>
        <p:spPr>
          <a:xfrm>
            <a:off x="914400" y="304800"/>
            <a:ext cx="7772400" cy="1828800"/>
          </a:xfrm>
        </p:spPr>
        <p:txBody>
          <a:bodyPr>
            <a:normAutofit/>
          </a:bodyPr>
          <a:lstStyle/>
          <a:p>
            <a:pPr algn="ctr"/>
            <a:r>
              <a:rPr lang="en-US" sz="1400" b="1" i="1" dirty="0" err="1" smtClean="0">
                <a:solidFill>
                  <a:schemeClr val="accent1"/>
                </a:solidFill>
                <a:latin typeface="Arial" pitchFamily="34" charset="0"/>
                <a:cs typeface="Arial" pitchFamily="34" charset="0"/>
              </a:rPr>
              <a:t>Elemente</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antet</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si</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subsol</a:t>
            </a:r>
            <a:r>
              <a:rPr lang="en-US" sz="1400" b="1" i="1" dirty="0" smtClean="0">
                <a:solidFill>
                  <a:schemeClr val="accent1"/>
                </a:solidFill>
                <a:latin typeface="Arial" pitchFamily="34" charset="0"/>
                <a:cs typeface="Arial" pitchFamily="34" charset="0"/>
              </a:rPr>
              <a:t/>
            </a:r>
            <a:br>
              <a:rPr lang="en-US" sz="1400" b="1" i="1" dirty="0" smtClean="0">
                <a:solidFill>
                  <a:schemeClr val="accent1"/>
                </a:solidFill>
                <a:latin typeface="Arial" pitchFamily="34" charset="0"/>
                <a:cs typeface="Arial" pitchFamily="34" charset="0"/>
              </a:rPr>
            </a:br>
            <a:r>
              <a:rPr lang="it-IT" sz="1400" b="1" i="1" dirty="0" smtClean="0">
                <a:solidFill>
                  <a:schemeClr val="accent1"/>
                </a:solidFill>
                <a:latin typeface="Arial" pitchFamily="34" charset="0"/>
                <a:cs typeface="Arial" pitchFamily="34" charset="0"/>
              </a:rPr>
              <a:t> Introducerea si stergerea în antet sau</a:t>
            </a:r>
            <a:r>
              <a:rPr lang="ro-RO" sz="1400" b="1" i="1" dirty="0" smtClean="0">
                <a:solidFill>
                  <a:schemeClr val="accent1"/>
                </a:solidFill>
                <a:latin typeface="Arial" pitchFamily="34" charset="0"/>
                <a:cs typeface="Arial" pitchFamily="34" charset="0"/>
              </a:rPr>
              <a:t> </a:t>
            </a:r>
            <a:r>
              <a:rPr lang="pt-BR" sz="1400" b="1" i="1" dirty="0" smtClean="0">
                <a:solidFill>
                  <a:schemeClr val="accent1"/>
                </a:solidFill>
                <a:latin typeface="Arial" pitchFamily="34" charset="0"/>
                <a:cs typeface="Arial" pitchFamily="34" charset="0"/>
              </a:rPr>
              <a:t>subsol a câmpurilor: număr de pagini,</a:t>
            </a:r>
            <a:r>
              <a:rPr lang="ro-RO" sz="1400" b="1" i="1" dirty="0" smtClean="0">
                <a:solidFill>
                  <a:schemeClr val="accent1"/>
                </a:solidFill>
                <a:latin typeface="Arial" pitchFamily="34" charset="0"/>
                <a:cs typeface="Arial" pitchFamily="34" charset="0"/>
              </a:rPr>
              <a:t> </a:t>
            </a:r>
            <a:r>
              <a:rPr lang="en-US" sz="1400" b="1" i="1" dirty="0" smtClean="0">
                <a:solidFill>
                  <a:schemeClr val="accent1"/>
                </a:solidFill>
                <a:latin typeface="Arial" pitchFamily="34" charset="0"/>
                <a:cs typeface="Arial" pitchFamily="34" charset="0"/>
              </a:rPr>
              <a:t>data, </a:t>
            </a:r>
            <a:r>
              <a:rPr lang="en-US" sz="1400" b="1" i="1" dirty="0" err="1" smtClean="0">
                <a:solidFill>
                  <a:schemeClr val="accent1"/>
                </a:solidFill>
                <a:latin typeface="Arial" pitchFamily="34" charset="0"/>
                <a:cs typeface="Arial" pitchFamily="34" charset="0"/>
              </a:rPr>
              <a:t>ora</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numele</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foii</a:t>
            </a:r>
            <a:r>
              <a:rPr lang="en-US" sz="1400" b="1" i="1" dirty="0" smtClean="0">
                <a:solidFill>
                  <a:schemeClr val="accent1"/>
                </a:solidFill>
                <a:latin typeface="Arial" pitchFamily="34" charset="0"/>
                <a:cs typeface="Arial" pitchFamily="34" charset="0"/>
              </a:rPr>
              <a:t> de </a:t>
            </a:r>
            <a:r>
              <a:rPr lang="en-US" sz="1400" b="1" i="1" dirty="0" err="1" smtClean="0">
                <a:solidFill>
                  <a:schemeClr val="accent1"/>
                </a:solidFill>
                <a:latin typeface="Arial" pitchFamily="34" charset="0"/>
                <a:cs typeface="Arial" pitchFamily="34" charset="0"/>
              </a:rPr>
              <a:t>calcul</a:t>
            </a:r>
            <a:r>
              <a:rPr lang="en-US" sz="1400" b="1" i="1" dirty="0" smtClean="0">
                <a:solidFill>
                  <a:schemeClr val="accent1"/>
                </a:solidFill>
                <a:latin typeface="Arial" pitchFamily="34" charset="0"/>
                <a:cs typeface="Arial" pitchFamily="34" charset="0"/>
              </a:rPr>
              <a:t>,</a:t>
            </a:r>
            <a:r>
              <a:rPr lang="ro-RO"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numele</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registrului</a:t>
            </a:r>
            <a:r>
              <a:rPr lang="en-US" sz="1400" b="1" i="1" dirty="0" smtClean="0">
                <a:solidFill>
                  <a:schemeClr val="accent1"/>
                </a:solidFill>
                <a:latin typeface="Arial" pitchFamily="34" charset="0"/>
                <a:cs typeface="Arial" pitchFamily="34" charset="0"/>
              </a:rPr>
              <a:t> de </a:t>
            </a:r>
            <a:r>
              <a:rPr lang="en-US" sz="1400" b="1" i="1" dirty="0" err="1" smtClean="0">
                <a:solidFill>
                  <a:schemeClr val="accent1"/>
                </a:solidFill>
                <a:latin typeface="Arial" pitchFamily="34" charset="0"/>
                <a:cs typeface="Arial" pitchFamily="34" charset="0"/>
              </a:rPr>
              <a:t>calcul</a:t>
            </a:r>
            <a:endParaRPr lang="ro-RO" sz="1400" b="1" i="1" dirty="0" err="1" smtClean="0">
              <a:solidFill>
                <a:schemeClr val="accent1"/>
              </a:solidFill>
              <a:latin typeface="Arial" pitchFamily="34" charset="0"/>
              <a:cs typeface="Arial" pitchFamily="34" charset="0"/>
            </a:endParaRPr>
          </a:p>
        </p:txBody>
      </p:sp>
      <p:sp>
        <p:nvSpPr>
          <p:cNvPr id="5" name="CasetăText 4"/>
          <p:cNvSpPr txBox="1"/>
          <p:nvPr/>
        </p:nvSpPr>
        <p:spPr>
          <a:xfrm>
            <a:off x="1752600" y="3505200"/>
            <a:ext cx="5715000" cy="2462213"/>
          </a:xfrm>
          <a:prstGeom prst="rect">
            <a:avLst/>
          </a:prstGeom>
          <a:noFill/>
        </p:spPr>
        <p:txBody>
          <a:bodyPr wrap="square" rtlCol="0">
            <a:spAutoFit/>
          </a:bodyPr>
          <a:lstStyle/>
          <a:p>
            <a:endParaRPr lang="ro-RO" sz="1400" dirty="0" smtClean="0">
              <a:latin typeface="Arial" pitchFamily="34" charset="0"/>
              <a:cs typeface="Arial" pitchFamily="34" charset="0"/>
            </a:endParaRPr>
          </a:p>
          <a:p>
            <a:pPr algn="just"/>
            <a:r>
              <a:rPr lang="en-US" sz="1400" b="1" dirty="0" err="1" smtClean="0">
                <a:latin typeface="Arial" pitchFamily="34" charset="0"/>
                <a:cs typeface="Arial" pitchFamily="34" charset="0"/>
              </a:rPr>
              <a:t>Butoane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pentru</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particularizarea</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antetului</a:t>
            </a:r>
            <a:r>
              <a:rPr lang="en-US" sz="1400" dirty="0" smtClean="0">
                <a:latin typeface="Arial" pitchFamily="34" charset="0"/>
                <a:cs typeface="Arial" pitchFamily="34" charset="0"/>
              </a:rPr>
              <a:t>/</a:t>
            </a:r>
            <a:r>
              <a:rPr lang="en-US" sz="1400" dirty="0" err="1" smtClean="0">
                <a:latin typeface="Arial" pitchFamily="34" charset="0"/>
                <a:cs typeface="Arial" pitchFamily="34" charset="0"/>
              </a:rPr>
              <a:t>subsolului</a:t>
            </a:r>
            <a:r>
              <a:rPr lang="en-US" sz="1400" dirty="0" smtClean="0">
                <a:latin typeface="Arial" pitchFamily="34" charset="0"/>
                <a:cs typeface="Arial" pitchFamily="34" charset="0"/>
              </a:rPr>
              <a:t>:</a:t>
            </a:r>
          </a:p>
          <a:p>
            <a:pPr algn="just">
              <a:buFont typeface="Arial" pitchFamily="34" charset="0"/>
              <a:buChar char="•"/>
            </a:pPr>
            <a:r>
              <a:rPr lang="vi-VN" sz="1400" dirty="0" smtClean="0">
                <a:latin typeface="Arial" pitchFamily="34" charset="0"/>
                <a:cs typeface="Arial" pitchFamily="34" charset="0"/>
              </a:rPr>
              <a:t>Introducerea numărului de pagină</a:t>
            </a:r>
          </a:p>
          <a:p>
            <a:pPr algn="just">
              <a:buFont typeface="Arial" pitchFamily="34" charset="0"/>
              <a:buChar char="•"/>
            </a:pPr>
            <a:r>
              <a:rPr lang="vi-VN" sz="1400" dirty="0" smtClean="0">
                <a:latin typeface="Arial" pitchFamily="34" charset="0"/>
                <a:cs typeface="Arial" pitchFamily="34" charset="0"/>
              </a:rPr>
              <a:t>Introducerea numărului total de pagini din cadrul foii </a:t>
            </a:r>
          </a:p>
          <a:p>
            <a:pPr algn="just">
              <a:buFont typeface="Arial" pitchFamily="34" charset="0"/>
              <a:buChar char="•"/>
            </a:pPr>
            <a:r>
              <a:rPr lang="ro-RO" sz="1400" dirty="0" smtClean="0">
                <a:latin typeface="Arial" pitchFamily="34" charset="0"/>
                <a:cs typeface="Arial" pitchFamily="34" charset="0"/>
              </a:rPr>
              <a:t>Introducerea datei curente</a:t>
            </a:r>
          </a:p>
          <a:p>
            <a:pPr algn="just">
              <a:buFont typeface="Arial" pitchFamily="34" charset="0"/>
              <a:buChar char="•"/>
            </a:pPr>
            <a:r>
              <a:rPr lang="ro-RO" sz="1400" dirty="0" smtClean="0">
                <a:latin typeface="Arial" pitchFamily="34" charset="0"/>
                <a:cs typeface="Arial" pitchFamily="34" charset="0"/>
              </a:rPr>
              <a:t>Introducerea orei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curente</a:t>
            </a:r>
            <a:endParaRPr lang="ro-RO" sz="1400" dirty="0" smtClean="0">
              <a:latin typeface="Arial" pitchFamily="34" charset="0"/>
              <a:cs typeface="Arial" pitchFamily="34" charset="0"/>
            </a:endParaRPr>
          </a:p>
          <a:p>
            <a:pPr algn="just">
              <a:buFont typeface="Arial" pitchFamily="34" charset="0"/>
              <a:buChar char="•"/>
            </a:pPr>
            <a:r>
              <a:rPr lang="it-IT" sz="1400" dirty="0" smtClean="0">
                <a:latin typeface="Arial" pitchFamily="34" charset="0"/>
                <a:cs typeface="Arial" pitchFamily="34" charset="0"/>
              </a:rPr>
              <a:t>Scrierea locului de salvare al fişierului</a:t>
            </a:r>
          </a:p>
          <a:p>
            <a:pPr algn="just">
              <a:buFont typeface="Arial" pitchFamily="34" charset="0"/>
              <a:buChar char="•"/>
            </a:pPr>
            <a:r>
              <a:rPr lang="vi-VN" sz="1400" dirty="0" smtClean="0">
                <a:latin typeface="Arial" pitchFamily="34" charset="0"/>
                <a:cs typeface="Arial" pitchFamily="34" charset="0"/>
              </a:rPr>
              <a:t>Numele registrului din care face parte foaia de calcul </a:t>
            </a:r>
          </a:p>
          <a:p>
            <a:pPr algn="just">
              <a:buFont typeface="Arial" pitchFamily="34" charset="0"/>
              <a:buChar char="•"/>
            </a:pPr>
            <a:r>
              <a:rPr lang="vi-VN" sz="1400" dirty="0" smtClean="0">
                <a:latin typeface="Arial" pitchFamily="34" charset="0"/>
                <a:cs typeface="Arial" pitchFamily="34" charset="0"/>
              </a:rPr>
              <a:t>Numele foii de calcul</a:t>
            </a:r>
          </a:p>
          <a:p>
            <a:pPr algn="just">
              <a:buFont typeface="Arial" pitchFamily="34" charset="0"/>
              <a:buChar char="•"/>
            </a:pPr>
            <a:r>
              <a:rPr lang="it-IT" sz="1400" dirty="0" smtClean="0">
                <a:latin typeface="Arial" pitchFamily="34" charset="0"/>
                <a:cs typeface="Arial" pitchFamily="34" charset="0"/>
              </a:rPr>
              <a:t>Puteţi să o inseraţi o imagine</a:t>
            </a:r>
          </a:p>
          <a:p>
            <a:pPr algn="just">
              <a:buFont typeface="Arial" pitchFamily="34" charset="0"/>
              <a:buChar char="•"/>
            </a:pPr>
            <a:r>
              <a:rPr lang="vi-VN" sz="1400" dirty="0" smtClean="0">
                <a:latin typeface="Arial" pitchFamily="34" charset="0"/>
                <a:cs typeface="Arial" pitchFamily="34" charset="0"/>
              </a:rPr>
              <a:t>Formatarea imaginii inserate în antet sau subsol</a:t>
            </a:r>
            <a:r>
              <a:rPr lang="en-US" sz="1400" dirty="0" smtClean="0">
                <a:latin typeface="Arial" pitchFamily="34" charset="0"/>
                <a:cs typeface="Arial" pitchFamily="34" charset="0"/>
              </a:rPr>
              <a:t>.</a:t>
            </a:r>
            <a:r>
              <a:rPr lang="vi-VN" sz="1400" dirty="0" smtClean="0">
                <a:latin typeface="Arial" pitchFamily="34" charset="0"/>
                <a:cs typeface="Arial" pitchFamily="34" charset="0"/>
              </a:rPr>
              <a:t> </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8"/>
          <p:cNvPicPr>
            <a:picLocks noGrp="1" noChangeAspect="1" noChangeArrowheads="1"/>
          </p:cNvPicPr>
          <p:nvPr>
            <p:ph idx="1"/>
          </p:nvPr>
        </p:nvPicPr>
        <p:blipFill>
          <a:blip r:embed="rId2" cstate="print"/>
          <a:srcRect/>
          <a:stretch>
            <a:fillRect/>
          </a:stretch>
        </p:blipFill>
        <p:spPr bwMode="auto">
          <a:xfrm>
            <a:off x="1143000" y="1417656"/>
            <a:ext cx="3276600" cy="3091435"/>
          </a:xfrm>
          <a:prstGeom prst="rect">
            <a:avLst/>
          </a:prstGeom>
          <a:noFill/>
          <a:ln w="9525">
            <a:noFill/>
            <a:miter lim="800000"/>
            <a:headEnd/>
            <a:tailEnd/>
          </a:ln>
          <a:effectLst/>
        </p:spPr>
      </p:pic>
      <p:sp>
        <p:nvSpPr>
          <p:cNvPr id="2" name="Titlu 1"/>
          <p:cNvSpPr>
            <a:spLocks noGrp="1"/>
          </p:cNvSpPr>
          <p:nvPr>
            <p:ph type="title"/>
          </p:nvPr>
        </p:nvSpPr>
        <p:spPr>
          <a:xfrm>
            <a:off x="2362200" y="1143000"/>
            <a:ext cx="4648200" cy="304800"/>
          </a:xfrm>
        </p:spPr>
        <p:txBody>
          <a:bodyPr>
            <a:noAutofit/>
          </a:bodyPr>
          <a:lstStyle/>
          <a:p>
            <a:pPr algn="ctr"/>
            <a:r>
              <a:rPr lang="en-US" sz="1400" b="1" i="1" dirty="0" err="1" smtClean="0">
                <a:solidFill>
                  <a:schemeClr val="accent1"/>
                </a:solidFill>
                <a:latin typeface="Arial" pitchFamily="34" charset="0"/>
                <a:cs typeface="Arial" pitchFamily="34" charset="0"/>
              </a:rPr>
              <a:t>Antet</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particularizat</a:t>
            </a:r>
            <a:endParaRPr lang="ro-RO" sz="1400" b="1" i="1" dirty="0" smtClean="0">
              <a:solidFill>
                <a:schemeClr val="accent1"/>
              </a:solidFill>
              <a:latin typeface="Arial" pitchFamily="34" charset="0"/>
              <a:cs typeface="Arial" pitchFamily="34" charset="0"/>
            </a:endParaRPr>
          </a:p>
        </p:txBody>
      </p:sp>
      <p:pic>
        <p:nvPicPr>
          <p:cNvPr id="11" name="Picture 7"/>
          <p:cNvPicPr>
            <a:picLocks noChangeAspect="1" noChangeArrowheads="1"/>
          </p:cNvPicPr>
          <p:nvPr/>
        </p:nvPicPr>
        <p:blipFill>
          <a:blip r:embed="rId3" cstate="print"/>
          <a:srcRect l="34524" t="25992" r="23214" b="14683"/>
          <a:stretch>
            <a:fillRect/>
          </a:stretch>
        </p:blipFill>
        <p:spPr bwMode="auto">
          <a:xfrm>
            <a:off x="5615976" y="1459992"/>
            <a:ext cx="2738755" cy="2883408"/>
          </a:xfrm>
          <a:prstGeom prst="rect">
            <a:avLst/>
          </a:prstGeom>
          <a:noFill/>
          <a:ln w="9525">
            <a:solidFill>
              <a:schemeClr val="tx1"/>
            </a:solidFill>
            <a:miter lim="800000"/>
            <a:headEnd/>
            <a:tailEnd/>
          </a:ln>
          <a:effectLst/>
        </p:spPr>
      </p:pic>
      <p:pic>
        <p:nvPicPr>
          <p:cNvPr id="2057" name="Picture 9"/>
          <p:cNvPicPr>
            <a:picLocks noChangeAspect="1" noChangeArrowheads="1"/>
          </p:cNvPicPr>
          <p:nvPr/>
        </p:nvPicPr>
        <p:blipFill>
          <a:blip r:embed="rId4" cstate="print"/>
          <a:srcRect/>
          <a:stretch>
            <a:fillRect/>
          </a:stretch>
        </p:blipFill>
        <p:spPr bwMode="auto">
          <a:xfrm>
            <a:off x="2667000" y="4267200"/>
            <a:ext cx="4467225" cy="1883853"/>
          </a:xfrm>
          <a:prstGeom prst="rect">
            <a:avLst/>
          </a:prstGeom>
          <a:noFill/>
          <a:ln w="9525">
            <a:solidFill>
              <a:srgbClr val="0070C0"/>
            </a:solidFill>
            <a:miter lim="800000"/>
            <a:headEnd/>
            <a:tailEnd/>
          </a:ln>
          <a:effectLst/>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76200" y="2057400"/>
            <a:ext cx="2514600" cy="3505200"/>
          </a:xfrm>
        </p:spPr>
        <p:txBody>
          <a:bodyPr>
            <a:noAutofit/>
          </a:bodyPr>
          <a:lstStyle/>
          <a:p>
            <a:pPr marL="0" indent="0" algn="just">
              <a:buClrTx/>
              <a:buNone/>
            </a:pPr>
            <a:r>
              <a:rPr lang="en-US" sz="1300" dirty="0" smtClean="0">
                <a:latin typeface="Arial" pitchFamily="34" charset="0"/>
                <a:cs typeface="Arial" pitchFamily="34" charset="0"/>
              </a:rPr>
              <a:t>I</a:t>
            </a:r>
            <a:r>
              <a:rPr lang="vi-VN" sz="1300" dirty="0" smtClean="0">
                <a:latin typeface="Arial" pitchFamily="34" charset="0"/>
                <a:cs typeface="Arial" pitchFamily="34" charset="0"/>
              </a:rPr>
              <a:t>n submeniul </a:t>
            </a:r>
            <a:r>
              <a:rPr lang="vi-VN" sz="1300" b="1" dirty="0" smtClean="0">
                <a:latin typeface="Arial" pitchFamily="34" charset="0"/>
                <a:cs typeface="Arial" pitchFamily="34" charset="0"/>
              </a:rPr>
              <a:t>Foaie </a:t>
            </a: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fereastra</a:t>
            </a:r>
            <a:r>
              <a:rPr lang="en-US" sz="1300" dirty="0" smtClean="0">
                <a:latin typeface="Arial" pitchFamily="34" charset="0"/>
                <a:cs typeface="Arial" pitchFamily="34" charset="0"/>
              </a:rPr>
              <a:t> </a:t>
            </a:r>
            <a:r>
              <a:rPr lang="vi-VN" sz="1300" b="1" dirty="0" smtClean="0">
                <a:latin typeface="Arial" pitchFamily="34" charset="0"/>
                <a:cs typeface="Arial" pitchFamily="34" charset="0"/>
              </a:rPr>
              <a:t>Iniţializare pagină </a:t>
            </a:r>
            <a:r>
              <a:rPr lang="en-US" sz="1300" dirty="0" err="1" smtClean="0">
                <a:latin typeface="Arial" pitchFamily="34" charset="0"/>
                <a:cs typeface="Arial" pitchFamily="34" charset="0"/>
              </a:rPr>
              <a:t>puteti</a:t>
            </a:r>
            <a:r>
              <a:rPr lang="en-US" sz="1300" dirty="0" smtClean="0">
                <a:latin typeface="Arial" pitchFamily="34" charset="0"/>
                <a:cs typeface="Arial" pitchFamily="34" charset="0"/>
              </a:rPr>
              <a:t>:</a:t>
            </a:r>
            <a:endParaRPr lang="vi-VN" sz="1300" dirty="0" smtClean="0">
              <a:latin typeface="Arial" pitchFamily="34" charset="0"/>
              <a:cs typeface="Arial" pitchFamily="34" charset="0"/>
            </a:endParaRPr>
          </a:p>
          <a:p>
            <a:pPr marL="0" indent="0" algn="just">
              <a:buClrTx/>
            </a:pPr>
            <a:r>
              <a:rPr lang="it-IT" sz="1300" dirty="0" smtClean="0">
                <a:latin typeface="Arial" pitchFamily="34" charset="0"/>
                <a:cs typeface="Arial" pitchFamily="34" charset="0"/>
              </a:rPr>
              <a:t>stabili zona de date care trebuie tipărită în secţiunea </a:t>
            </a:r>
            <a:r>
              <a:rPr lang="it-IT" sz="1300" b="1" dirty="0" smtClean="0">
                <a:latin typeface="Arial" pitchFamily="34" charset="0"/>
                <a:cs typeface="Arial" pitchFamily="34" charset="0"/>
              </a:rPr>
              <a:t>Zona de imprimat; </a:t>
            </a:r>
          </a:p>
          <a:p>
            <a:pPr marL="0" indent="0" algn="just">
              <a:spcBef>
                <a:spcPts val="0"/>
              </a:spcBef>
              <a:buClrTx/>
            </a:pPr>
            <a:r>
              <a:rPr lang="vi-VN" sz="1300" dirty="0" smtClean="0">
                <a:latin typeface="Arial" pitchFamily="34" charset="0"/>
                <a:cs typeface="Arial" pitchFamily="34" charset="0"/>
              </a:rPr>
              <a:t>să selectaţi rânduri care să se repete la începutul fiecărei foi de hârtie prin cşi selectarea rândului care trebuie repetat; lic în secţiunea </a:t>
            </a:r>
            <a:r>
              <a:rPr lang="vi-VN" sz="1300" b="1" dirty="0" smtClean="0">
                <a:latin typeface="Arial" pitchFamily="34" charset="0"/>
                <a:cs typeface="Arial" pitchFamily="34" charset="0"/>
              </a:rPr>
              <a:t>Imprimare titluri </a:t>
            </a:r>
            <a:r>
              <a:rPr lang="en-US" sz="1300" dirty="0" err="1" smtClean="0">
                <a:latin typeface="Arial" pitchFamily="34" charset="0"/>
                <a:cs typeface="Arial" pitchFamily="34" charset="0"/>
              </a:rPr>
              <a:t>optiunea</a:t>
            </a:r>
            <a:r>
              <a:rPr lang="en-US" sz="1300" b="1" dirty="0" smtClean="0">
                <a:latin typeface="Arial" pitchFamily="34" charset="0"/>
                <a:cs typeface="Arial" pitchFamily="34" charset="0"/>
              </a:rPr>
              <a:t> </a:t>
            </a:r>
            <a:r>
              <a:rPr lang="vi-VN" sz="1300" b="1" dirty="0" smtClean="0">
                <a:latin typeface="Arial" pitchFamily="34" charset="0"/>
                <a:cs typeface="Arial" pitchFamily="34" charset="0"/>
              </a:rPr>
              <a:t>Rânduri de repetat la început</a:t>
            </a:r>
            <a:endParaRPr lang="vi-VN" sz="1300" dirty="0" smtClean="0">
              <a:latin typeface="Arial" pitchFamily="34" charset="0"/>
              <a:cs typeface="Arial" pitchFamily="34" charset="0"/>
            </a:endParaRPr>
          </a:p>
          <a:p>
            <a:pPr marL="0" indent="0" algn="just">
              <a:buClrTx/>
            </a:pPr>
            <a:r>
              <a:rPr lang="vi-VN" sz="1300" dirty="0" smtClean="0">
                <a:latin typeface="Arial" pitchFamily="34" charset="0"/>
                <a:cs typeface="Arial" pitchFamily="34" charset="0"/>
              </a:rPr>
              <a:t>să selectaţi coloane care să se repete pe fiecare foaie de hârtie prin clic în secţiunea </a:t>
            </a:r>
            <a:r>
              <a:rPr lang="vi-VN" sz="1300" b="1" dirty="0" smtClean="0">
                <a:latin typeface="Arial" pitchFamily="34" charset="0"/>
                <a:cs typeface="Arial" pitchFamily="34" charset="0"/>
              </a:rPr>
              <a:t>Imprimare titluri</a:t>
            </a:r>
            <a:r>
              <a:rPr lang="en-US" sz="1300" b="1" dirty="0" smtClean="0">
                <a:latin typeface="Arial" pitchFamily="34" charset="0"/>
                <a:cs typeface="Arial" pitchFamily="34" charset="0"/>
              </a:rPr>
              <a:t> </a:t>
            </a:r>
            <a:r>
              <a:rPr lang="en-US" sz="1300" dirty="0" err="1" smtClean="0">
                <a:latin typeface="Arial" pitchFamily="34" charset="0"/>
                <a:cs typeface="Arial" pitchFamily="34" charset="0"/>
              </a:rPr>
              <a:t>optiunea</a:t>
            </a:r>
            <a:r>
              <a:rPr lang="en-US" sz="1300" b="1" dirty="0" smtClean="0">
                <a:latin typeface="Arial" pitchFamily="34" charset="0"/>
                <a:cs typeface="Arial" pitchFamily="34" charset="0"/>
              </a:rPr>
              <a:t> </a:t>
            </a:r>
            <a:r>
              <a:rPr lang="vi-VN" sz="1300" b="1" dirty="0" smtClean="0">
                <a:latin typeface="Arial" pitchFamily="34" charset="0"/>
                <a:cs typeface="Arial" pitchFamily="34" charset="0"/>
              </a:rPr>
              <a:t>Rânduri de repetat la început </a:t>
            </a:r>
            <a:r>
              <a:rPr lang="vi-VN" sz="1300" dirty="0" smtClean="0">
                <a:latin typeface="Arial" pitchFamily="34" charset="0"/>
                <a:cs typeface="Arial" pitchFamily="34" charset="0"/>
              </a:rPr>
              <a:t>şi selectarea coloanei care trebuie să se repete; </a:t>
            </a:r>
          </a:p>
        </p:txBody>
      </p:sp>
      <p:sp>
        <p:nvSpPr>
          <p:cNvPr id="2" name="Titlu 1"/>
          <p:cNvSpPr>
            <a:spLocks noGrp="1"/>
          </p:cNvSpPr>
          <p:nvPr>
            <p:ph type="title"/>
          </p:nvPr>
        </p:nvSpPr>
        <p:spPr>
          <a:xfrm>
            <a:off x="228600" y="838200"/>
            <a:ext cx="8458200" cy="1143000"/>
          </a:xfrm>
        </p:spPr>
        <p:txBody>
          <a:bodyPr>
            <a:noAutofit/>
          </a:bodyPr>
          <a:lstStyle/>
          <a:p>
            <a:pPr algn="ctr"/>
            <a:r>
              <a:rPr lang="ro-RO" sz="1400" b="1" i="1" dirty="0" smtClean="0">
                <a:solidFill>
                  <a:schemeClr val="accent1"/>
                </a:solidFill>
                <a:latin typeface="Arial" pitchFamily="34" charset="0"/>
                <a:cs typeface="Arial" pitchFamily="34" charset="0"/>
              </a:rPr>
              <a:t>Verificarea</a:t>
            </a:r>
            <a:r>
              <a:rPr lang="ro-RO" sz="1400" i="1" dirty="0" smtClean="0">
                <a:solidFill>
                  <a:schemeClr val="accent1"/>
                </a:solidFill>
                <a:latin typeface="Arial" pitchFamily="34" charset="0"/>
                <a:cs typeface="Arial" pitchFamily="34" charset="0"/>
              </a:rPr>
              <a:t> </a:t>
            </a:r>
            <a:r>
              <a:rPr lang="ro-RO" sz="1400" b="1" i="1" dirty="0" smtClean="0">
                <a:solidFill>
                  <a:schemeClr val="accent1"/>
                </a:solidFill>
                <a:latin typeface="Arial" pitchFamily="34" charset="0"/>
                <a:cs typeface="Arial" pitchFamily="34" charset="0"/>
              </a:rPr>
              <a:t>calculelor si </a:t>
            </a:r>
            <a:r>
              <a:rPr lang="ro-RO" sz="1400" b="1" i="1" dirty="0" err="1" smtClean="0">
                <a:solidFill>
                  <a:schemeClr val="accent1"/>
                </a:solidFill>
                <a:latin typeface="Arial" pitchFamily="34" charset="0"/>
                <a:cs typeface="Arial" pitchFamily="34" charset="0"/>
              </a:rPr>
              <a:t>func</a:t>
            </a:r>
            <a:r>
              <a:rPr lang="en-US" sz="1400" b="1" i="1" dirty="0" smtClean="0">
                <a:solidFill>
                  <a:schemeClr val="accent1"/>
                </a:solidFill>
                <a:latin typeface="Arial" pitchFamily="34" charset="0"/>
                <a:cs typeface="Arial" pitchFamily="34" charset="0"/>
              </a:rPr>
              <a:t>t</a:t>
            </a:r>
            <a:r>
              <a:rPr lang="ro-RO" sz="1400" b="1" i="1" dirty="0" smtClean="0">
                <a:solidFill>
                  <a:schemeClr val="accent1"/>
                </a:solidFill>
                <a:latin typeface="Arial" pitchFamily="34" charset="0"/>
                <a:cs typeface="Arial" pitchFamily="34" charset="0"/>
              </a:rPr>
              <a:t>iilor</a:t>
            </a:r>
            <a:r>
              <a:rPr lang="en-US" sz="1400" b="1" i="1" dirty="0" smtClean="0">
                <a:solidFill>
                  <a:schemeClr val="accent1"/>
                </a:solidFill>
                <a:latin typeface="Arial" pitchFamily="34" charset="0"/>
                <a:cs typeface="Arial" pitchFamily="34" charset="0"/>
              </a:rPr>
              <a:t> </a:t>
            </a:r>
            <a:r>
              <a:rPr lang="ro-RO" sz="1400" b="1" i="1" dirty="0" smtClean="0">
                <a:solidFill>
                  <a:schemeClr val="accent1"/>
                </a:solidFill>
                <a:latin typeface="Arial" pitchFamily="34" charset="0"/>
                <a:cs typeface="Arial" pitchFamily="34" charset="0"/>
              </a:rPr>
              <a:t>înainte de </a:t>
            </a:r>
            <a:r>
              <a:rPr lang="ro-RO" sz="1400" b="1" i="1" dirty="0" err="1" smtClean="0">
                <a:solidFill>
                  <a:schemeClr val="accent1"/>
                </a:solidFill>
                <a:latin typeface="Arial" pitchFamily="34" charset="0"/>
                <a:cs typeface="Arial" pitchFamily="34" charset="0"/>
              </a:rPr>
              <a:t>printare</a:t>
            </a:r>
            <a:r>
              <a:rPr lang="en-US" sz="1400" b="1" i="1" dirty="0" smtClean="0">
                <a:solidFill>
                  <a:schemeClr val="accent1"/>
                </a:solidFill>
                <a:latin typeface="Arial" pitchFamily="34" charset="0"/>
                <a:cs typeface="Arial" pitchFamily="34" charset="0"/>
              </a:rPr>
              <a:t>. </a:t>
            </a:r>
            <a:r>
              <a:rPr lang="pt-BR" sz="1400" b="1" i="1" dirty="0" smtClean="0">
                <a:solidFill>
                  <a:schemeClr val="accent1"/>
                </a:solidFill>
                <a:latin typeface="Arial" pitchFamily="34" charset="0"/>
                <a:cs typeface="Arial" pitchFamily="34" charset="0"/>
              </a:rPr>
              <a:t>Afisarea sau ascunderea liniilor de </a:t>
            </a:r>
            <a:r>
              <a:rPr lang="vi-VN" sz="1400" b="1" i="1" dirty="0" smtClean="0">
                <a:solidFill>
                  <a:schemeClr val="accent1"/>
                </a:solidFill>
                <a:latin typeface="Arial" pitchFamily="34" charset="0"/>
                <a:cs typeface="Arial" pitchFamily="34" charset="0"/>
              </a:rPr>
              <a:t>grilă (gridlines) si a etichetelor de</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rânduri</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si</a:t>
            </a:r>
            <a:r>
              <a:rPr lang="en-US" sz="1400" b="1" i="1" dirty="0" smtClean="0">
                <a:solidFill>
                  <a:schemeClr val="accent1"/>
                </a:solidFill>
                <a:latin typeface="Arial" pitchFamily="34" charset="0"/>
                <a:cs typeface="Arial" pitchFamily="34" charset="0"/>
              </a:rPr>
              <a:t> </a:t>
            </a:r>
            <a:r>
              <a:rPr lang="en-US" sz="1400" b="1" i="1" dirty="0" err="1" smtClean="0">
                <a:solidFill>
                  <a:schemeClr val="accent1"/>
                </a:solidFill>
                <a:latin typeface="Arial" pitchFamily="34" charset="0"/>
                <a:cs typeface="Arial" pitchFamily="34" charset="0"/>
              </a:rPr>
              <a:t>coloane</a:t>
            </a:r>
            <a:r>
              <a:rPr lang="en-US" sz="1400" b="1" i="1" dirty="0" smtClean="0">
                <a:solidFill>
                  <a:schemeClr val="accent1"/>
                </a:solidFill>
                <a:latin typeface="Arial" pitchFamily="34" charset="0"/>
                <a:cs typeface="Arial" pitchFamily="34" charset="0"/>
              </a:rPr>
              <a:t> (row and column </a:t>
            </a:r>
            <a:r>
              <a:rPr lang="ro-RO" sz="1400" b="1" i="1" dirty="0" err="1" smtClean="0">
                <a:solidFill>
                  <a:schemeClr val="accent1"/>
                </a:solidFill>
                <a:latin typeface="Arial" pitchFamily="34" charset="0"/>
                <a:cs typeface="Arial" pitchFamily="34" charset="0"/>
              </a:rPr>
              <a:t>heading</a:t>
            </a:r>
            <a:r>
              <a:rPr lang="ro-RO" sz="1400" b="1" i="1" dirty="0" smtClean="0">
                <a:solidFill>
                  <a:schemeClr val="accent1"/>
                </a:solidFill>
                <a:latin typeface="Arial" pitchFamily="34" charset="0"/>
                <a:cs typeface="Arial" pitchFamily="34" charset="0"/>
              </a:rPr>
              <a:t>)</a:t>
            </a:r>
            <a:r>
              <a:rPr lang="en-US" sz="1400" b="1" i="1" dirty="0" smtClean="0">
                <a:solidFill>
                  <a:schemeClr val="accent1"/>
                </a:solidFill>
                <a:latin typeface="Arial" pitchFamily="34" charset="0"/>
                <a:cs typeface="Arial" pitchFamily="34" charset="0"/>
              </a:rPr>
              <a:t>. </a:t>
            </a:r>
            <a:r>
              <a:rPr lang="vi-VN" sz="1400" b="1" i="1" dirty="0" smtClean="0">
                <a:solidFill>
                  <a:schemeClr val="accent1"/>
                </a:solidFill>
                <a:latin typeface="Arial" pitchFamily="34" charset="0"/>
                <a:cs typeface="Arial" pitchFamily="34" charset="0"/>
              </a:rPr>
              <a:t>Repetarea automată a rândurilor la</a:t>
            </a:r>
            <a:r>
              <a:rPr lang="en-US" sz="1400" b="1" i="1" dirty="0" smtClean="0">
                <a:solidFill>
                  <a:schemeClr val="accent1"/>
                </a:solidFill>
                <a:latin typeface="Arial" pitchFamily="34" charset="0"/>
                <a:cs typeface="Arial" pitchFamily="34" charset="0"/>
              </a:rPr>
              <a:t> </a:t>
            </a:r>
            <a:r>
              <a:rPr lang="it-IT" sz="1400" b="1" i="1" dirty="0" smtClean="0">
                <a:solidFill>
                  <a:schemeClr val="accent1"/>
                </a:solidFill>
                <a:latin typeface="Arial" pitchFamily="34" charset="0"/>
                <a:cs typeface="Arial" pitchFamily="34" charset="0"/>
              </a:rPr>
              <a:t>începutul fiecărei pagini la imprimare</a:t>
            </a:r>
            <a:endParaRPr lang="ro-RO" sz="1400" b="1" i="1" dirty="0" smtClean="0">
              <a:solidFill>
                <a:schemeClr val="accent1"/>
              </a:solidFill>
              <a:latin typeface="Arial" pitchFamily="34" charset="0"/>
              <a:cs typeface="Arial" pitchFamily="34" charset="0"/>
            </a:endParaRPr>
          </a:p>
        </p:txBody>
      </p:sp>
      <p:pic>
        <p:nvPicPr>
          <p:cNvPr id="7170" name="Picture 2"/>
          <p:cNvPicPr>
            <a:picLocks noChangeAspect="1" noChangeArrowheads="1"/>
          </p:cNvPicPr>
          <p:nvPr/>
        </p:nvPicPr>
        <p:blipFill>
          <a:blip r:embed="rId2" cstate="print"/>
          <a:srcRect/>
          <a:stretch>
            <a:fillRect/>
          </a:stretch>
        </p:blipFill>
        <p:spPr bwMode="auto">
          <a:xfrm>
            <a:off x="2514600" y="1875504"/>
            <a:ext cx="6591013" cy="3001296"/>
          </a:xfrm>
          <a:prstGeom prst="rect">
            <a:avLst/>
          </a:prstGeom>
          <a:noFill/>
          <a:ln w="9525">
            <a:noFill/>
            <a:miter lim="800000"/>
            <a:headEnd/>
            <a:tailEnd/>
          </a:ln>
          <a:effectLst/>
        </p:spPr>
      </p:pic>
      <p:sp>
        <p:nvSpPr>
          <p:cNvPr id="5" name="Rectangle 4"/>
          <p:cNvSpPr/>
          <p:nvPr/>
        </p:nvSpPr>
        <p:spPr>
          <a:xfrm>
            <a:off x="2743200" y="5105400"/>
            <a:ext cx="6400800" cy="907941"/>
          </a:xfrm>
          <a:prstGeom prst="rect">
            <a:avLst/>
          </a:prstGeom>
        </p:spPr>
        <p:txBody>
          <a:bodyPr wrap="square">
            <a:spAutoFit/>
          </a:bodyPr>
          <a:lstStyle/>
          <a:p>
            <a:pPr algn="just">
              <a:buClrTx/>
              <a:buFont typeface="Arial" pitchFamily="34" charset="0"/>
              <a:buChar char="•"/>
            </a:pPr>
            <a:r>
              <a:rPr lang="en-US" sz="1400" dirty="0" smtClean="0">
                <a:latin typeface="Arial" pitchFamily="34" charset="0"/>
                <a:cs typeface="Arial" pitchFamily="34" charset="0"/>
              </a:rPr>
              <a:t>s</a:t>
            </a:r>
            <a:r>
              <a:rPr lang="vi-VN" sz="1300" dirty="0" smtClean="0">
                <a:latin typeface="Arial" pitchFamily="34" charset="0"/>
                <a:cs typeface="Arial" pitchFamily="34" charset="0"/>
              </a:rPr>
              <a:t>ă imprim</a:t>
            </a:r>
            <a:r>
              <a:rPr lang="en-US" sz="1300" dirty="0" err="1" smtClean="0">
                <a:latin typeface="Arial" pitchFamily="34" charset="0"/>
                <a:cs typeface="Arial" pitchFamily="34" charset="0"/>
              </a:rPr>
              <a:t>ati</a:t>
            </a:r>
            <a:r>
              <a:rPr lang="vi-VN" sz="1300" dirty="0" smtClean="0">
                <a:latin typeface="Arial" pitchFamily="34" charset="0"/>
                <a:cs typeface="Arial" pitchFamily="34" charset="0"/>
              </a:rPr>
              <a:t> şi liniile de grilă </a:t>
            </a:r>
            <a:r>
              <a:rPr lang="en-US" sz="1300" dirty="0" err="1" smtClean="0">
                <a:latin typeface="Arial" pitchFamily="34" charset="0"/>
                <a:cs typeface="Arial" pitchFamily="34" charset="0"/>
              </a:rPr>
              <a:t>prin</a:t>
            </a:r>
            <a:r>
              <a:rPr lang="en-US" sz="1300" dirty="0" smtClean="0">
                <a:latin typeface="Arial" pitchFamily="34" charset="0"/>
                <a:cs typeface="Arial" pitchFamily="34" charset="0"/>
              </a:rPr>
              <a:t> </a:t>
            </a:r>
            <a:r>
              <a:rPr lang="vi-VN" sz="1300" dirty="0" smtClean="0">
                <a:latin typeface="Arial" pitchFamily="34" charset="0"/>
                <a:cs typeface="Arial" pitchFamily="34" charset="0"/>
              </a:rPr>
              <a:t>bifa</a:t>
            </a:r>
            <a:r>
              <a:rPr lang="en-US" sz="1300" dirty="0" err="1" smtClean="0">
                <a:latin typeface="Arial" pitchFamily="34" charset="0"/>
                <a:cs typeface="Arial" pitchFamily="34" charset="0"/>
              </a:rPr>
              <a:t>rea</a:t>
            </a:r>
            <a:r>
              <a:rPr lang="vi-VN" sz="1300" dirty="0" smtClean="0">
                <a:latin typeface="Arial" pitchFamily="34" charset="0"/>
                <a:cs typeface="Arial" pitchFamily="34" charset="0"/>
              </a:rPr>
              <a:t> </a:t>
            </a:r>
            <a:r>
              <a:rPr lang="en-US" sz="1300" dirty="0" err="1" smtClean="0">
                <a:latin typeface="Arial" pitchFamily="34" charset="0"/>
                <a:cs typeface="Arial" pitchFamily="34" charset="0"/>
              </a:rPr>
              <a:t>casetei</a:t>
            </a:r>
            <a:r>
              <a:rPr lang="en-US" sz="1300" dirty="0" smtClean="0">
                <a:latin typeface="Arial" pitchFamily="34" charset="0"/>
                <a:cs typeface="Arial" pitchFamily="34" charset="0"/>
              </a:rPr>
              <a:t> </a:t>
            </a:r>
            <a:r>
              <a:rPr lang="vi-VN" sz="1300" b="1" dirty="0" smtClean="0">
                <a:latin typeface="Arial" pitchFamily="34" charset="0"/>
                <a:cs typeface="Arial" pitchFamily="34" charset="0"/>
              </a:rPr>
              <a:t>Linii de grilă</a:t>
            </a:r>
            <a:r>
              <a:rPr lang="en-US" sz="1300" b="1" dirty="0" smtClean="0">
                <a:latin typeface="Arial" pitchFamily="34" charset="0"/>
                <a:cs typeface="Arial" pitchFamily="34" charset="0"/>
              </a:rPr>
              <a:t> </a:t>
            </a: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zona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Imprimare</a:t>
            </a:r>
            <a:r>
              <a:rPr lang="vi-VN" sz="1300" b="1" dirty="0" smtClean="0">
                <a:latin typeface="Arial" pitchFamily="34" charset="0"/>
                <a:cs typeface="Arial" pitchFamily="34" charset="0"/>
              </a:rPr>
              <a:t>; </a:t>
            </a:r>
            <a:endParaRPr lang="en-US" sz="1300" b="1" dirty="0" smtClean="0">
              <a:latin typeface="Arial" pitchFamily="34" charset="0"/>
              <a:cs typeface="Arial" pitchFamily="34" charset="0"/>
            </a:endParaRPr>
          </a:p>
          <a:p>
            <a:pPr algn="just">
              <a:buClrTx/>
              <a:buFont typeface="Arial" pitchFamily="34" charset="0"/>
              <a:buChar char="•"/>
            </a:pPr>
            <a:r>
              <a:rPr lang="en-US" sz="1300" dirty="0" err="1" smtClean="0">
                <a:latin typeface="Arial" pitchFamily="34" charset="0"/>
                <a:cs typeface="Arial" pitchFamily="34" charset="0"/>
              </a:rPr>
              <a:t>sa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tipariti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etichetele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randurilor</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si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coloanelor</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prin</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bifarea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casetei</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Titluri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randuri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si</a:t>
            </a:r>
            <a:r>
              <a:rPr lang="en-US" sz="1300" b="1" dirty="0" smtClean="0">
                <a:latin typeface="Arial" pitchFamily="34" charset="0"/>
                <a:cs typeface="Arial" pitchFamily="34" charset="0"/>
              </a:rPr>
              <a:t> </a:t>
            </a:r>
            <a:r>
              <a:rPr lang="en-US" sz="1300" b="1" dirty="0" err="1" smtClean="0">
                <a:latin typeface="Arial" pitchFamily="34" charset="0"/>
                <a:cs typeface="Arial" pitchFamily="34" charset="0"/>
              </a:rPr>
              <a:t>coloane</a:t>
            </a:r>
            <a:r>
              <a:rPr lang="en-US" sz="1300" b="1" dirty="0" smtClean="0">
                <a:latin typeface="Arial" pitchFamily="34" charset="0"/>
                <a:cs typeface="Arial" pitchFamily="34" charset="0"/>
              </a:rPr>
              <a:t> </a:t>
            </a: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zona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Imprimare</a:t>
            </a:r>
            <a:r>
              <a:rPr lang="en-US" sz="1300" b="1" dirty="0" smtClean="0">
                <a:latin typeface="Arial" pitchFamily="34" charset="0"/>
                <a:cs typeface="Arial" pitchFamily="34" charset="0"/>
              </a:rPr>
              <a:t>;</a:t>
            </a:r>
          </a:p>
          <a:p>
            <a:pPr algn="just">
              <a:buClrTx/>
              <a:buFont typeface="Arial" pitchFamily="34" charset="0"/>
              <a:buChar char="•"/>
            </a:pPr>
            <a:r>
              <a:rPr lang="en-US" sz="1300" dirty="0" err="1" smtClean="0">
                <a:latin typeface="Arial" pitchFamily="34" charset="0"/>
                <a:cs typeface="Arial" pitchFamily="34" charset="0"/>
              </a:rPr>
              <a:t>sa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verificati</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calcule</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prin</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bifarea</a:t>
            </a:r>
            <a:r>
              <a:rPr lang="en-US" sz="1300" dirty="0" smtClean="0">
                <a:latin typeface="Arial" pitchFamily="34" charset="0"/>
                <a:cs typeface="Arial" pitchFamily="34" charset="0"/>
              </a:rPr>
              <a:t> </a:t>
            </a:r>
            <a:r>
              <a:rPr lang="en-US" sz="1300" dirty="0" err="1" smtClean="0">
                <a:latin typeface="Arial" pitchFamily="34" charset="0"/>
                <a:cs typeface="Arial" pitchFamily="34" charset="0"/>
              </a:rPr>
              <a:t>casetei</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Erori</a:t>
            </a:r>
            <a:r>
              <a:rPr lang="en-US" sz="1300" b="1" dirty="0" smtClean="0">
                <a:latin typeface="Arial" pitchFamily="34" charset="0"/>
                <a:cs typeface="Arial" pitchFamily="34" charset="0"/>
              </a:rPr>
              <a:t> in </a:t>
            </a:r>
            <a:r>
              <a:rPr lang="en-US" sz="1300" b="1" dirty="0" err="1" smtClean="0">
                <a:latin typeface="Arial" pitchFamily="34" charset="0"/>
                <a:cs typeface="Arial" pitchFamily="34" charset="0"/>
              </a:rPr>
              <a:t>celule</a:t>
            </a:r>
            <a:r>
              <a:rPr lang="en-US" sz="1300" b="1" dirty="0" smtClean="0">
                <a:latin typeface="Arial" pitchFamily="34" charset="0"/>
                <a:cs typeface="Arial" pitchFamily="34" charset="0"/>
              </a:rPr>
              <a:t>, ca </a:t>
            </a:r>
            <a:r>
              <a:rPr lang="en-US" sz="1300" dirty="0" smtClean="0">
                <a:latin typeface="Arial" pitchFamily="34" charset="0"/>
                <a:cs typeface="Arial" pitchFamily="34" charset="0"/>
              </a:rPr>
              <a:t>din </a:t>
            </a:r>
            <a:r>
              <a:rPr lang="en-US" sz="1300" dirty="0" err="1" smtClean="0">
                <a:latin typeface="Arial" pitchFamily="34" charset="0"/>
                <a:cs typeface="Arial" pitchFamily="34" charset="0"/>
              </a:rPr>
              <a:t>zona</a:t>
            </a:r>
            <a:r>
              <a:rPr lang="en-US" sz="1300" dirty="0" smtClean="0">
                <a:latin typeface="Arial" pitchFamily="34" charset="0"/>
                <a:cs typeface="Arial" pitchFamily="34" charset="0"/>
              </a:rPr>
              <a:t> </a:t>
            </a:r>
            <a:r>
              <a:rPr lang="en-US" sz="1300" b="1" dirty="0" err="1" smtClean="0">
                <a:latin typeface="Arial" pitchFamily="34" charset="0"/>
                <a:cs typeface="Arial" pitchFamily="34" charset="0"/>
              </a:rPr>
              <a:t>Imprimare</a:t>
            </a:r>
            <a:r>
              <a:rPr lang="en-US" sz="1300" b="1" dirty="0" smtClean="0">
                <a:latin typeface="Arial" pitchFamily="34" charset="0"/>
                <a:cs typeface="Arial" pitchFamily="34" charset="0"/>
              </a:rPr>
              <a:t>.</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stituent conținut 4"/>
          <p:cNvSpPr>
            <a:spLocks noGrp="1"/>
          </p:cNvSpPr>
          <p:nvPr>
            <p:ph idx="1"/>
          </p:nvPr>
        </p:nvSpPr>
        <p:spPr>
          <a:xfrm>
            <a:off x="381000" y="1447800"/>
            <a:ext cx="8763000" cy="1600200"/>
          </a:xfrm>
        </p:spPr>
        <p:txBody>
          <a:bodyPr>
            <a:normAutofit/>
          </a:bodyPr>
          <a:lstStyle/>
          <a:p>
            <a:pPr marL="0" indent="0" algn="just">
              <a:buNone/>
            </a:pPr>
            <a:r>
              <a:rPr lang="vi-VN" sz="1400" dirty="0" smtClean="0">
                <a:latin typeface="Arial" pitchFamily="34" charset="0"/>
                <a:cs typeface="Arial" pitchFamily="34" charset="0"/>
              </a:rPr>
              <a:t>Pentru a vedea cum arată pagina înaintea trimiterii la imprimantă </a:t>
            </a:r>
            <a:r>
              <a:rPr lang="en-US" sz="1400" dirty="0" err="1" smtClean="0">
                <a:latin typeface="Arial" pitchFamily="34" charset="0"/>
                <a:cs typeface="Arial" pitchFamily="34" charset="0"/>
              </a:rPr>
              <a:t>dati</a:t>
            </a:r>
            <a:r>
              <a:rPr lang="en-US" sz="1400" dirty="0" smtClean="0">
                <a:latin typeface="Arial" pitchFamily="34" charset="0"/>
                <a:cs typeface="Arial" pitchFamily="34" charset="0"/>
              </a:rPr>
              <a:t> click </a:t>
            </a:r>
            <a:r>
              <a:rPr lang="en-US" sz="1400" dirty="0" err="1" smtClean="0">
                <a:latin typeface="Arial" pitchFamily="34" charset="0"/>
                <a:cs typeface="Arial" pitchFamily="34" charset="0"/>
              </a:rPr>
              <a:t>pe</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butonul</a:t>
            </a:r>
            <a:r>
              <a:rPr lang="en-US" sz="1400" b="1" dirty="0" smtClean="0">
                <a:latin typeface="Arial" pitchFamily="34" charset="0"/>
                <a:cs typeface="Arial" pitchFamily="34" charset="0"/>
              </a:rPr>
              <a:t> Office </a:t>
            </a:r>
            <a:r>
              <a:rPr lang="en-US" sz="1400" dirty="0" err="1" smtClean="0">
                <a:latin typeface="Arial" pitchFamily="34" charset="0"/>
                <a:cs typeface="Arial" pitchFamily="34" charset="0"/>
              </a:rPr>
              <a:t>si</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alegeti</a:t>
            </a:r>
            <a:r>
              <a:rPr lang="en-US" sz="1400" dirty="0" smtClean="0">
                <a:latin typeface="Arial" pitchFamily="34" charset="0"/>
                <a:cs typeface="Arial" pitchFamily="34" charset="0"/>
              </a:rPr>
              <a:t> </a:t>
            </a:r>
            <a:r>
              <a:rPr lang="en-US" sz="1400" b="1" dirty="0" err="1" smtClean="0">
                <a:latin typeface="Arial" pitchFamily="34" charset="0"/>
                <a:cs typeface="Arial" pitchFamily="34" charset="0"/>
              </a:rPr>
              <a:t>Imprimare</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apoi</a:t>
            </a:r>
            <a:r>
              <a:rPr lang="en-US" sz="1400" dirty="0" smtClean="0">
                <a:latin typeface="Arial" pitchFamily="34" charset="0"/>
                <a:cs typeface="Arial" pitchFamily="34" charset="0"/>
              </a:rPr>
              <a:t> </a:t>
            </a:r>
            <a:r>
              <a:rPr lang="vi-VN" sz="1400" dirty="0" smtClean="0">
                <a:latin typeface="Arial" pitchFamily="34" charset="0"/>
                <a:cs typeface="Arial" pitchFamily="34" charset="0"/>
              </a:rPr>
              <a:t>comanda </a:t>
            </a:r>
            <a:r>
              <a:rPr lang="vi-VN" sz="1400" b="1" dirty="0" smtClean="0">
                <a:latin typeface="Arial" pitchFamily="34" charset="0"/>
                <a:cs typeface="Arial" pitchFamily="34" charset="0"/>
              </a:rPr>
              <a:t>Examinare înaintea imprimării</a:t>
            </a:r>
            <a:r>
              <a:rPr lang="vi-VN" sz="1400" dirty="0" smtClean="0">
                <a:latin typeface="Arial" pitchFamily="34" charset="0"/>
                <a:cs typeface="Arial" pitchFamily="34" charset="0"/>
              </a:rPr>
              <a:t> sau din bara de instrumente </a:t>
            </a:r>
            <a:r>
              <a:rPr lang="en-US" sz="1400" dirty="0" smtClean="0">
                <a:latin typeface="Arial" pitchFamily="34" charset="0"/>
                <a:cs typeface="Arial" pitchFamily="34" charset="0"/>
              </a:rPr>
              <a:t>de </a:t>
            </a:r>
            <a:r>
              <a:rPr lang="en-US" sz="1400" dirty="0" err="1" smtClean="0">
                <a:latin typeface="Arial" pitchFamily="34" charset="0"/>
                <a:cs typeface="Arial" pitchFamily="34" charset="0"/>
              </a:rPr>
              <a:t>Acces</a:t>
            </a:r>
            <a:r>
              <a:rPr lang="en-US" sz="1400" dirty="0" smtClean="0">
                <a:latin typeface="Arial" pitchFamily="34" charset="0"/>
                <a:cs typeface="Arial" pitchFamily="34" charset="0"/>
              </a:rPr>
              <a:t> rapid </a:t>
            </a:r>
            <a:r>
              <a:rPr lang="vi-VN" sz="1400" dirty="0" smtClean="0">
                <a:latin typeface="Arial" pitchFamily="34" charset="0"/>
                <a:cs typeface="Arial" pitchFamily="34" charset="0"/>
              </a:rPr>
              <a:t>puteţi să alegeţi butonul</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corespunzator</a:t>
            </a:r>
            <a:r>
              <a:rPr lang="vi-VN" sz="1400" dirty="0" smtClean="0">
                <a:latin typeface="Arial" pitchFamily="34" charset="0"/>
                <a:cs typeface="Arial" pitchFamily="34" charset="0"/>
              </a:rPr>
              <a:t>. </a:t>
            </a:r>
            <a:endParaRPr lang="en-US" sz="1400" dirty="0" smtClean="0">
              <a:latin typeface="Arial" pitchFamily="34" charset="0"/>
              <a:cs typeface="Arial" pitchFamily="34" charset="0"/>
            </a:endParaRPr>
          </a:p>
          <a:p>
            <a:pPr marL="0" indent="0" algn="just">
              <a:buNone/>
            </a:pPr>
            <a:endParaRPr lang="en-US" sz="1400" dirty="0" smtClean="0">
              <a:latin typeface="Arial" pitchFamily="34" charset="0"/>
              <a:cs typeface="Arial" pitchFamily="34" charset="0"/>
            </a:endParaRPr>
          </a:p>
          <a:p>
            <a:pPr marL="0" indent="0" algn="just">
              <a:buNone/>
            </a:pPr>
            <a:r>
              <a:rPr lang="vi-VN" sz="1400" dirty="0" smtClean="0">
                <a:latin typeface="Arial" pitchFamily="34" charset="0"/>
                <a:cs typeface="Arial" pitchFamily="34" charset="0"/>
              </a:rPr>
              <a:t>Pe ecran va apărea foaia de calcul exact în forma în care va fi tipărită la imprimantă.</a:t>
            </a:r>
            <a:endParaRPr lang="ro-RO" sz="1400" dirty="0">
              <a:latin typeface="Arial" pitchFamily="34" charset="0"/>
              <a:cs typeface="Arial" pitchFamily="34" charset="0"/>
            </a:endParaRPr>
          </a:p>
        </p:txBody>
      </p:sp>
      <p:sp>
        <p:nvSpPr>
          <p:cNvPr id="2" name="Titlu 1"/>
          <p:cNvSpPr>
            <a:spLocks noGrp="1"/>
          </p:cNvSpPr>
          <p:nvPr>
            <p:ph type="title"/>
          </p:nvPr>
        </p:nvSpPr>
        <p:spPr/>
        <p:txBody>
          <a:bodyPr>
            <a:normAutofit/>
          </a:bodyPr>
          <a:lstStyle/>
          <a:p>
            <a:pPr algn="ctr"/>
            <a:r>
              <a:rPr lang="ro-RO" sz="1400" b="1" i="1" dirty="0" smtClean="0">
                <a:solidFill>
                  <a:schemeClr val="accent1"/>
                </a:solidFill>
                <a:latin typeface="Arial" pitchFamily="34" charset="0"/>
                <a:cs typeface="Arial" pitchFamily="34" charset="0"/>
              </a:rPr>
              <a:t>Examinarea unei foi de calcul</a:t>
            </a:r>
            <a:r>
              <a:rPr lang="en-US" sz="1400" b="1" i="1" dirty="0" smtClean="0">
                <a:solidFill>
                  <a:schemeClr val="accent1"/>
                </a:solidFill>
                <a:latin typeface="Arial" pitchFamily="34" charset="0"/>
                <a:cs typeface="Arial" pitchFamily="34" charset="0"/>
              </a:rPr>
              <a:t> </a:t>
            </a:r>
            <a:r>
              <a:rPr lang="ro-RO" sz="1400" b="1" i="1" dirty="0" err="1" smtClean="0">
                <a:solidFill>
                  <a:schemeClr val="accent1"/>
                </a:solidFill>
                <a:latin typeface="Arial" pitchFamily="34" charset="0"/>
                <a:cs typeface="Arial" pitchFamily="34" charset="0"/>
              </a:rPr>
              <a:t>inaintea</a:t>
            </a:r>
            <a:r>
              <a:rPr lang="ro-RO" sz="1400" b="1" i="1" dirty="0" smtClean="0">
                <a:solidFill>
                  <a:schemeClr val="accent1"/>
                </a:solidFill>
                <a:latin typeface="Arial" pitchFamily="34" charset="0"/>
                <a:cs typeface="Arial" pitchFamily="34" charset="0"/>
              </a:rPr>
              <a:t> </a:t>
            </a:r>
            <a:r>
              <a:rPr lang="ro-RO" sz="1400" b="1" i="1" dirty="0" err="1" smtClean="0">
                <a:solidFill>
                  <a:schemeClr val="accent1"/>
                </a:solidFill>
                <a:latin typeface="Arial" pitchFamily="34" charset="0"/>
                <a:cs typeface="Arial" pitchFamily="34" charset="0"/>
              </a:rPr>
              <a:t>imprimarii</a:t>
            </a:r>
            <a:endParaRPr lang="ro-RO" sz="1400" b="1" i="1" dirty="0" smtClean="0">
              <a:solidFill>
                <a:schemeClr val="accent1"/>
              </a:solidFill>
              <a:latin typeface="Arial" pitchFamily="34" charset="0"/>
              <a:cs typeface="Arial" pitchFamily="34" charset="0"/>
            </a:endParaRPr>
          </a:p>
        </p:txBody>
      </p:sp>
      <p:pic>
        <p:nvPicPr>
          <p:cNvPr id="8" name="Picture 3"/>
          <p:cNvPicPr>
            <a:picLocks noChangeAspect="1" noChangeArrowheads="1"/>
          </p:cNvPicPr>
          <p:nvPr/>
        </p:nvPicPr>
        <p:blipFill>
          <a:blip r:embed="rId2" cstate="print"/>
          <a:srcRect r="82813" b="94792"/>
          <a:stretch>
            <a:fillRect/>
          </a:stretch>
        </p:blipFill>
        <p:spPr bwMode="auto">
          <a:xfrm>
            <a:off x="7162800" y="2286000"/>
            <a:ext cx="1600200" cy="363682"/>
          </a:xfrm>
          <a:prstGeom prst="rect">
            <a:avLst/>
          </a:prstGeom>
          <a:noFill/>
          <a:ln w="9525">
            <a:solidFill>
              <a:schemeClr val="tx1"/>
            </a:solidFill>
            <a:miter lim="800000"/>
            <a:headEnd/>
            <a:tailEnd/>
          </a:ln>
          <a:effectLst/>
        </p:spPr>
      </p:pic>
      <p:pic>
        <p:nvPicPr>
          <p:cNvPr id="9" name="Picture 2"/>
          <p:cNvPicPr>
            <a:picLocks noChangeAspect="1" noChangeArrowheads="1"/>
          </p:cNvPicPr>
          <p:nvPr/>
        </p:nvPicPr>
        <p:blipFill>
          <a:blip r:embed="rId3" cstate="print"/>
          <a:srcRect/>
          <a:stretch>
            <a:fillRect/>
          </a:stretch>
        </p:blipFill>
        <p:spPr bwMode="auto">
          <a:xfrm>
            <a:off x="1981200" y="2819400"/>
            <a:ext cx="4572000" cy="3429000"/>
          </a:xfrm>
          <a:prstGeom prst="rect">
            <a:avLst/>
          </a:prstGeom>
          <a:noFill/>
          <a:ln w="9525">
            <a:solidFill>
              <a:srgbClr val="0070C0"/>
            </a:solidFill>
            <a:miter lim="800000"/>
            <a:headEnd/>
            <a:tailEnd/>
          </a:ln>
          <a:effectLst/>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381000" y="4191000"/>
            <a:ext cx="8763000" cy="1600200"/>
          </a:xfrm>
        </p:spPr>
        <p:txBody>
          <a:bodyPr>
            <a:noAutofit/>
          </a:bodyPr>
          <a:lstStyle/>
          <a:p>
            <a:pPr marL="0" indent="0">
              <a:spcBef>
                <a:spcPts val="0"/>
              </a:spcBef>
              <a:buClrTx/>
              <a:buNone/>
            </a:pPr>
            <a:r>
              <a:rPr lang="en-US" sz="1200" dirty="0" err="1" smtClean="0">
                <a:latin typeface="Arial" pitchFamily="34" charset="0"/>
                <a:cs typeface="Arial" pitchFamily="34" charset="0"/>
              </a:rPr>
              <a:t>Dati</a:t>
            </a:r>
            <a:r>
              <a:rPr lang="en-US" sz="1200" dirty="0" smtClean="0">
                <a:latin typeface="Arial" pitchFamily="34" charset="0"/>
                <a:cs typeface="Arial" pitchFamily="34" charset="0"/>
              </a:rPr>
              <a:t> click </a:t>
            </a:r>
            <a:r>
              <a:rPr lang="en-US" sz="1200" dirty="0" err="1" smtClean="0">
                <a:latin typeface="Arial" pitchFamily="34" charset="0"/>
                <a:cs typeface="Arial" pitchFamily="34" charset="0"/>
              </a:rPr>
              <a:t>pe</a:t>
            </a:r>
            <a:r>
              <a:rPr lang="en-US" sz="1200" dirty="0" smtClean="0">
                <a:latin typeface="Arial" pitchFamily="34" charset="0"/>
                <a:cs typeface="Arial" pitchFamily="34" charset="0"/>
              </a:rPr>
              <a:t> </a:t>
            </a:r>
            <a:r>
              <a:rPr lang="en-US" sz="1200" b="1" dirty="0" err="1" smtClean="0">
                <a:latin typeface="Arial" pitchFamily="34" charset="0"/>
                <a:cs typeface="Arial" pitchFamily="34" charset="0"/>
              </a:rPr>
              <a:t>butonul</a:t>
            </a:r>
            <a:r>
              <a:rPr lang="en-US" sz="1200" b="1" dirty="0" smtClean="0">
                <a:latin typeface="Arial" pitchFamily="34" charset="0"/>
                <a:cs typeface="Arial" pitchFamily="34" charset="0"/>
              </a:rPr>
              <a:t> Office </a:t>
            </a:r>
            <a:r>
              <a:rPr lang="en-US" sz="1200" dirty="0" err="1" smtClean="0">
                <a:latin typeface="Arial" pitchFamily="34" charset="0"/>
                <a:cs typeface="Arial" pitchFamily="34" charset="0"/>
              </a:rPr>
              <a:t>si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alegeti</a:t>
            </a:r>
            <a:r>
              <a:rPr lang="en-US" sz="1200" dirty="0" smtClean="0">
                <a:latin typeface="Arial" pitchFamily="34" charset="0"/>
                <a:cs typeface="Arial" pitchFamily="34" charset="0"/>
              </a:rPr>
              <a:t> </a:t>
            </a:r>
            <a:r>
              <a:rPr lang="en-US" sz="1200" b="1" dirty="0" err="1" smtClean="0">
                <a:latin typeface="Arial" pitchFamily="34" charset="0"/>
                <a:cs typeface="Arial" pitchFamily="34" charset="0"/>
              </a:rPr>
              <a:t>Imprimare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apoi</a:t>
            </a:r>
            <a:r>
              <a:rPr lang="en-US" sz="1200" dirty="0" smtClean="0">
                <a:latin typeface="Arial" pitchFamily="34" charset="0"/>
                <a:cs typeface="Arial" pitchFamily="34" charset="0"/>
              </a:rPr>
              <a:t> </a:t>
            </a:r>
            <a:r>
              <a:rPr lang="vi-VN" sz="1200" dirty="0" smtClean="0">
                <a:latin typeface="Arial" pitchFamily="34" charset="0"/>
                <a:cs typeface="Arial" pitchFamily="34" charset="0"/>
              </a:rPr>
              <a:t>comanda</a:t>
            </a:r>
            <a:r>
              <a:rPr lang="en-US" sz="1200" dirty="0" smtClean="0">
                <a:latin typeface="Arial" pitchFamily="34" charset="0"/>
                <a:cs typeface="Arial" pitchFamily="34" charset="0"/>
              </a:rPr>
              <a:t> </a:t>
            </a:r>
            <a:r>
              <a:rPr lang="en-US" sz="1200" b="1" dirty="0" err="1" smtClean="0">
                <a:latin typeface="Arial" pitchFamily="34" charset="0"/>
                <a:cs typeface="Arial" pitchFamily="34" charset="0"/>
              </a:rPr>
              <a:t>Imprimare</a:t>
            </a:r>
            <a:r>
              <a:rPr lang="en-US" sz="1200" dirty="0" smtClean="0">
                <a:latin typeface="Arial" pitchFamily="34" charset="0"/>
                <a:cs typeface="Arial" pitchFamily="34" charset="0"/>
              </a:rPr>
              <a:t>. Din </a:t>
            </a:r>
            <a:r>
              <a:rPr lang="en-US" sz="1200" dirty="0" err="1" smtClean="0">
                <a:latin typeface="Arial" pitchFamily="34" charset="0"/>
                <a:cs typeface="Arial" pitchFamily="34" charset="0"/>
              </a:rPr>
              <a:t>fereastra</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afisata</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puteti</a:t>
            </a:r>
            <a:r>
              <a:rPr lang="en-US" sz="1200" dirty="0" smtClean="0">
                <a:latin typeface="Arial" pitchFamily="34" charset="0"/>
                <a:cs typeface="Arial" pitchFamily="34" charset="0"/>
              </a:rPr>
              <a:t>:</a:t>
            </a:r>
            <a:endParaRPr lang="ro-RO" sz="1200" dirty="0" smtClean="0">
              <a:latin typeface="Arial" pitchFamily="34" charset="0"/>
              <a:cs typeface="Arial" pitchFamily="34" charset="0"/>
            </a:endParaRPr>
          </a:p>
          <a:p>
            <a:pPr algn="just">
              <a:spcBef>
                <a:spcPts val="0"/>
              </a:spcBef>
              <a:buClrTx/>
            </a:pPr>
            <a:r>
              <a:rPr lang="vi-VN" sz="1200" dirty="0" smtClean="0">
                <a:latin typeface="Arial" pitchFamily="34" charset="0"/>
                <a:cs typeface="Arial" pitchFamily="34" charset="0"/>
              </a:rPr>
              <a:t>stabili zona de date care se va imprima din cadrul secţiunii </a:t>
            </a:r>
            <a:r>
              <a:rPr lang="vi-VN" sz="1200" b="1" dirty="0" smtClean="0">
                <a:latin typeface="Arial" pitchFamily="34" charset="0"/>
                <a:cs typeface="Arial" pitchFamily="34" charset="0"/>
              </a:rPr>
              <a:t>Zonă de imprimat</a:t>
            </a:r>
            <a:r>
              <a:rPr lang="vi-VN" sz="1200" dirty="0" smtClean="0">
                <a:latin typeface="Arial" pitchFamily="34" charset="0"/>
                <a:cs typeface="Arial" pitchFamily="34" charset="0"/>
              </a:rPr>
              <a:t>: dacă se tipăresc toate paginile trebuie bifat butonul </a:t>
            </a:r>
            <a:r>
              <a:rPr lang="vi-VN" sz="1200" b="1" dirty="0" smtClean="0">
                <a:latin typeface="Arial" pitchFamily="34" charset="0"/>
                <a:cs typeface="Arial" pitchFamily="34" charset="0"/>
              </a:rPr>
              <a:t>Toate</a:t>
            </a:r>
            <a:r>
              <a:rPr lang="vi-VN" sz="1200" dirty="0" smtClean="0">
                <a:latin typeface="Arial" pitchFamily="34" charset="0"/>
                <a:cs typeface="Arial" pitchFamily="34" charset="0"/>
              </a:rPr>
              <a:t>, dacă se tipăresc doar anumite pagini trebuie bifat butonul </a:t>
            </a:r>
            <a:r>
              <a:rPr lang="vi-VN" sz="1200" b="1" dirty="0" smtClean="0">
                <a:latin typeface="Arial" pitchFamily="34" charset="0"/>
                <a:cs typeface="Arial" pitchFamily="34" charset="0"/>
              </a:rPr>
              <a:t>Pagini</a:t>
            </a:r>
            <a:r>
              <a:rPr lang="vi-VN" sz="1200" dirty="0" smtClean="0">
                <a:latin typeface="Arial" pitchFamily="34" charset="0"/>
                <a:cs typeface="Arial" pitchFamily="34" charset="0"/>
              </a:rPr>
              <a:t>, iar în secţiunea </a:t>
            </a:r>
            <a:r>
              <a:rPr lang="vi-VN" sz="1200" b="1" dirty="0" smtClean="0">
                <a:latin typeface="Arial" pitchFamily="34" charset="0"/>
                <a:cs typeface="Arial" pitchFamily="34" charset="0"/>
              </a:rPr>
              <a:t>De la … la </a:t>
            </a:r>
            <a:r>
              <a:rPr lang="vi-VN" sz="1200" dirty="0" smtClean="0">
                <a:latin typeface="Arial" pitchFamily="34" charset="0"/>
                <a:cs typeface="Arial" pitchFamily="34" charset="0"/>
              </a:rPr>
              <a:t>va trebui să specificaţi domeniul de pagini care se tipăreşte; </a:t>
            </a:r>
            <a:endParaRPr lang="en-US" sz="1200" dirty="0" smtClean="0">
              <a:latin typeface="Arial" pitchFamily="34" charset="0"/>
              <a:cs typeface="Arial" pitchFamily="34" charset="0"/>
            </a:endParaRPr>
          </a:p>
          <a:p>
            <a:pPr>
              <a:spcBef>
                <a:spcPts val="0"/>
              </a:spcBef>
              <a:buClrTx/>
            </a:pPr>
            <a:r>
              <a:rPr lang="en-US" sz="1200" dirty="0" err="1" smtClean="0">
                <a:latin typeface="Arial" pitchFamily="34" charset="0"/>
                <a:cs typeface="Arial" pitchFamily="34" charset="0"/>
              </a:rPr>
              <a:t>i</a:t>
            </a:r>
            <a:r>
              <a:rPr lang="vi-VN" sz="1200" dirty="0" smtClean="0">
                <a:latin typeface="Arial" pitchFamily="34" charset="0"/>
                <a:cs typeface="Arial" pitchFamily="34" charset="0"/>
              </a:rPr>
              <a:t>n secţiunea </a:t>
            </a:r>
            <a:r>
              <a:rPr lang="vi-VN" sz="1200" b="1" dirty="0" smtClean="0">
                <a:latin typeface="Arial" pitchFamily="34" charset="0"/>
                <a:cs typeface="Arial" pitchFamily="34" charset="0"/>
              </a:rPr>
              <a:t>De imprimat </a:t>
            </a:r>
            <a:r>
              <a:rPr lang="vi-VN" sz="1200" dirty="0" smtClean="0">
                <a:latin typeface="Arial" pitchFamily="34" charset="0"/>
                <a:cs typeface="Arial" pitchFamily="34" charset="0"/>
              </a:rPr>
              <a:t>puteţi să imprimaţi doar o anumită zonă de date selectate anterior cu ajutorul butonului </a:t>
            </a:r>
            <a:r>
              <a:rPr lang="vi-VN" sz="1200" b="1" dirty="0" smtClean="0">
                <a:latin typeface="Arial" pitchFamily="34" charset="0"/>
                <a:cs typeface="Arial" pitchFamily="34" charset="0"/>
              </a:rPr>
              <a:t>Selecţie</a:t>
            </a:r>
            <a:r>
              <a:rPr lang="vi-VN" sz="1200" dirty="0" smtClean="0">
                <a:latin typeface="Arial" pitchFamily="34" charset="0"/>
                <a:cs typeface="Arial" pitchFamily="34" charset="0"/>
              </a:rPr>
              <a:t>, sau puteţi să imprimaţi numai foaia de calcul </a:t>
            </a:r>
            <a:r>
              <a:rPr lang="en-US" sz="1200" dirty="0" err="1" smtClean="0">
                <a:latin typeface="Arial" pitchFamily="34" charset="0"/>
                <a:cs typeface="Arial" pitchFamily="34" charset="0"/>
              </a:rPr>
              <a:t>activa</a:t>
            </a:r>
            <a:r>
              <a:rPr lang="en-US" sz="1200" dirty="0" smtClean="0">
                <a:latin typeface="Arial" pitchFamily="34" charset="0"/>
                <a:cs typeface="Arial" pitchFamily="34" charset="0"/>
              </a:rPr>
              <a:t> </a:t>
            </a:r>
            <a:r>
              <a:rPr lang="pt-BR" sz="1200" dirty="0" smtClean="0">
                <a:latin typeface="Arial" pitchFamily="34" charset="0"/>
                <a:cs typeface="Arial" pitchFamily="34" charset="0"/>
              </a:rPr>
              <a:t>sau se poate imprima tot registrul de lucru cu ajutorul butonului </a:t>
            </a:r>
            <a:r>
              <a:rPr lang="pt-BR" sz="1200" b="1" dirty="0" smtClean="0">
                <a:latin typeface="Arial" pitchFamily="34" charset="0"/>
                <a:cs typeface="Arial" pitchFamily="34" charset="0"/>
              </a:rPr>
              <a:t>Tot registrul de lucru</a:t>
            </a:r>
            <a:r>
              <a:rPr lang="pt-BR" sz="1200" dirty="0" smtClean="0">
                <a:latin typeface="Arial" pitchFamily="34" charset="0"/>
                <a:cs typeface="Arial" pitchFamily="34" charset="0"/>
              </a:rPr>
              <a:t>; </a:t>
            </a:r>
          </a:p>
          <a:p>
            <a:pPr>
              <a:spcBef>
                <a:spcPts val="0"/>
              </a:spcBef>
              <a:buClrTx/>
            </a:pPr>
            <a:r>
              <a:rPr lang="vi-VN" sz="1200" dirty="0" smtClean="0">
                <a:latin typeface="Arial" pitchFamily="34" charset="0"/>
                <a:cs typeface="Arial" pitchFamily="34" charset="0"/>
              </a:rPr>
              <a:t>să stabiliţi numărul de copii care se vor tipări în secţiunea </a:t>
            </a:r>
            <a:r>
              <a:rPr lang="vi-VN" sz="1200" b="1" dirty="0" smtClean="0">
                <a:latin typeface="Arial" pitchFamily="34" charset="0"/>
                <a:cs typeface="Arial" pitchFamily="34" charset="0"/>
              </a:rPr>
              <a:t>Copii</a:t>
            </a:r>
            <a:r>
              <a:rPr lang="vi-VN" sz="1200" dirty="0" smtClean="0">
                <a:latin typeface="Arial" pitchFamily="34" charset="0"/>
                <a:cs typeface="Arial" pitchFamily="34" charset="0"/>
              </a:rPr>
              <a:t>, </a:t>
            </a:r>
            <a:r>
              <a:rPr lang="vi-VN" sz="1200" b="1" dirty="0" smtClean="0">
                <a:latin typeface="Arial" pitchFamily="34" charset="0"/>
                <a:cs typeface="Arial" pitchFamily="34" charset="0"/>
              </a:rPr>
              <a:t>Număr de copii</a:t>
            </a:r>
            <a:r>
              <a:rPr lang="vi-VN" sz="1200" dirty="0" smtClean="0">
                <a:latin typeface="Arial" pitchFamily="34" charset="0"/>
                <a:cs typeface="Arial" pitchFamily="34" charset="0"/>
              </a:rPr>
              <a:t>. </a:t>
            </a:r>
            <a:endParaRPr lang="ro-RO" sz="1200" dirty="0" smtClean="0">
              <a:latin typeface="Arial" pitchFamily="34" charset="0"/>
              <a:cs typeface="Arial" pitchFamily="34" charset="0"/>
            </a:endParaRPr>
          </a:p>
        </p:txBody>
      </p:sp>
      <p:sp>
        <p:nvSpPr>
          <p:cNvPr id="2" name="Titlu 1"/>
          <p:cNvSpPr>
            <a:spLocks noGrp="1"/>
          </p:cNvSpPr>
          <p:nvPr>
            <p:ph type="title"/>
          </p:nvPr>
        </p:nvSpPr>
        <p:spPr>
          <a:xfrm>
            <a:off x="228600" y="1295400"/>
            <a:ext cx="1981200" cy="1676400"/>
          </a:xfrm>
        </p:spPr>
        <p:txBody>
          <a:bodyPr>
            <a:noAutofit/>
          </a:bodyPr>
          <a:lstStyle/>
          <a:p>
            <a:pPr algn="ctr"/>
            <a:r>
              <a:rPr lang="it-IT" sz="1400" b="1" i="1" dirty="0" smtClean="0">
                <a:solidFill>
                  <a:schemeClr val="accent1"/>
                </a:solidFill>
                <a:latin typeface="Arial" pitchFamily="34" charset="0"/>
                <a:cs typeface="Arial" pitchFamily="34" charset="0"/>
              </a:rPr>
              <a:t>Tipărirea anumitor celule dintr-un </a:t>
            </a:r>
            <a:r>
              <a:rPr lang="pt-BR" sz="1400" b="1" i="1" dirty="0" smtClean="0">
                <a:solidFill>
                  <a:schemeClr val="accent1"/>
                </a:solidFill>
                <a:latin typeface="Arial" pitchFamily="34" charset="0"/>
                <a:cs typeface="Arial" pitchFamily="34" charset="0"/>
              </a:rPr>
              <a:t>registru de calcul, a întregului registru de calcul, numărul de copii realizate, tiparirea unui grafic </a:t>
            </a:r>
            <a:endParaRPr lang="ro-RO" sz="1400" b="1" i="1" dirty="0" smtClean="0">
              <a:solidFill>
                <a:schemeClr val="accent1"/>
              </a:solidFill>
              <a:latin typeface="Arial" pitchFamily="34" charset="0"/>
              <a:cs typeface="Arial" pitchFamily="34" charset="0"/>
            </a:endParaRPr>
          </a:p>
        </p:txBody>
      </p:sp>
      <p:pic>
        <p:nvPicPr>
          <p:cNvPr id="10242" name="Picture 2"/>
          <p:cNvPicPr>
            <a:picLocks noChangeAspect="1" noChangeArrowheads="1"/>
          </p:cNvPicPr>
          <p:nvPr/>
        </p:nvPicPr>
        <p:blipFill>
          <a:blip r:embed="rId2" cstate="print"/>
          <a:srcRect l="2081" r="7412" b="4458"/>
          <a:stretch>
            <a:fillRect/>
          </a:stretch>
        </p:blipFill>
        <p:spPr bwMode="auto">
          <a:xfrm>
            <a:off x="2286000" y="762000"/>
            <a:ext cx="6629400" cy="3276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1295400"/>
            <a:ext cx="4267200" cy="5078313"/>
          </a:xfrm>
          <a:prstGeom prst="rect">
            <a:avLst/>
          </a:prstGeom>
          <a:noFill/>
        </p:spPr>
        <p:txBody>
          <a:bodyPr wrap="square" rtlCol="0">
            <a:spAutoFit/>
          </a:bodyPr>
          <a:lstStyle/>
          <a:p>
            <a:pPr lvl="0" algn="just"/>
            <a:r>
              <a:rPr lang="en-US" sz="1200" b="1" dirty="0" err="1" smtClean="0">
                <a:latin typeface="Arial" pitchFamily="34" charset="0"/>
                <a:cs typeface="Arial" pitchFamily="34" charset="0"/>
              </a:rPr>
              <a:t>Nume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În</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listă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faceţi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clic</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a:t>
            </a:r>
            <a:r>
              <a:rPr lang="en-US" sz="1200" dirty="0" smtClean="0">
                <a:latin typeface="Arial" pitchFamily="34" charset="0"/>
                <a:cs typeface="Arial" pitchFamily="34" charset="0"/>
              </a:rPr>
              <a:t> o </a:t>
            </a:r>
            <a:r>
              <a:rPr lang="en-US" sz="1200" dirty="0" err="1" smtClean="0">
                <a:latin typeface="Arial" pitchFamily="34" charset="0"/>
                <a:cs typeface="Arial" pitchFamily="34" charset="0"/>
              </a:rPr>
              <a:t>imprimantă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a:t>
            </a:r>
            <a:r>
              <a:rPr lang="en-US" sz="1200" dirty="0" smtClean="0">
                <a:latin typeface="Arial" pitchFamily="34" charset="0"/>
                <a:cs typeface="Arial" pitchFamily="34" charset="0"/>
              </a:rPr>
              <a:t> care </a:t>
            </a:r>
            <a:r>
              <a:rPr lang="en-US" sz="1200" dirty="0" err="1" smtClean="0">
                <a:latin typeface="Arial" pitchFamily="34" charset="0"/>
                <a:cs typeface="Arial" pitchFamily="34" charset="0"/>
              </a:rPr>
              <a:t>aţi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instalat</a:t>
            </a:r>
            <a:r>
              <a:rPr lang="en-US" sz="1200" dirty="0" smtClean="0">
                <a:latin typeface="Arial" pitchFamily="34" charset="0"/>
                <a:cs typeface="Arial" pitchFamily="34" charset="0"/>
              </a:rPr>
              <a:t>-o </a:t>
            </a:r>
            <a:r>
              <a:rPr lang="en-US" sz="1200" dirty="0" err="1" smtClean="0">
                <a:latin typeface="Arial" pitchFamily="34" charset="0"/>
                <a:cs typeface="Arial" pitchFamily="34" charset="0"/>
              </a:rPr>
              <a:t>şi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a:t>
            </a:r>
            <a:r>
              <a:rPr lang="en-US" sz="1200" dirty="0" smtClean="0">
                <a:latin typeface="Arial" pitchFamily="34" charset="0"/>
                <a:cs typeface="Arial" pitchFamily="34" charset="0"/>
              </a:rPr>
              <a:t> care </a:t>
            </a:r>
            <a:r>
              <a:rPr lang="en-US" sz="1200" dirty="0" err="1" smtClean="0">
                <a:latin typeface="Arial" pitchFamily="34" charset="0"/>
                <a:cs typeface="Arial" pitchFamily="34" charset="0"/>
              </a:rPr>
              <a:t>doriţi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să</a:t>
            </a:r>
            <a:r>
              <a:rPr lang="en-US" sz="1200" dirty="0" smtClean="0">
                <a:latin typeface="Arial" pitchFamily="34" charset="0"/>
                <a:cs typeface="Arial" pitchFamily="34" charset="0"/>
              </a:rPr>
              <a:t> o </a:t>
            </a:r>
            <a:r>
              <a:rPr lang="en-US" sz="1200" dirty="0" err="1" smtClean="0">
                <a:latin typeface="Arial" pitchFamily="34" charset="0"/>
                <a:cs typeface="Arial" pitchFamily="34" charset="0"/>
              </a:rPr>
              <a:t>utilizaţi</a:t>
            </a:r>
            <a:r>
              <a:rPr lang="en-US" sz="1200" dirty="0" smtClean="0">
                <a:latin typeface="Arial" pitchFamily="34" charset="0"/>
                <a:cs typeface="Arial" pitchFamily="34" charset="0"/>
              </a:rPr>
              <a:t>. </a:t>
            </a:r>
          </a:p>
          <a:p>
            <a:pPr lvl="0" algn="just"/>
            <a:r>
              <a:rPr lang="en-US" sz="1200" b="1" dirty="0" smtClean="0">
                <a:latin typeface="Arial" pitchFamily="34" charset="0"/>
                <a:cs typeface="Arial" pitchFamily="34" charset="0"/>
              </a:rPr>
              <a:t>Stare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indică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starea</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imprimantei</a:t>
            </a:r>
            <a:r>
              <a:rPr lang="en-US" sz="1200" dirty="0" smtClean="0">
                <a:latin typeface="Arial" pitchFamily="34" charset="0"/>
                <a:cs typeface="Arial" pitchFamily="34" charset="0"/>
              </a:rPr>
              <a:t>, cum </a:t>
            </a:r>
            <a:r>
              <a:rPr lang="en-US" sz="1200" dirty="0" err="1" smtClean="0">
                <a:latin typeface="Arial" pitchFamily="34" charset="0"/>
                <a:cs typeface="Arial" pitchFamily="34" charset="0"/>
              </a:rPr>
              <a:t>ar</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fi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inactivă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ocupată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sau</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numărul</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fişiere</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dinaintea</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lucrării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dvs</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imprimare</a:t>
            </a:r>
            <a:r>
              <a:rPr lang="en-US" sz="1200" dirty="0" smtClean="0">
                <a:latin typeface="Arial" pitchFamily="34" charset="0"/>
                <a:cs typeface="Arial" pitchFamily="34" charset="0"/>
              </a:rPr>
              <a:t>. </a:t>
            </a:r>
          </a:p>
          <a:p>
            <a:pPr lvl="0" algn="just"/>
            <a:r>
              <a:rPr lang="en-US" sz="1200" b="1" dirty="0" smtClean="0">
                <a:latin typeface="Arial" pitchFamily="34" charset="0"/>
                <a:cs typeface="Arial" pitchFamily="34" charset="0"/>
              </a:rPr>
              <a:t>Tip</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indică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tipul</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imprimantă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a:t>
            </a:r>
            <a:r>
              <a:rPr lang="en-US" sz="1200" dirty="0" smtClean="0">
                <a:latin typeface="Arial" pitchFamily="34" charset="0"/>
                <a:cs typeface="Arial" pitchFamily="34" charset="0"/>
              </a:rPr>
              <a:t> care l-</a:t>
            </a:r>
            <a:r>
              <a:rPr lang="en-US" sz="1200" dirty="0" err="1" smtClean="0">
                <a:latin typeface="Arial" pitchFamily="34" charset="0"/>
                <a:cs typeface="Arial" pitchFamily="34" charset="0"/>
              </a:rPr>
              <a:t>aţi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selectat</a:t>
            </a:r>
            <a:r>
              <a:rPr lang="en-US" sz="1200" dirty="0" smtClean="0">
                <a:latin typeface="Arial" pitchFamily="34" charset="0"/>
                <a:cs typeface="Arial" pitchFamily="34" charset="0"/>
              </a:rPr>
              <a:t>, cum </a:t>
            </a:r>
            <a:r>
              <a:rPr lang="en-US" sz="1200" dirty="0" err="1" smtClean="0">
                <a:latin typeface="Arial" pitchFamily="34" charset="0"/>
                <a:cs typeface="Arial" pitchFamily="34" charset="0"/>
              </a:rPr>
              <a:t>ar</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fi</a:t>
            </a:r>
            <a:r>
              <a:rPr lang="en-US" sz="1200" dirty="0" smtClean="0">
                <a:latin typeface="Arial" pitchFamily="34" charset="0"/>
                <a:cs typeface="Arial" pitchFamily="34" charset="0"/>
              </a:rPr>
              <a:t> laser. </a:t>
            </a:r>
          </a:p>
          <a:p>
            <a:pPr lvl="0" algn="just"/>
            <a:r>
              <a:rPr lang="en-US" sz="1200" b="1" dirty="0" err="1" smtClean="0">
                <a:latin typeface="Arial" pitchFamily="34" charset="0"/>
                <a:cs typeface="Arial" pitchFamily="34" charset="0"/>
              </a:rPr>
              <a:t>Unde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indică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locaţia</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imprimantei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sau</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portul</a:t>
            </a:r>
            <a:r>
              <a:rPr lang="en-US" sz="1200" dirty="0" smtClean="0">
                <a:latin typeface="Arial" pitchFamily="34" charset="0"/>
                <a:cs typeface="Arial" pitchFamily="34" charset="0"/>
              </a:rPr>
              <a:t> la care </a:t>
            </a:r>
            <a:r>
              <a:rPr lang="en-US" sz="1200" dirty="0" err="1" smtClean="0">
                <a:latin typeface="Arial" pitchFamily="34" charset="0"/>
                <a:cs typeface="Arial" pitchFamily="34" charset="0"/>
              </a:rPr>
              <a:t>este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conectată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imprimanta</a:t>
            </a:r>
            <a:r>
              <a:rPr lang="en-US" sz="1200" dirty="0" smtClean="0">
                <a:latin typeface="Arial" pitchFamily="34" charset="0"/>
                <a:cs typeface="Arial" pitchFamily="34" charset="0"/>
              </a:rPr>
              <a:t>. </a:t>
            </a:r>
          </a:p>
          <a:p>
            <a:pPr lvl="0" algn="just"/>
            <a:r>
              <a:rPr lang="en-US" sz="1200" b="1" dirty="0" err="1" smtClean="0">
                <a:latin typeface="Arial" pitchFamily="34" charset="0"/>
                <a:cs typeface="Arial" pitchFamily="34" charset="0"/>
              </a:rPr>
              <a:t>Comentariu</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indică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orice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informaţii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suplimentare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ar</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trebui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să</a:t>
            </a:r>
            <a:r>
              <a:rPr lang="en-US" sz="1200" dirty="0" smtClean="0">
                <a:latin typeface="Arial" pitchFamily="34" charset="0"/>
                <a:cs typeface="Arial" pitchFamily="34" charset="0"/>
              </a:rPr>
              <a:t> fie </a:t>
            </a:r>
            <a:r>
              <a:rPr lang="en-US" sz="1200" dirty="0" err="1" smtClean="0">
                <a:latin typeface="Arial" pitchFamily="34" charset="0"/>
                <a:cs typeface="Arial" pitchFamily="34" charset="0"/>
              </a:rPr>
              <a:t>cunoscute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despre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imprimantă</a:t>
            </a:r>
            <a:r>
              <a:rPr lang="en-US" sz="1200" dirty="0" smtClean="0">
                <a:latin typeface="Arial" pitchFamily="34" charset="0"/>
                <a:cs typeface="Arial" pitchFamily="34" charset="0"/>
              </a:rPr>
              <a:t>. </a:t>
            </a:r>
          </a:p>
          <a:p>
            <a:pPr lvl="0" algn="just"/>
            <a:r>
              <a:rPr lang="en-US" sz="1200" b="1" dirty="0" err="1" smtClean="0">
                <a:latin typeface="Arial" pitchFamily="34" charset="0"/>
                <a:cs typeface="Arial" pitchFamily="34" charset="0"/>
              </a:rPr>
              <a:t>Proprietăţi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modificaţi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proprietăţile</a:t>
            </a:r>
            <a:r>
              <a:rPr lang="en-US" sz="1200" dirty="0" smtClean="0">
                <a:latin typeface="Arial" pitchFamily="34" charset="0"/>
                <a:cs typeface="Arial" pitchFamily="34" charset="0"/>
              </a:rPr>
              <a:t>, cum </a:t>
            </a:r>
            <a:r>
              <a:rPr lang="en-US" sz="1200" dirty="0" err="1" smtClean="0">
                <a:latin typeface="Arial" pitchFamily="34" charset="0"/>
                <a:cs typeface="Arial" pitchFamily="34" charset="0"/>
              </a:rPr>
              <a:t>ar</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fi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tipul</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hârtie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pentru</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imprimanta</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a:t>
            </a:r>
            <a:r>
              <a:rPr lang="en-US" sz="1200" dirty="0" smtClean="0">
                <a:latin typeface="Arial" pitchFamily="34" charset="0"/>
                <a:cs typeface="Arial" pitchFamily="34" charset="0"/>
              </a:rPr>
              <a:t> care o </a:t>
            </a:r>
            <a:r>
              <a:rPr lang="en-US" sz="1200" dirty="0" err="1" smtClean="0">
                <a:latin typeface="Arial" pitchFamily="34" charset="0"/>
                <a:cs typeface="Arial" pitchFamily="34" charset="0"/>
              </a:rPr>
              <a:t>utilizaţi</a:t>
            </a:r>
            <a:r>
              <a:rPr lang="en-US" sz="1200" dirty="0" smtClean="0">
                <a:latin typeface="Arial" pitchFamily="34" charset="0"/>
                <a:cs typeface="Arial" pitchFamily="34" charset="0"/>
              </a:rPr>
              <a:t>. </a:t>
            </a:r>
          </a:p>
          <a:p>
            <a:pPr lvl="0" algn="just"/>
            <a:r>
              <a:rPr lang="en-US" sz="1200" b="1" dirty="0" err="1" smtClean="0">
                <a:latin typeface="Arial" pitchFamily="34" charset="0"/>
                <a:cs typeface="Arial" pitchFamily="34" charset="0"/>
              </a:rPr>
              <a:t>Găsire</a:t>
            </a:r>
            <a:r>
              <a:rPr lang="en-US" sz="1200" b="1" dirty="0" smtClean="0">
                <a:latin typeface="Arial" pitchFamily="34" charset="0"/>
                <a:cs typeface="Arial" pitchFamily="34" charset="0"/>
              </a:rPr>
              <a:t> </a:t>
            </a:r>
            <a:r>
              <a:rPr lang="en-US" sz="1200" b="1" dirty="0" err="1" smtClean="0">
                <a:latin typeface="Arial" pitchFamily="34" charset="0"/>
                <a:cs typeface="Arial" pitchFamily="34" charset="0"/>
              </a:rPr>
              <a:t>imprimantă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găsiti</a:t>
            </a:r>
            <a:r>
              <a:rPr lang="en-US" sz="1200" dirty="0" smtClean="0">
                <a:latin typeface="Arial" pitchFamily="34" charset="0"/>
                <a:cs typeface="Arial" pitchFamily="34" charset="0"/>
              </a:rPr>
              <a:t> o </a:t>
            </a:r>
            <a:r>
              <a:rPr lang="en-US" sz="1200" dirty="0" err="1" smtClean="0">
                <a:latin typeface="Arial" pitchFamily="34" charset="0"/>
                <a:cs typeface="Arial" pitchFamily="34" charset="0"/>
              </a:rPr>
              <a:t>imprimantă</a:t>
            </a:r>
            <a:r>
              <a:rPr lang="en-US" sz="1200" dirty="0" smtClean="0">
                <a:latin typeface="Arial" pitchFamily="34" charset="0"/>
                <a:cs typeface="Arial" pitchFamily="34" charset="0"/>
              </a:rPr>
              <a:t> la care </a:t>
            </a:r>
            <a:r>
              <a:rPr lang="en-US" sz="1200" dirty="0" err="1" smtClean="0">
                <a:latin typeface="Arial" pitchFamily="34" charset="0"/>
                <a:cs typeface="Arial" pitchFamily="34" charset="0"/>
              </a:rPr>
              <a:t>aveţi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acces</a:t>
            </a:r>
            <a:r>
              <a:rPr lang="en-US" sz="1200" dirty="0" smtClean="0">
                <a:latin typeface="Arial" pitchFamily="34" charset="0"/>
                <a:cs typeface="Arial" pitchFamily="34" charset="0"/>
              </a:rPr>
              <a:t>. </a:t>
            </a:r>
          </a:p>
          <a:p>
            <a:pPr lvl="0" algn="just"/>
            <a:r>
              <a:rPr lang="en-US" sz="1200" b="1" dirty="0" err="1" smtClean="0">
                <a:latin typeface="Arial" pitchFamily="34" charset="0"/>
                <a:cs typeface="Arial" pitchFamily="34" charset="0"/>
              </a:rPr>
              <a:t>Imprimare</a:t>
            </a:r>
            <a:r>
              <a:rPr lang="en-US" sz="1200" b="1" dirty="0" smtClean="0">
                <a:latin typeface="Arial" pitchFamily="34" charset="0"/>
                <a:cs typeface="Arial" pitchFamily="34" charset="0"/>
              </a:rPr>
              <a:t> </a:t>
            </a:r>
            <a:r>
              <a:rPr lang="en-US" sz="1200" b="1" dirty="0" err="1" smtClean="0">
                <a:latin typeface="Arial" pitchFamily="34" charset="0"/>
                <a:cs typeface="Arial" pitchFamily="34" charset="0"/>
              </a:rPr>
              <a:t>în</a:t>
            </a:r>
            <a:r>
              <a:rPr lang="en-US" sz="1200" b="1" dirty="0" smtClean="0">
                <a:latin typeface="Arial" pitchFamily="34" charset="0"/>
                <a:cs typeface="Arial" pitchFamily="34" charset="0"/>
              </a:rPr>
              <a:t> </a:t>
            </a:r>
            <a:r>
              <a:rPr lang="en-US" sz="1200" b="1" dirty="0" err="1" smtClean="0">
                <a:latin typeface="Arial" pitchFamily="34" charset="0"/>
                <a:cs typeface="Arial" pitchFamily="34" charset="0"/>
              </a:rPr>
              <a:t>fişier</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creati</a:t>
            </a:r>
            <a:r>
              <a:rPr lang="en-US" sz="1200" dirty="0" smtClean="0">
                <a:latin typeface="Arial" pitchFamily="34" charset="0"/>
                <a:cs typeface="Arial" pitchFamily="34" charset="0"/>
              </a:rPr>
              <a:t> un </a:t>
            </a:r>
            <a:r>
              <a:rPr lang="en-US" sz="1200" dirty="0" err="1" smtClean="0">
                <a:latin typeface="Arial" pitchFamily="34" charset="0"/>
                <a:cs typeface="Arial" pitchFamily="34" charset="0"/>
              </a:rPr>
              <a:t>fişier</a:t>
            </a:r>
            <a:r>
              <a:rPr lang="en-US" sz="1200" dirty="0" smtClean="0">
                <a:latin typeface="Arial" pitchFamily="34" charset="0"/>
                <a:cs typeface="Arial" pitchFamily="34" charset="0"/>
              </a:rPr>
              <a:t> din document </a:t>
            </a:r>
            <a:r>
              <a:rPr lang="en-US" sz="1200" dirty="0" err="1" smtClean="0">
                <a:latin typeface="Arial" pitchFamily="34" charset="0"/>
                <a:cs typeface="Arial" pitchFamily="34" charset="0"/>
              </a:rPr>
              <a:t>în</a:t>
            </a:r>
            <a:r>
              <a:rPr lang="en-US" sz="1200" dirty="0" smtClean="0">
                <a:latin typeface="Arial" pitchFamily="34" charset="0"/>
                <a:cs typeface="Arial" pitchFamily="34" charset="0"/>
              </a:rPr>
              <a:t> loc </a:t>
            </a:r>
            <a:r>
              <a:rPr lang="en-US" sz="1200" dirty="0" err="1" smtClean="0">
                <a:latin typeface="Arial" pitchFamily="34" charset="0"/>
                <a:cs typeface="Arial" pitchFamily="34" charset="0"/>
              </a:rPr>
              <a:t>să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îl</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transmiteţi</a:t>
            </a:r>
            <a:r>
              <a:rPr lang="en-US" sz="1200" dirty="0" smtClean="0">
                <a:latin typeface="Arial" pitchFamily="34" charset="0"/>
                <a:cs typeface="Arial" pitchFamily="34" charset="0"/>
              </a:rPr>
              <a:t> direct la o </a:t>
            </a:r>
            <a:r>
              <a:rPr lang="en-US" sz="1200" dirty="0" err="1" smtClean="0">
                <a:latin typeface="Arial" pitchFamily="34" charset="0"/>
                <a:cs typeface="Arial" pitchFamily="34" charset="0"/>
              </a:rPr>
              <a:t>imprimantă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Fişierul</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este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salvat</a:t>
            </a:r>
            <a:r>
              <a:rPr lang="en-US" sz="1200" dirty="0" smtClean="0">
                <a:latin typeface="Arial" pitchFamily="34" charset="0"/>
                <a:cs typeface="Arial" pitchFamily="34" charset="0"/>
              </a:rPr>
              <a:t> cu </a:t>
            </a:r>
            <a:r>
              <a:rPr lang="en-US" sz="1200" dirty="0" err="1" smtClean="0">
                <a:latin typeface="Arial" pitchFamily="34" charset="0"/>
                <a:cs typeface="Arial" pitchFamily="34" charset="0"/>
              </a:rPr>
              <a:t>formatarea</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pentru</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imprimare</a:t>
            </a:r>
            <a:r>
              <a:rPr lang="en-US" sz="1200" dirty="0" smtClean="0">
                <a:latin typeface="Arial" pitchFamily="34" charset="0"/>
                <a:cs typeface="Arial" pitchFamily="34" charset="0"/>
              </a:rPr>
              <a:t>, cum </a:t>
            </a:r>
            <a:r>
              <a:rPr lang="en-US" sz="1200" dirty="0" err="1" smtClean="0">
                <a:latin typeface="Arial" pitchFamily="34" charset="0"/>
                <a:cs typeface="Arial" pitchFamily="34" charset="0"/>
              </a:rPr>
              <a:t>ar</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fi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selecţia</a:t>
            </a:r>
            <a:r>
              <a:rPr lang="en-US" sz="1200" dirty="0" smtClean="0">
                <a:latin typeface="Arial" pitchFamily="34" charset="0"/>
                <a:cs typeface="Arial" pitchFamily="34" charset="0"/>
              </a:rPr>
              <a:t> de font </a:t>
            </a:r>
            <a:r>
              <a:rPr lang="en-US" sz="1200" dirty="0" err="1" smtClean="0">
                <a:latin typeface="Arial" pitchFamily="34" charset="0"/>
                <a:cs typeface="Arial" pitchFamily="34" charset="0"/>
              </a:rPr>
              <a:t>şi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specificaţiile</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culoare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într</a:t>
            </a:r>
            <a:r>
              <a:rPr lang="en-US" sz="1200" dirty="0" smtClean="0">
                <a:latin typeface="Arial" pitchFamily="34" charset="0"/>
                <a:cs typeface="Arial" pitchFamily="34" charset="0"/>
              </a:rPr>
              <a:t>-un </a:t>
            </a:r>
            <a:r>
              <a:rPr lang="en-US" sz="1200" dirty="0" err="1" smtClean="0">
                <a:latin typeface="Arial" pitchFamily="34" charset="0"/>
                <a:cs typeface="Arial" pitchFamily="34" charset="0"/>
              </a:rPr>
              <a:t>fişier</a:t>
            </a:r>
            <a:r>
              <a:rPr lang="en-US" sz="1200" dirty="0" smtClean="0">
                <a:latin typeface="Arial" pitchFamily="34" charset="0"/>
                <a:cs typeface="Arial" pitchFamily="34" charset="0"/>
              </a:rPr>
              <a:t> care </a:t>
            </a:r>
            <a:r>
              <a:rPr lang="en-US" sz="1200" dirty="0" err="1" smtClean="0">
                <a:latin typeface="Arial" pitchFamily="34" charset="0"/>
                <a:cs typeface="Arial" pitchFamily="34" charset="0"/>
              </a:rPr>
              <a:t>poate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fi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imprimat</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altă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imprimantă</a:t>
            </a:r>
            <a:r>
              <a:rPr lang="en-US" sz="1200" dirty="0" smtClean="0">
                <a:latin typeface="Arial" pitchFamily="34" charset="0"/>
                <a:cs typeface="Arial" pitchFamily="34" charset="0"/>
              </a:rPr>
              <a:t>. </a:t>
            </a:r>
          </a:p>
          <a:p>
            <a:pPr lvl="0" algn="just"/>
            <a:r>
              <a:rPr lang="en-US" sz="1200" b="1" dirty="0" err="1" smtClean="0">
                <a:latin typeface="Arial" pitchFamily="34" charset="0"/>
                <a:cs typeface="Arial" pitchFamily="34" charset="0"/>
              </a:rPr>
              <a:t>Număr</a:t>
            </a:r>
            <a:r>
              <a:rPr lang="en-US" sz="1200" b="1" dirty="0" smtClean="0">
                <a:latin typeface="Arial" pitchFamily="34" charset="0"/>
                <a:cs typeface="Arial" pitchFamily="34" charset="0"/>
              </a:rPr>
              <a:t> de </a:t>
            </a:r>
            <a:r>
              <a:rPr lang="en-US" sz="1200" b="1" dirty="0" err="1" smtClean="0">
                <a:latin typeface="Arial" pitchFamily="34" charset="0"/>
                <a:cs typeface="Arial" pitchFamily="34" charset="0"/>
              </a:rPr>
              <a:t>copii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numărul</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copii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a:t>
            </a:r>
            <a:r>
              <a:rPr lang="en-US" sz="1200" dirty="0" smtClean="0">
                <a:latin typeface="Arial" pitchFamily="34" charset="0"/>
                <a:cs typeface="Arial" pitchFamily="34" charset="0"/>
              </a:rPr>
              <a:t> care </a:t>
            </a:r>
            <a:r>
              <a:rPr lang="en-US" sz="1200" dirty="0" err="1" smtClean="0">
                <a:latin typeface="Arial" pitchFamily="34" charset="0"/>
                <a:cs typeface="Arial" pitchFamily="34" charset="0"/>
              </a:rPr>
              <a:t>doriţi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să</a:t>
            </a:r>
            <a:r>
              <a:rPr lang="en-US" sz="1200" dirty="0" smtClean="0">
                <a:latin typeface="Arial" pitchFamily="34" charset="0"/>
                <a:cs typeface="Arial" pitchFamily="34" charset="0"/>
              </a:rPr>
              <a:t> le </a:t>
            </a:r>
            <a:r>
              <a:rPr lang="en-US" sz="1200" dirty="0" err="1" smtClean="0">
                <a:latin typeface="Arial" pitchFamily="34" charset="0"/>
                <a:cs typeface="Arial" pitchFamily="34" charset="0"/>
              </a:rPr>
              <a:t>imprimaţi</a:t>
            </a:r>
            <a:r>
              <a:rPr lang="en-US" sz="1200" dirty="0" smtClean="0">
                <a:latin typeface="Arial" pitchFamily="34" charset="0"/>
                <a:cs typeface="Arial" pitchFamily="34" charset="0"/>
              </a:rPr>
              <a:t>. </a:t>
            </a:r>
          </a:p>
          <a:p>
            <a:pPr lvl="0" algn="just"/>
            <a:r>
              <a:rPr lang="en-US" sz="1200" b="1" dirty="0" err="1" smtClean="0">
                <a:latin typeface="Arial" pitchFamily="34" charset="0"/>
                <a:cs typeface="Arial" pitchFamily="34" charset="0"/>
              </a:rPr>
              <a:t>Asamblare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Bifaţi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această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casetă</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selectare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dacă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doriţi</a:t>
            </a:r>
            <a:r>
              <a:rPr lang="en-US" sz="1200" dirty="0" smtClean="0">
                <a:latin typeface="Arial" pitchFamily="34" charset="0"/>
                <a:cs typeface="Arial" pitchFamily="34" charset="0"/>
              </a:rPr>
              <a:t> ca </a:t>
            </a:r>
            <a:r>
              <a:rPr lang="en-US" sz="1200" dirty="0" err="1" smtClean="0">
                <a:latin typeface="Arial" pitchFamily="34" charset="0"/>
                <a:cs typeface="Arial" pitchFamily="34" charset="0"/>
              </a:rPr>
              <a:t>lucrarea</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imprimare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să</a:t>
            </a:r>
            <a:r>
              <a:rPr lang="en-US" sz="1200" dirty="0" smtClean="0">
                <a:latin typeface="Arial" pitchFamily="34" charset="0"/>
                <a:cs typeface="Arial" pitchFamily="34" charset="0"/>
              </a:rPr>
              <a:t> fie </a:t>
            </a:r>
            <a:r>
              <a:rPr lang="en-US" sz="1200" dirty="0" err="1" smtClean="0">
                <a:latin typeface="Arial" pitchFamily="34" charset="0"/>
                <a:cs typeface="Arial" pitchFamily="34" charset="0"/>
              </a:rPr>
              <a:t>menţinută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în</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ordinea</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a:t>
            </a:r>
            <a:r>
              <a:rPr lang="en-US" sz="1200" dirty="0" smtClean="0">
                <a:latin typeface="Arial" pitchFamily="34" charset="0"/>
                <a:cs typeface="Arial" pitchFamily="34" charset="0"/>
              </a:rPr>
              <a:t> care </a:t>
            </a:r>
            <a:r>
              <a:rPr lang="en-US" sz="1200" dirty="0" err="1" smtClean="0">
                <a:latin typeface="Arial" pitchFamily="34" charset="0"/>
                <a:cs typeface="Arial" pitchFamily="34" charset="0"/>
              </a:rPr>
              <a:t>aţi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creat</a:t>
            </a:r>
            <a:r>
              <a:rPr lang="en-US" sz="1200" dirty="0" smtClean="0">
                <a:latin typeface="Arial" pitchFamily="34" charset="0"/>
                <a:cs typeface="Arial" pitchFamily="34" charset="0"/>
              </a:rPr>
              <a:t>-o </a:t>
            </a:r>
            <a:r>
              <a:rPr lang="en-US" sz="1200" dirty="0" err="1" smtClean="0">
                <a:latin typeface="Arial" pitchFamily="34" charset="0"/>
                <a:cs typeface="Arial" pitchFamily="34" charset="0"/>
              </a:rPr>
              <a:t>în</a:t>
            </a:r>
            <a:r>
              <a:rPr lang="en-US" sz="1200" dirty="0" smtClean="0">
                <a:latin typeface="Arial" pitchFamily="34" charset="0"/>
                <a:cs typeface="Arial" pitchFamily="34" charset="0"/>
              </a:rPr>
              <a:t> document, la </a:t>
            </a:r>
            <a:r>
              <a:rPr lang="en-US" sz="1200" dirty="0" err="1" smtClean="0">
                <a:latin typeface="Arial" pitchFamily="34" charset="0"/>
                <a:cs typeface="Arial" pitchFamily="34" charset="0"/>
              </a:rPr>
              <a:t>imprimare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Această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casetă</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selectare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este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disponibilă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dacă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imprimaţi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mai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multe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copii</a:t>
            </a:r>
            <a:r>
              <a:rPr lang="en-US" sz="1200" dirty="0" smtClean="0">
                <a:latin typeface="Arial" pitchFamily="34" charset="0"/>
                <a:cs typeface="Arial" pitchFamily="34" charset="0"/>
              </a:rPr>
              <a:t>. </a:t>
            </a:r>
          </a:p>
          <a:p>
            <a:pPr algn="just"/>
            <a:endParaRPr lang="en-US" sz="1200" dirty="0">
              <a:latin typeface="Arial" pitchFamily="34" charset="0"/>
              <a:cs typeface="Arial" pitchFamily="34" charset="0"/>
            </a:endParaRPr>
          </a:p>
        </p:txBody>
      </p:sp>
      <p:sp>
        <p:nvSpPr>
          <p:cNvPr id="4" name="Rectangle 3"/>
          <p:cNvSpPr/>
          <p:nvPr/>
        </p:nvSpPr>
        <p:spPr>
          <a:xfrm>
            <a:off x="4343400" y="3200400"/>
            <a:ext cx="4800600" cy="3046988"/>
          </a:xfrm>
          <a:prstGeom prst="rect">
            <a:avLst/>
          </a:prstGeom>
        </p:spPr>
        <p:txBody>
          <a:bodyPr wrap="square">
            <a:spAutoFit/>
          </a:bodyPr>
          <a:lstStyle/>
          <a:p>
            <a:pPr lvl="0" algn="just"/>
            <a:r>
              <a:rPr lang="en-US" sz="1200" b="1" dirty="0" err="1" smtClean="0">
                <a:latin typeface="Arial" pitchFamily="34" charset="0"/>
                <a:cs typeface="Arial" pitchFamily="34" charset="0"/>
              </a:rPr>
              <a:t>Selecţie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imprima</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doar</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ceea</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aţi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selectat</a:t>
            </a:r>
            <a:r>
              <a:rPr lang="en-US" sz="1200" dirty="0" smtClean="0">
                <a:latin typeface="Arial" pitchFamily="34" charset="0"/>
                <a:cs typeface="Arial" pitchFamily="34" charset="0"/>
              </a:rPr>
              <a:t>. </a:t>
            </a:r>
          </a:p>
          <a:p>
            <a:pPr lvl="0" algn="just"/>
            <a:r>
              <a:rPr lang="en-US" sz="1200" b="1" dirty="0" err="1" smtClean="0">
                <a:latin typeface="Arial" pitchFamily="34" charset="0"/>
                <a:cs typeface="Arial" pitchFamily="34" charset="0"/>
              </a:rPr>
              <a:t>Foile</a:t>
            </a:r>
            <a:r>
              <a:rPr lang="en-US" sz="1200" b="1" dirty="0" smtClean="0">
                <a:latin typeface="Arial" pitchFamily="34" charset="0"/>
                <a:cs typeface="Arial" pitchFamily="34" charset="0"/>
              </a:rPr>
              <a:t> active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imprima</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doar</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foile</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lucru</a:t>
            </a:r>
            <a:r>
              <a:rPr lang="en-US" sz="1200" dirty="0" smtClean="0">
                <a:latin typeface="Arial" pitchFamily="34" charset="0"/>
                <a:cs typeface="Arial" pitchFamily="34" charset="0"/>
              </a:rPr>
              <a:t> active. </a:t>
            </a:r>
          </a:p>
          <a:p>
            <a:pPr lvl="0" algn="just"/>
            <a:r>
              <a:rPr lang="en-US" sz="1200" b="1" dirty="0" smtClean="0">
                <a:latin typeface="Arial" pitchFamily="34" charset="0"/>
                <a:cs typeface="Arial" pitchFamily="34" charset="0"/>
              </a:rPr>
              <a:t>Tot </a:t>
            </a:r>
            <a:r>
              <a:rPr lang="en-US" sz="1200" b="1" dirty="0" err="1" smtClean="0">
                <a:latin typeface="Arial" pitchFamily="34" charset="0"/>
                <a:cs typeface="Arial" pitchFamily="34" charset="0"/>
              </a:rPr>
              <a:t>registrul</a:t>
            </a:r>
            <a:r>
              <a:rPr lang="en-US" sz="1200" b="1" dirty="0" smtClean="0">
                <a:latin typeface="Arial" pitchFamily="34" charset="0"/>
                <a:cs typeface="Arial" pitchFamily="34" charset="0"/>
              </a:rPr>
              <a:t> de </a:t>
            </a:r>
            <a:r>
              <a:rPr lang="en-US" sz="1200" b="1" dirty="0" err="1" smtClean="0">
                <a:latin typeface="Arial" pitchFamily="34" charset="0"/>
                <a:cs typeface="Arial" pitchFamily="34" charset="0"/>
              </a:rPr>
              <a:t>lucru</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imprima</a:t>
            </a:r>
            <a:r>
              <a:rPr lang="en-US" sz="1200" dirty="0" smtClean="0">
                <a:latin typeface="Arial" pitchFamily="34" charset="0"/>
                <a:cs typeface="Arial" pitchFamily="34" charset="0"/>
              </a:rPr>
              <a:t> tot </a:t>
            </a:r>
            <a:r>
              <a:rPr lang="en-US" sz="1200" dirty="0" err="1" smtClean="0">
                <a:latin typeface="Arial" pitchFamily="34" charset="0"/>
                <a:cs typeface="Arial" pitchFamily="34" charset="0"/>
              </a:rPr>
              <a:t>registrul</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lucru</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incluzând</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toate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foile</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lucru</a:t>
            </a:r>
            <a:r>
              <a:rPr lang="en-US" sz="1200" dirty="0" smtClean="0">
                <a:latin typeface="Arial" pitchFamily="34" charset="0"/>
                <a:cs typeface="Arial" pitchFamily="34" charset="0"/>
              </a:rPr>
              <a:t> din </a:t>
            </a:r>
            <a:r>
              <a:rPr lang="en-US" sz="1200" dirty="0" err="1" smtClean="0">
                <a:latin typeface="Arial" pitchFamily="34" charset="0"/>
                <a:cs typeface="Arial" pitchFamily="34" charset="0"/>
              </a:rPr>
              <a:t>registru</a:t>
            </a:r>
            <a:r>
              <a:rPr lang="en-US" sz="1200" dirty="0" smtClean="0">
                <a:latin typeface="Arial" pitchFamily="34" charset="0"/>
                <a:cs typeface="Arial" pitchFamily="34" charset="0"/>
              </a:rPr>
              <a:t>. </a:t>
            </a:r>
          </a:p>
          <a:p>
            <a:pPr lvl="0" algn="just"/>
            <a:r>
              <a:rPr lang="en-US" sz="1200" b="1" dirty="0" err="1" smtClean="0">
                <a:latin typeface="Arial" pitchFamily="34" charset="0"/>
                <a:cs typeface="Arial" pitchFamily="34" charset="0"/>
              </a:rPr>
              <a:t>Tabel</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imprima</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doar</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tabelul</a:t>
            </a:r>
            <a:r>
              <a:rPr lang="en-US" sz="1200" dirty="0" smtClean="0">
                <a:latin typeface="Arial" pitchFamily="34" charset="0"/>
                <a:cs typeface="Arial" pitchFamily="34" charset="0"/>
              </a:rPr>
              <a:t> din </a:t>
            </a:r>
            <a:r>
              <a:rPr lang="en-US" sz="1200" dirty="0" err="1" smtClean="0">
                <a:latin typeface="Arial" pitchFamily="34" charset="0"/>
                <a:cs typeface="Arial" pitchFamily="34" charset="0"/>
              </a:rPr>
              <a:t>foaia</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lucru</a:t>
            </a:r>
            <a:r>
              <a:rPr lang="en-US" sz="1200" dirty="0" smtClean="0">
                <a:latin typeface="Arial" pitchFamily="34" charset="0"/>
                <a:cs typeface="Arial" pitchFamily="34" charset="0"/>
              </a:rPr>
              <a:t>. </a:t>
            </a:r>
          </a:p>
          <a:p>
            <a:pPr lvl="0" algn="just"/>
            <a:r>
              <a:rPr lang="en-US" sz="1200" b="1" dirty="0" err="1" smtClean="0">
                <a:latin typeface="Arial" pitchFamily="34" charset="0"/>
                <a:cs typeface="Arial" pitchFamily="34" charset="0"/>
              </a:rPr>
              <a:t>Ignorare</a:t>
            </a:r>
            <a:r>
              <a:rPr lang="en-US" sz="1200" b="1" dirty="0" smtClean="0">
                <a:latin typeface="Arial" pitchFamily="34" charset="0"/>
                <a:cs typeface="Arial" pitchFamily="34" charset="0"/>
              </a:rPr>
              <a:t> zone de </a:t>
            </a:r>
            <a:r>
              <a:rPr lang="en-US" sz="1200" b="1" dirty="0" err="1" smtClean="0">
                <a:latin typeface="Arial" pitchFamily="34" charset="0"/>
                <a:cs typeface="Arial" pitchFamily="34" charset="0"/>
              </a:rPr>
              <a:t>imprimare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ignora</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orice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zonă</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imprimare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a:t>
            </a:r>
            <a:r>
              <a:rPr lang="en-US" sz="1200" dirty="0" smtClean="0">
                <a:latin typeface="Arial" pitchFamily="34" charset="0"/>
                <a:cs typeface="Arial" pitchFamily="34" charset="0"/>
              </a:rPr>
              <a:t> care </a:t>
            </a:r>
            <a:r>
              <a:rPr lang="en-US" sz="1200" dirty="0" err="1" smtClean="0">
                <a:latin typeface="Arial" pitchFamily="34" charset="0"/>
                <a:cs typeface="Arial" pitchFamily="34" charset="0"/>
              </a:rPr>
              <a:t>aţi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specificat</a:t>
            </a:r>
            <a:r>
              <a:rPr lang="en-US" sz="1200" dirty="0" smtClean="0">
                <a:latin typeface="Arial" pitchFamily="34" charset="0"/>
                <a:cs typeface="Arial" pitchFamily="34" charset="0"/>
              </a:rPr>
              <a:t>-o. </a:t>
            </a:r>
          </a:p>
          <a:p>
            <a:pPr lvl="0" algn="just"/>
            <a:r>
              <a:rPr lang="en-US" sz="1200" b="1" dirty="0" err="1" smtClean="0">
                <a:latin typeface="Arial" pitchFamily="34" charset="0"/>
                <a:cs typeface="Arial" pitchFamily="34" charset="0"/>
              </a:rPr>
              <a:t>Toate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imprimaţi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toate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paginile</a:t>
            </a:r>
            <a:r>
              <a:rPr lang="en-US" sz="1200" dirty="0" smtClean="0">
                <a:latin typeface="Arial" pitchFamily="34" charset="0"/>
                <a:cs typeface="Arial" pitchFamily="34" charset="0"/>
              </a:rPr>
              <a:t> din </a:t>
            </a:r>
            <a:r>
              <a:rPr lang="en-US" sz="1200" dirty="0" err="1" smtClean="0">
                <a:latin typeface="Arial" pitchFamily="34" charset="0"/>
                <a:cs typeface="Arial" pitchFamily="34" charset="0"/>
              </a:rPr>
              <a:t>fişier</a:t>
            </a:r>
            <a:r>
              <a:rPr lang="en-US" sz="1200" dirty="0" smtClean="0">
                <a:latin typeface="Arial" pitchFamily="34" charset="0"/>
                <a:cs typeface="Arial" pitchFamily="34" charset="0"/>
              </a:rPr>
              <a:t>. </a:t>
            </a:r>
          </a:p>
          <a:p>
            <a:pPr lvl="0" algn="just"/>
            <a:r>
              <a:rPr lang="en-US" sz="1200" b="1" dirty="0" err="1" smtClean="0">
                <a:latin typeface="Arial" pitchFamily="34" charset="0"/>
                <a:cs typeface="Arial" pitchFamily="34" charset="0"/>
              </a:rPr>
              <a:t>Pagini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adăugaţi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în</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casetă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numere</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pagină</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sau</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intervale</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pagini</a:t>
            </a:r>
            <a:r>
              <a:rPr lang="en-US" sz="1200" dirty="0" smtClean="0">
                <a:latin typeface="Arial" pitchFamily="34" charset="0"/>
                <a:cs typeface="Arial" pitchFamily="34" charset="0"/>
              </a:rPr>
              <a:t>. </a:t>
            </a:r>
          </a:p>
          <a:p>
            <a:pPr lvl="0" algn="just"/>
            <a:r>
              <a:rPr lang="en-US" sz="1200" b="1" dirty="0" err="1" smtClean="0">
                <a:latin typeface="Arial" pitchFamily="34" charset="0"/>
                <a:cs typeface="Arial" pitchFamily="34" charset="0"/>
              </a:rPr>
              <a:t>Examinare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examinati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foaia</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lucru</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înainte</a:t>
            </a:r>
            <a:r>
              <a:rPr lang="en-US" sz="1200" dirty="0" smtClean="0">
                <a:latin typeface="Arial" pitchFamily="34" charset="0"/>
                <a:cs typeface="Arial" pitchFamily="34" charset="0"/>
              </a:rPr>
              <a:t> de a o </a:t>
            </a:r>
            <a:r>
              <a:rPr lang="en-US" sz="1200" dirty="0" err="1" smtClean="0">
                <a:latin typeface="Arial" pitchFamily="34" charset="0"/>
                <a:cs typeface="Arial" pitchFamily="34" charset="0"/>
              </a:rPr>
              <a:t>imprima</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şi</a:t>
            </a:r>
            <a:r>
              <a:rPr lang="en-US" sz="1200" dirty="0" smtClean="0">
                <a:latin typeface="Arial" pitchFamily="34" charset="0"/>
                <a:cs typeface="Arial" pitchFamily="34" charset="0"/>
              </a:rPr>
              <a:t> </a:t>
            </a:r>
          </a:p>
          <a:p>
            <a:pPr lvl="0" algn="just"/>
            <a:r>
              <a:rPr lang="en-US" sz="1200" dirty="0" err="1" smtClean="0">
                <a:latin typeface="Arial" pitchFamily="34" charset="0"/>
                <a:cs typeface="Arial" pitchFamily="34" charset="0"/>
              </a:rPr>
              <a:t>selectati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alte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opţiuni</a:t>
            </a:r>
            <a:r>
              <a:rPr lang="en-US" sz="1200" dirty="0" smtClean="0">
                <a:latin typeface="Arial" pitchFamily="34" charset="0"/>
                <a:cs typeface="Arial" pitchFamily="34" charset="0"/>
              </a:rPr>
              <a:t> de </a:t>
            </a:r>
            <a:r>
              <a:rPr lang="en-US" sz="1200" dirty="0" err="1" smtClean="0">
                <a:latin typeface="Arial" pitchFamily="34" charset="0"/>
                <a:cs typeface="Arial" pitchFamily="34" charset="0"/>
              </a:rPr>
              <a:t>imprimare</a:t>
            </a:r>
            <a:r>
              <a:rPr lang="en-US" sz="1200" dirty="0" smtClean="0">
                <a:latin typeface="Arial" pitchFamily="34" charset="0"/>
                <a:cs typeface="Arial" pitchFamily="34" charset="0"/>
              </a:rPr>
              <a:t>, cum </a:t>
            </a:r>
            <a:r>
              <a:rPr lang="en-US" sz="1200" dirty="0" err="1" smtClean="0">
                <a:latin typeface="Arial" pitchFamily="34" charset="0"/>
                <a:cs typeface="Arial" pitchFamily="34" charset="0"/>
              </a:rPr>
              <a:t>ar</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fi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configurarea</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paginii</a:t>
            </a:r>
            <a:r>
              <a:rPr lang="en-US" sz="1200" dirty="0" smtClean="0">
                <a:latin typeface="Arial" pitchFamily="34" charset="0"/>
                <a:cs typeface="Arial" pitchFamily="34" charset="0"/>
              </a:rPr>
              <a:t>. </a:t>
            </a:r>
          </a:p>
          <a:p>
            <a:pPr lvl="0" algn="just"/>
            <a:r>
              <a:rPr lang="en-US" sz="1200" b="1" dirty="0" smtClean="0">
                <a:latin typeface="Arial" pitchFamily="34" charset="0"/>
                <a:cs typeface="Arial" pitchFamily="34" charset="0"/>
              </a:rPr>
              <a:t>OK</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Faceţi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clic</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acest</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buton</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pentru</a:t>
            </a:r>
            <a:r>
              <a:rPr lang="en-US" sz="1200" dirty="0" smtClean="0">
                <a:latin typeface="Arial" pitchFamily="34" charset="0"/>
                <a:cs typeface="Arial" pitchFamily="34" charset="0"/>
              </a:rPr>
              <a:t> a </a:t>
            </a:r>
            <a:r>
              <a:rPr lang="en-US" sz="1200" dirty="0" err="1" smtClean="0">
                <a:latin typeface="Arial" pitchFamily="34" charset="0"/>
                <a:cs typeface="Arial" pitchFamily="34" charset="0"/>
              </a:rPr>
              <a:t>trimite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documentul</a:t>
            </a:r>
            <a:r>
              <a:rPr lang="en-US" sz="1200" dirty="0" smtClean="0">
                <a:latin typeface="Arial" pitchFamily="34" charset="0"/>
                <a:cs typeface="Arial" pitchFamily="34" charset="0"/>
              </a:rPr>
              <a:t> la </a:t>
            </a:r>
            <a:r>
              <a:rPr lang="en-US" sz="1200" dirty="0" err="1" smtClean="0">
                <a:latin typeface="Arial" pitchFamily="34" charset="0"/>
                <a:cs typeface="Arial" pitchFamily="34" charset="0"/>
              </a:rPr>
              <a:t>imprimantă</a:t>
            </a:r>
            <a:r>
              <a:rPr lang="en-US" sz="1200" dirty="0" smtClean="0">
                <a:latin typeface="Arial" pitchFamily="34" charset="0"/>
                <a:cs typeface="Arial" pitchFamily="34" charset="0"/>
              </a:rPr>
              <a:t>. </a:t>
            </a:r>
          </a:p>
          <a:p>
            <a:pPr lvl="0" algn="just"/>
            <a:r>
              <a:rPr lang="en-US" sz="1200" b="1" dirty="0" err="1" smtClean="0">
                <a:latin typeface="Arial" pitchFamily="34" charset="0"/>
                <a:cs typeface="Arial" pitchFamily="34" charset="0"/>
              </a:rPr>
              <a:t>Revocare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Faceţi</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clic</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acest</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buton</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pentru</a:t>
            </a:r>
            <a:r>
              <a:rPr lang="en-US" sz="1200" dirty="0" smtClean="0">
                <a:latin typeface="Arial" pitchFamily="34" charset="0"/>
                <a:cs typeface="Arial" pitchFamily="34" charset="0"/>
              </a:rPr>
              <a:t> a </a:t>
            </a:r>
            <a:r>
              <a:rPr lang="en-US" sz="1200" dirty="0" err="1" smtClean="0">
                <a:latin typeface="Arial" pitchFamily="34" charset="0"/>
                <a:cs typeface="Arial" pitchFamily="34" charset="0"/>
              </a:rPr>
              <a:t>reveni</a:t>
            </a:r>
            <a:r>
              <a:rPr lang="en-US" sz="1200" dirty="0" smtClean="0">
                <a:latin typeface="Arial" pitchFamily="34" charset="0"/>
                <a:cs typeface="Arial" pitchFamily="34" charset="0"/>
              </a:rPr>
              <a:t> la document,</a:t>
            </a:r>
          </a:p>
          <a:p>
            <a:pPr lvl="0" algn="just"/>
            <a:r>
              <a:rPr lang="en-US" sz="1200" dirty="0" smtClean="0">
                <a:latin typeface="Arial" pitchFamily="34" charset="0"/>
                <a:cs typeface="Arial" pitchFamily="34" charset="0"/>
              </a:rPr>
              <a:t> </a:t>
            </a:r>
            <a:r>
              <a:rPr lang="en-US" sz="1200" dirty="0" err="1" smtClean="0">
                <a:latin typeface="Arial" pitchFamily="34" charset="0"/>
                <a:cs typeface="Arial" pitchFamily="34" charset="0"/>
              </a:rPr>
              <a:t>fără</a:t>
            </a:r>
            <a:r>
              <a:rPr lang="en-US" sz="1200" dirty="0" smtClean="0">
                <a:latin typeface="Arial" pitchFamily="34" charset="0"/>
                <a:cs typeface="Arial" pitchFamily="34" charset="0"/>
              </a:rPr>
              <a:t> a-l </a:t>
            </a:r>
            <a:r>
              <a:rPr lang="en-US" sz="1200" dirty="0" err="1" smtClean="0">
                <a:latin typeface="Arial" pitchFamily="34" charset="0"/>
                <a:cs typeface="Arial" pitchFamily="34" charset="0"/>
              </a:rPr>
              <a:t>imprima</a:t>
            </a:r>
            <a:r>
              <a:rPr lang="en-US" sz="1200" dirty="0" smtClean="0">
                <a:latin typeface="Arial" pitchFamily="34" charset="0"/>
                <a:cs typeface="Arial" pitchFamily="34" charset="0"/>
              </a:rPr>
              <a:t>.</a:t>
            </a:r>
          </a:p>
        </p:txBody>
      </p:sp>
      <p:pic>
        <p:nvPicPr>
          <p:cNvPr id="16386" name="Picture 2"/>
          <p:cNvPicPr>
            <a:picLocks noChangeAspect="1" noChangeArrowheads="1"/>
          </p:cNvPicPr>
          <p:nvPr/>
        </p:nvPicPr>
        <p:blipFill>
          <a:blip r:embed="rId2" cstate="print"/>
          <a:srcRect/>
          <a:stretch>
            <a:fillRect/>
          </a:stretch>
        </p:blipFill>
        <p:spPr bwMode="auto">
          <a:xfrm>
            <a:off x="4800600" y="1219200"/>
            <a:ext cx="2890719" cy="20335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133600"/>
            <a:ext cx="8229600" cy="3962400"/>
          </a:xfrm>
        </p:spPr>
        <p:txBody>
          <a:bodyPr>
            <a:normAutofit fontScale="62500" lnSpcReduction="20000"/>
          </a:bodyPr>
          <a:lstStyle/>
          <a:p>
            <a:pPr algn="just">
              <a:buClrTx/>
            </a:pPr>
            <a:r>
              <a:rPr lang="ro-RO" sz="2900" dirty="0" smtClean="0">
                <a:latin typeface="Arial" pitchFamily="34" charset="0"/>
                <a:cs typeface="Arial" pitchFamily="34" charset="0"/>
              </a:rPr>
              <a:t>Deschideti </a:t>
            </a:r>
            <a:r>
              <a:rPr lang="ro-RO" sz="2900" b="1" dirty="0" smtClean="0">
                <a:latin typeface="Arial" pitchFamily="34" charset="0"/>
                <a:cs typeface="Arial" pitchFamily="34" charset="0"/>
              </a:rPr>
              <a:t>Librarie.xlsx</a:t>
            </a:r>
          </a:p>
          <a:p>
            <a:pPr algn="just">
              <a:buClrTx/>
            </a:pPr>
            <a:r>
              <a:rPr lang="ro-RO" sz="2900" dirty="0" smtClean="0">
                <a:latin typeface="Arial" pitchFamily="34" charset="0"/>
                <a:cs typeface="Arial" pitchFamily="34" charset="0"/>
              </a:rPr>
              <a:t>Setaţi pagina astfel: format A4, margini : sus-1,6cm, jos – 1,7cm , stânga – 1,5 cm, dreapta – 1,5cm, orientarea Orizontală</a:t>
            </a:r>
          </a:p>
          <a:p>
            <a:pPr algn="just">
              <a:buClrTx/>
            </a:pPr>
            <a:r>
              <a:rPr lang="en-US" sz="2900" dirty="0" err="1" smtClean="0">
                <a:solidFill>
                  <a:schemeClr val="dk1"/>
                </a:solidFill>
                <a:latin typeface="Arial" pitchFamily="34" charset="0"/>
                <a:cs typeface="Arial" pitchFamily="34" charset="0"/>
              </a:rPr>
              <a:t>Modifica</a:t>
            </a:r>
            <a:r>
              <a:rPr lang="ro-RO" sz="2900" dirty="0" smtClean="0">
                <a:solidFill>
                  <a:schemeClr val="dk1"/>
                </a:solidFill>
                <a:latin typeface="Arial" pitchFamily="34" charset="0"/>
                <a:cs typeface="Arial" pitchFamily="34" charset="0"/>
              </a:rPr>
              <a:t>ti</a:t>
            </a:r>
            <a:r>
              <a:rPr lang="en-US" sz="2900" dirty="0" smtClean="0">
                <a:solidFill>
                  <a:schemeClr val="dk1"/>
                </a:solidFill>
                <a:latin typeface="Arial" pitchFamily="34" charset="0"/>
                <a:cs typeface="Arial" pitchFamily="34" charset="0"/>
              </a:rPr>
              <a:t> </a:t>
            </a:r>
            <a:r>
              <a:rPr lang="en-US" sz="2900" dirty="0" err="1" smtClean="0">
                <a:solidFill>
                  <a:schemeClr val="dk1"/>
                </a:solidFill>
                <a:latin typeface="Arial" pitchFamily="34" charset="0"/>
                <a:cs typeface="Arial" pitchFamily="34" charset="0"/>
              </a:rPr>
              <a:t>fo</a:t>
            </a:r>
            <a:r>
              <a:rPr lang="ro-RO" sz="2900" dirty="0" smtClean="0">
                <a:solidFill>
                  <a:schemeClr val="dk1"/>
                </a:solidFill>
                <a:latin typeface="Arial" pitchFamily="34" charset="0"/>
                <a:cs typeface="Arial" pitchFamily="34" charset="0"/>
              </a:rPr>
              <a:t>aia</a:t>
            </a:r>
            <a:r>
              <a:rPr lang="en-US" sz="2900" dirty="0" smtClean="0">
                <a:solidFill>
                  <a:schemeClr val="dk1"/>
                </a:solidFill>
                <a:latin typeface="Arial" pitchFamily="34" charset="0"/>
                <a:cs typeface="Arial" pitchFamily="34" charset="0"/>
              </a:rPr>
              <a:t> de </a:t>
            </a:r>
            <a:r>
              <a:rPr lang="en-US" sz="2900" dirty="0" err="1" smtClean="0">
                <a:solidFill>
                  <a:schemeClr val="dk1"/>
                </a:solidFill>
                <a:latin typeface="Arial" pitchFamily="34" charset="0"/>
                <a:cs typeface="Arial" pitchFamily="34" charset="0"/>
              </a:rPr>
              <a:t>calcul</a:t>
            </a:r>
            <a:r>
              <a:rPr lang="en-US" sz="2900" dirty="0" smtClean="0">
                <a:solidFill>
                  <a:schemeClr val="dk1"/>
                </a:solidFill>
                <a:latin typeface="Arial" pitchFamily="34" charset="0"/>
                <a:cs typeface="Arial" pitchFamily="34" charset="0"/>
              </a:rPr>
              <a:t> </a:t>
            </a:r>
            <a:r>
              <a:rPr lang="en-US" sz="2900" dirty="0" err="1" smtClean="0">
                <a:solidFill>
                  <a:schemeClr val="dk1"/>
                </a:solidFill>
                <a:latin typeface="Arial" pitchFamily="34" charset="0"/>
                <a:cs typeface="Arial" pitchFamily="34" charset="0"/>
              </a:rPr>
              <a:t>astfel</a:t>
            </a:r>
            <a:r>
              <a:rPr lang="en-US" sz="2900" dirty="0" smtClean="0">
                <a:solidFill>
                  <a:schemeClr val="dk1"/>
                </a:solidFill>
                <a:latin typeface="Arial" pitchFamily="34" charset="0"/>
                <a:cs typeface="Arial" pitchFamily="34" charset="0"/>
              </a:rPr>
              <a:t> </a:t>
            </a:r>
            <a:r>
              <a:rPr lang="en-US" sz="2900" dirty="0" err="1" smtClean="0">
                <a:solidFill>
                  <a:schemeClr val="dk1"/>
                </a:solidFill>
                <a:latin typeface="Arial" pitchFamily="34" charset="0"/>
                <a:cs typeface="Arial" pitchFamily="34" charset="0"/>
              </a:rPr>
              <a:t>încât</a:t>
            </a:r>
            <a:r>
              <a:rPr lang="ro-RO" sz="2900" dirty="0" smtClean="0">
                <a:solidFill>
                  <a:schemeClr val="dk1"/>
                </a:solidFill>
                <a:latin typeface="Arial" pitchFamily="34" charset="0"/>
                <a:cs typeface="Arial" pitchFamily="34" charset="0"/>
              </a:rPr>
              <a:t> </a:t>
            </a:r>
            <a:r>
              <a:rPr lang="vi-VN" sz="2900" dirty="0" smtClean="0">
                <a:solidFill>
                  <a:schemeClr val="dk1"/>
                </a:solidFill>
                <a:latin typeface="Arial" pitchFamily="34" charset="0"/>
                <a:cs typeface="Arial" pitchFamily="34" charset="0"/>
              </a:rPr>
              <a:t>întreg conţinutul acesteia să încapă pe</a:t>
            </a:r>
            <a:r>
              <a:rPr lang="ro-RO" sz="2900" dirty="0" smtClean="0">
                <a:solidFill>
                  <a:schemeClr val="dk1"/>
                </a:solidFill>
                <a:latin typeface="Arial" pitchFamily="34" charset="0"/>
                <a:cs typeface="Arial" pitchFamily="34" charset="0"/>
              </a:rPr>
              <a:t> 2</a:t>
            </a:r>
            <a:r>
              <a:rPr lang="vi-VN" sz="2900" dirty="0" smtClean="0">
                <a:solidFill>
                  <a:schemeClr val="dk1"/>
                </a:solidFill>
                <a:latin typeface="Arial" pitchFamily="34" charset="0"/>
                <a:cs typeface="Arial" pitchFamily="34" charset="0"/>
              </a:rPr>
              <a:t> pagini</a:t>
            </a:r>
            <a:endParaRPr lang="ro-RO" sz="2900" dirty="0" smtClean="0">
              <a:solidFill>
                <a:schemeClr val="dk1"/>
              </a:solidFill>
              <a:latin typeface="Arial" pitchFamily="34" charset="0"/>
              <a:cs typeface="Arial" pitchFamily="34" charset="0"/>
            </a:endParaRPr>
          </a:p>
          <a:p>
            <a:pPr algn="just">
              <a:buClrTx/>
            </a:pPr>
            <a:r>
              <a:rPr lang="vi-VN" sz="2900" dirty="0" smtClean="0">
                <a:solidFill>
                  <a:schemeClr val="dk1"/>
                </a:solidFill>
                <a:latin typeface="Arial" pitchFamily="34" charset="0"/>
                <a:cs typeface="Arial" pitchFamily="34" charset="0"/>
              </a:rPr>
              <a:t>Adăuga</a:t>
            </a:r>
            <a:r>
              <a:rPr lang="ro-RO" sz="2900" dirty="0" smtClean="0">
                <a:solidFill>
                  <a:schemeClr val="dk1"/>
                </a:solidFill>
                <a:latin typeface="Arial" pitchFamily="34" charset="0"/>
                <a:cs typeface="Arial" pitchFamily="34" charset="0"/>
              </a:rPr>
              <a:t>ti un antet astfel: în parte stanga Calea fisierului, în centru data curecta si in dreapta numele autorului</a:t>
            </a:r>
          </a:p>
          <a:p>
            <a:pPr algn="just">
              <a:buClrTx/>
            </a:pPr>
            <a:r>
              <a:rPr lang="vi-VN" sz="2900" dirty="0" smtClean="0">
                <a:solidFill>
                  <a:schemeClr val="dk1"/>
                </a:solidFill>
                <a:latin typeface="Arial" pitchFamily="34" charset="0"/>
                <a:cs typeface="Arial" pitchFamily="34" charset="0"/>
              </a:rPr>
              <a:t>Adăuga</a:t>
            </a:r>
            <a:r>
              <a:rPr lang="ro-RO" sz="2900" dirty="0" smtClean="0">
                <a:solidFill>
                  <a:schemeClr val="dk1"/>
                </a:solidFill>
                <a:latin typeface="Arial" pitchFamily="34" charset="0"/>
                <a:cs typeface="Arial" pitchFamily="34" charset="0"/>
              </a:rPr>
              <a:t>ti în subsol numarul paginii</a:t>
            </a:r>
          </a:p>
          <a:p>
            <a:pPr algn="just">
              <a:buClrTx/>
            </a:pPr>
            <a:r>
              <a:rPr lang="en-US" sz="2900" dirty="0" err="1" smtClean="0">
                <a:solidFill>
                  <a:schemeClr val="dk1"/>
                </a:solidFill>
                <a:latin typeface="Arial" pitchFamily="34" charset="0"/>
                <a:cs typeface="Arial" pitchFamily="34" charset="0"/>
              </a:rPr>
              <a:t>Verifica</a:t>
            </a:r>
            <a:r>
              <a:rPr lang="ro-RO" sz="2900" dirty="0" smtClean="0">
                <a:solidFill>
                  <a:schemeClr val="dk1"/>
                </a:solidFill>
                <a:latin typeface="Arial" pitchFamily="34" charset="0"/>
                <a:cs typeface="Arial" pitchFamily="34" charset="0"/>
              </a:rPr>
              <a:t>ti</a:t>
            </a:r>
            <a:r>
              <a:rPr lang="en-US" sz="2900" dirty="0" smtClean="0">
                <a:solidFill>
                  <a:schemeClr val="dk1"/>
                </a:solidFill>
                <a:latin typeface="Arial" pitchFamily="34" charset="0"/>
                <a:cs typeface="Arial" pitchFamily="34" charset="0"/>
              </a:rPr>
              <a:t> </a:t>
            </a:r>
            <a:r>
              <a:rPr lang="en-US" sz="2900" dirty="0" err="1" smtClean="0">
                <a:solidFill>
                  <a:schemeClr val="dk1"/>
                </a:solidFill>
                <a:latin typeface="Arial" pitchFamily="34" charset="0"/>
                <a:cs typeface="Arial" pitchFamily="34" charset="0"/>
              </a:rPr>
              <a:t>calcule</a:t>
            </a:r>
            <a:r>
              <a:rPr lang="ro-RO" sz="2900" dirty="0" smtClean="0">
                <a:solidFill>
                  <a:schemeClr val="dk1"/>
                </a:solidFill>
                <a:latin typeface="Arial" pitchFamily="34" charset="0"/>
                <a:cs typeface="Arial" pitchFamily="34" charset="0"/>
              </a:rPr>
              <a:t>le</a:t>
            </a:r>
            <a:r>
              <a:rPr lang="en-US" sz="2900" dirty="0" smtClean="0">
                <a:solidFill>
                  <a:schemeClr val="dk1"/>
                </a:solidFill>
                <a:latin typeface="Arial" pitchFamily="34" charset="0"/>
                <a:cs typeface="Arial" pitchFamily="34" charset="0"/>
              </a:rPr>
              <a:t> </a:t>
            </a:r>
            <a:r>
              <a:rPr lang="en-US" sz="2900" dirty="0" err="1" smtClean="0">
                <a:solidFill>
                  <a:schemeClr val="dk1"/>
                </a:solidFill>
                <a:latin typeface="Arial" pitchFamily="34" charset="0"/>
                <a:cs typeface="Arial" pitchFamily="34" charset="0"/>
              </a:rPr>
              <a:t>si</a:t>
            </a:r>
            <a:r>
              <a:rPr lang="en-US" sz="2900" dirty="0" smtClean="0">
                <a:solidFill>
                  <a:schemeClr val="dk1"/>
                </a:solidFill>
                <a:latin typeface="Arial" pitchFamily="34" charset="0"/>
                <a:cs typeface="Arial" pitchFamily="34" charset="0"/>
              </a:rPr>
              <a:t> </a:t>
            </a:r>
            <a:r>
              <a:rPr lang="en-US" sz="2900" dirty="0" err="1" smtClean="0">
                <a:solidFill>
                  <a:schemeClr val="dk1"/>
                </a:solidFill>
                <a:latin typeface="Arial" pitchFamily="34" charset="0"/>
                <a:cs typeface="Arial" pitchFamily="34" charset="0"/>
              </a:rPr>
              <a:t>funcţii</a:t>
            </a:r>
            <a:r>
              <a:rPr lang="ro-RO" sz="2900" dirty="0" smtClean="0">
                <a:solidFill>
                  <a:schemeClr val="dk1"/>
                </a:solidFill>
                <a:latin typeface="Arial" pitchFamily="34" charset="0"/>
                <a:cs typeface="Arial" pitchFamily="34" charset="0"/>
              </a:rPr>
              <a:t>le </a:t>
            </a:r>
            <a:r>
              <a:rPr lang="en-US" sz="2900" dirty="0" err="1" smtClean="0">
                <a:solidFill>
                  <a:schemeClr val="dk1"/>
                </a:solidFill>
                <a:latin typeface="Arial" pitchFamily="34" charset="0"/>
                <a:cs typeface="Arial" pitchFamily="34" charset="0"/>
              </a:rPr>
              <a:t>înainte</a:t>
            </a:r>
            <a:r>
              <a:rPr lang="en-US" sz="2900" dirty="0" smtClean="0">
                <a:solidFill>
                  <a:schemeClr val="dk1"/>
                </a:solidFill>
                <a:latin typeface="Arial" pitchFamily="34" charset="0"/>
                <a:cs typeface="Arial" pitchFamily="34" charset="0"/>
              </a:rPr>
              <a:t> de </a:t>
            </a:r>
            <a:r>
              <a:rPr lang="en-US" sz="2900" dirty="0" err="1" smtClean="0">
                <a:solidFill>
                  <a:schemeClr val="dk1"/>
                </a:solidFill>
                <a:latin typeface="Arial" pitchFamily="34" charset="0"/>
                <a:cs typeface="Arial" pitchFamily="34" charset="0"/>
              </a:rPr>
              <a:t>printare</a:t>
            </a:r>
            <a:endParaRPr lang="en-US" sz="2900" dirty="0" smtClean="0">
              <a:solidFill>
                <a:schemeClr val="dk1"/>
              </a:solidFill>
              <a:latin typeface="Arial" pitchFamily="34" charset="0"/>
              <a:cs typeface="Arial" pitchFamily="34" charset="0"/>
            </a:endParaRPr>
          </a:p>
          <a:p>
            <a:pPr algn="just">
              <a:buClrTx/>
            </a:pPr>
            <a:r>
              <a:rPr lang="pt-BR" sz="2900" dirty="0" smtClean="0">
                <a:solidFill>
                  <a:schemeClr val="dk1"/>
                </a:solidFill>
                <a:latin typeface="Arial" pitchFamily="34" charset="0"/>
                <a:cs typeface="Arial" pitchFamily="34" charset="0"/>
              </a:rPr>
              <a:t>Afisa</a:t>
            </a:r>
            <a:r>
              <a:rPr lang="ro-RO" sz="2900" dirty="0" smtClean="0">
                <a:solidFill>
                  <a:schemeClr val="dk1"/>
                </a:solidFill>
                <a:latin typeface="Arial" pitchFamily="34" charset="0"/>
                <a:cs typeface="Arial" pitchFamily="34" charset="0"/>
              </a:rPr>
              <a:t>ti</a:t>
            </a:r>
            <a:r>
              <a:rPr lang="en-US" sz="2900" dirty="0" smtClean="0">
                <a:solidFill>
                  <a:schemeClr val="dk1"/>
                </a:solidFill>
                <a:latin typeface="Arial" pitchFamily="34" charset="0"/>
                <a:cs typeface="Arial" pitchFamily="34" charset="0"/>
              </a:rPr>
              <a:t>/</a:t>
            </a:r>
            <a:r>
              <a:rPr lang="pt-BR" sz="2900" dirty="0" smtClean="0">
                <a:solidFill>
                  <a:schemeClr val="dk1"/>
                </a:solidFill>
                <a:latin typeface="Arial" pitchFamily="34" charset="0"/>
                <a:cs typeface="Arial" pitchFamily="34" charset="0"/>
              </a:rPr>
              <a:t>ascunde</a:t>
            </a:r>
            <a:r>
              <a:rPr lang="ro-RO" sz="2900" dirty="0" smtClean="0">
                <a:solidFill>
                  <a:schemeClr val="dk1"/>
                </a:solidFill>
                <a:latin typeface="Arial" pitchFamily="34" charset="0"/>
                <a:cs typeface="Arial" pitchFamily="34" charset="0"/>
              </a:rPr>
              <a:t>ti</a:t>
            </a:r>
            <a:r>
              <a:rPr lang="pt-BR" sz="2900" dirty="0" smtClean="0">
                <a:solidFill>
                  <a:schemeClr val="dk1"/>
                </a:solidFill>
                <a:latin typeface="Arial" pitchFamily="34" charset="0"/>
                <a:cs typeface="Arial" pitchFamily="34" charset="0"/>
              </a:rPr>
              <a:t> liniil</a:t>
            </a:r>
            <a:r>
              <a:rPr lang="ro-RO" sz="2900" dirty="0" smtClean="0">
                <a:solidFill>
                  <a:schemeClr val="dk1"/>
                </a:solidFill>
                <a:latin typeface="Arial" pitchFamily="34" charset="0"/>
                <a:cs typeface="Arial" pitchFamily="34" charset="0"/>
              </a:rPr>
              <a:t>e</a:t>
            </a:r>
            <a:r>
              <a:rPr lang="pt-BR" sz="2900" dirty="0" smtClean="0">
                <a:solidFill>
                  <a:schemeClr val="dk1"/>
                </a:solidFill>
                <a:latin typeface="Arial" pitchFamily="34" charset="0"/>
                <a:cs typeface="Arial" pitchFamily="34" charset="0"/>
              </a:rPr>
              <a:t> de</a:t>
            </a:r>
            <a:r>
              <a:rPr lang="ro-RO" sz="2900" dirty="0" smtClean="0">
                <a:solidFill>
                  <a:schemeClr val="dk1"/>
                </a:solidFill>
                <a:latin typeface="Arial" pitchFamily="34" charset="0"/>
                <a:cs typeface="Arial" pitchFamily="34" charset="0"/>
              </a:rPr>
              <a:t> </a:t>
            </a:r>
            <a:r>
              <a:rPr lang="vi-VN" sz="2900" dirty="0" smtClean="0">
                <a:solidFill>
                  <a:schemeClr val="dk1"/>
                </a:solidFill>
                <a:latin typeface="Arial" pitchFamily="34" charset="0"/>
                <a:cs typeface="Arial" pitchFamily="34" charset="0"/>
              </a:rPr>
              <a:t>grilă (gridlines) si </a:t>
            </a:r>
            <a:r>
              <a:rPr lang="ro-RO" sz="2900" dirty="0" smtClean="0">
                <a:solidFill>
                  <a:schemeClr val="dk1"/>
                </a:solidFill>
                <a:latin typeface="Arial" pitchFamily="34" charset="0"/>
                <a:cs typeface="Arial" pitchFamily="34" charset="0"/>
              </a:rPr>
              <a:t>e</a:t>
            </a:r>
            <a:r>
              <a:rPr lang="vi-VN" sz="2900" dirty="0" smtClean="0">
                <a:solidFill>
                  <a:schemeClr val="dk1"/>
                </a:solidFill>
                <a:latin typeface="Arial" pitchFamily="34" charset="0"/>
                <a:cs typeface="Arial" pitchFamily="34" charset="0"/>
              </a:rPr>
              <a:t>tichetel</a:t>
            </a:r>
            <a:r>
              <a:rPr lang="ro-RO" sz="2900" dirty="0" smtClean="0">
                <a:solidFill>
                  <a:schemeClr val="dk1"/>
                </a:solidFill>
                <a:latin typeface="Arial" pitchFamily="34" charset="0"/>
                <a:cs typeface="Arial" pitchFamily="34" charset="0"/>
              </a:rPr>
              <a:t>e</a:t>
            </a:r>
            <a:r>
              <a:rPr lang="vi-VN" sz="2900" dirty="0" smtClean="0">
                <a:solidFill>
                  <a:schemeClr val="dk1"/>
                </a:solidFill>
                <a:latin typeface="Arial" pitchFamily="34" charset="0"/>
                <a:cs typeface="Arial" pitchFamily="34" charset="0"/>
              </a:rPr>
              <a:t> de</a:t>
            </a:r>
            <a:r>
              <a:rPr lang="ro-RO" sz="2900" dirty="0" smtClean="0">
                <a:solidFill>
                  <a:schemeClr val="dk1"/>
                </a:solidFill>
                <a:latin typeface="Arial" pitchFamily="34" charset="0"/>
                <a:cs typeface="Arial" pitchFamily="34" charset="0"/>
              </a:rPr>
              <a:t> </a:t>
            </a:r>
            <a:r>
              <a:rPr lang="en-US" sz="2900" dirty="0" err="1" smtClean="0">
                <a:solidFill>
                  <a:schemeClr val="dk1"/>
                </a:solidFill>
                <a:latin typeface="Arial" pitchFamily="34" charset="0"/>
                <a:cs typeface="Arial" pitchFamily="34" charset="0"/>
              </a:rPr>
              <a:t>rânduri</a:t>
            </a:r>
            <a:r>
              <a:rPr lang="en-US" sz="2900" dirty="0" smtClean="0">
                <a:solidFill>
                  <a:schemeClr val="dk1"/>
                </a:solidFill>
                <a:latin typeface="Arial" pitchFamily="34" charset="0"/>
                <a:cs typeface="Arial" pitchFamily="34" charset="0"/>
              </a:rPr>
              <a:t> </a:t>
            </a:r>
            <a:r>
              <a:rPr lang="en-US" sz="2900" dirty="0" err="1" smtClean="0">
                <a:solidFill>
                  <a:schemeClr val="dk1"/>
                </a:solidFill>
                <a:latin typeface="Arial" pitchFamily="34" charset="0"/>
                <a:cs typeface="Arial" pitchFamily="34" charset="0"/>
              </a:rPr>
              <a:t>si</a:t>
            </a:r>
            <a:r>
              <a:rPr lang="en-US" sz="2900" dirty="0" smtClean="0">
                <a:solidFill>
                  <a:schemeClr val="dk1"/>
                </a:solidFill>
                <a:latin typeface="Arial" pitchFamily="34" charset="0"/>
                <a:cs typeface="Arial" pitchFamily="34" charset="0"/>
              </a:rPr>
              <a:t> </a:t>
            </a:r>
            <a:r>
              <a:rPr lang="en-US" sz="2900" dirty="0" err="1" smtClean="0">
                <a:solidFill>
                  <a:schemeClr val="dk1"/>
                </a:solidFill>
                <a:latin typeface="Arial" pitchFamily="34" charset="0"/>
                <a:cs typeface="Arial" pitchFamily="34" charset="0"/>
              </a:rPr>
              <a:t>coloane</a:t>
            </a:r>
            <a:r>
              <a:rPr lang="en-US" sz="2900" dirty="0" smtClean="0">
                <a:solidFill>
                  <a:schemeClr val="dk1"/>
                </a:solidFill>
                <a:latin typeface="Arial" pitchFamily="34" charset="0"/>
                <a:cs typeface="Arial" pitchFamily="34" charset="0"/>
              </a:rPr>
              <a:t> (row and column</a:t>
            </a:r>
            <a:r>
              <a:rPr lang="ro-RO" sz="2900" dirty="0" smtClean="0">
                <a:solidFill>
                  <a:schemeClr val="dk1"/>
                </a:solidFill>
                <a:latin typeface="Arial" pitchFamily="34" charset="0"/>
                <a:cs typeface="Arial" pitchFamily="34" charset="0"/>
              </a:rPr>
              <a:t> </a:t>
            </a:r>
            <a:r>
              <a:rPr lang="en-US" sz="2900" dirty="0" smtClean="0">
                <a:solidFill>
                  <a:schemeClr val="dk1"/>
                </a:solidFill>
                <a:latin typeface="Arial" pitchFamily="34" charset="0"/>
                <a:cs typeface="Arial" pitchFamily="34" charset="0"/>
              </a:rPr>
              <a:t>heading)</a:t>
            </a:r>
          </a:p>
          <a:p>
            <a:pPr algn="just">
              <a:buClrTx/>
            </a:pPr>
            <a:r>
              <a:rPr lang="vi-VN" sz="2900" dirty="0" smtClean="0">
                <a:solidFill>
                  <a:schemeClr val="dk1"/>
                </a:solidFill>
                <a:latin typeface="Arial" pitchFamily="34" charset="0"/>
                <a:cs typeface="Arial" pitchFamily="34" charset="0"/>
              </a:rPr>
              <a:t>Repeta</a:t>
            </a:r>
            <a:r>
              <a:rPr lang="ro-RO" sz="2900" dirty="0" smtClean="0">
                <a:solidFill>
                  <a:schemeClr val="dk1"/>
                </a:solidFill>
                <a:latin typeface="Arial" pitchFamily="34" charset="0"/>
                <a:cs typeface="Arial" pitchFamily="34" charset="0"/>
              </a:rPr>
              <a:t>ti</a:t>
            </a:r>
            <a:r>
              <a:rPr lang="vi-VN" sz="2900" dirty="0" smtClean="0">
                <a:solidFill>
                  <a:schemeClr val="dk1"/>
                </a:solidFill>
                <a:latin typeface="Arial" pitchFamily="34" charset="0"/>
                <a:cs typeface="Arial" pitchFamily="34" charset="0"/>
              </a:rPr>
              <a:t> automată a rândurilor la</a:t>
            </a:r>
            <a:r>
              <a:rPr lang="ro-RO" sz="2900" dirty="0" smtClean="0">
                <a:solidFill>
                  <a:schemeClr val="dk1"/>
                </a:solidFill>
                <a:latin typeface="Arial" pitchFamily="34" charset="0"/>
                <a:cs typeface="Arial" pitchFamily="34" charset="0"/>
              </a:rPr>
              <a:t> </a:t>
            </a:r>
            <a:r>
              <a:rPr lang="it-IT" sz="2900" dirty="0" smtClean="0">
                <a:solidFill>
                  <a:schemeClr val="dk1"/>
                </a:solidFill>
                <a:latin typeface="Arial" pitchFamily="34" charset="0"/>
                <a:cs typeface="Arial" pitchFamily="34" charset="0"/>
              </a:rPr>
              <a:t>începutul fiecărei pagini la imprimare</a:t>
            </a:r>
          </a:p>
          <a:p>
            <a:pPr algn="just">
              <a:buClrTx/>
            </a:pPr>
            <a:r>
              <a:rPr lang="en-US" sz="2900" dirty="0" err="1" smtClean="0">
                <a:solidFill>
                  <a:schemeClr val="dk1"/>
                </a:solidFill>
                <a:latin typeface="Arial" pitchFamily="34" charset="0"/>
                <a:cs typeface="Arial" pitchFamily="34" charset="0"/>
              </a:rPr>
              <a:t>Examina</a:t>
            </a:r>
            <a:r>
              <a:rPr lang="ro-RO" sz="2900" dirty="0" smtClean="0">
                <a:solidFill>
                  <a:schemeClr val="dk1"/>
                </a:solidFill>
                <a:latin typeface="Arial" pitchFamily="34" charset="0"/>
                <a:cs typeface="Arial" pitchFamily="34" charset="0"/>
              </a:rPr>
              <a:t>ti</a:t>
            </a:r>
            <a:r>
              <a:rPr lang="en-US" sz="2900" dirty="0" smtClean="0">
                <a:solidFill>
                  <a:schemeClr val="dk1"/>
                </a:solidFill>
                <a:latin typeface="Arial" pitchFamily="34" charset="0"/>
                <a:cs typeface="Arial" pitchFamily="34" charset="0"/>
              </a:rPr>
              <a:t> </a:t>
            </a:r>
            <a:r>
              <a:rPr lang="en-US" sz="2900" dirty="0" err="1" smtClean="0">
                <a:solidFill>
                  <a:schemeClr val="dk1"/>
                </a:solidFill>
                <a:latin typeface="Arial" pitchFamily="34" charset="0"/>
                <a:cs typeface="Arial" pitchFamily="34" charset="0"/>
              </a:rPr>
              <a:t>fo</a:t>
            </a:r>
            <a:r>
              <a:rPr lang="ro-RO" sz="2900" dirty="0" smtClean="0">
                <a:solidFill>
                  <a:schemeClr val="dk1"/>
                </a:solidFill>
                <a:latin typeface="Arial" pitchFamily="34" charset="0"/>
                <a:cs typeface="Arial" pitchFamily="34" charset="0"/>
              </a:rPr>
              <a:t>a</a:t>
            </a:r>
            <a:r>
              <a:rPr lang="en-US" sz="2900" dirty="0" err="1" smtClean="0">
                <a:solidFill>
                  <a:schemeClr val="dk1"/>
                </a:solidFill>
                <a:latin typeface="Arial" pitchFamily="34" charset="0"/>
                <a:cs typeface="Arial" pitchFamily="34" charset="0"/>
              </a:rPr>
              <a:t>i</a:t>
            </a:r>
            <a:r>
              <a:rPr lang="ro-RO" sz="2900" dirty="0" smtClean="0">
                <a:solidFill>
                  <a:schemeClr val="dk1"/>
                </a:solidFill>
                <a:latin typeface="Arial" pitchFamily="34" charset="0"/>
                <a:cs typeface="Arial" pitchFamily="34" charset="0"/>
              </a:rPr>
              <a:t>a</a:t>
            </a:r>
            <a:r>
              <a:rPr lang="en-US" sz="2900" dirty="0" smtClean="0">
                <a:solidFill>
                  <a:schemeClr val="dk1"/>
                </a:solidFill>
                <a:latin typeface="Arial" pitchFamily="34" charset="0"/>
                <a:cs typeface="Arial" pitchFamily="34" charset="0"/>
              </a:rPr>
              <a:t> de </a:t>
            </a:r>
            <a:r>
              <a:rPr lang="en-US" sz="2900" dirty="0" err="1" smtClean="0">
                <a:solidFill>
                  <a:schemeClr val="dk1"/>
                </a:solidFill>
                <a:latin typeface="Arial" pitchFamily="34" charset="0"/>
                <a:cs typeface="Arial" pitchFamily="34" charset="0"/>
              </a:rPr>
              <a:t>calcul</a:t>
            </a:r>
            <a:r>
              <a:rPr lang="ro-RO" sz="2900" dirty="0" smtClean="0">
                <a:solidFill>
                  <a:schemeClr val="dk1"/>
                </a:solidFill>
                <a:latin typeface="Arial" pitchFamily="34" charset="0"/>
                <a:cs typeface="Arial" pitchFamily="34" charset="0"/>
              </a:rPr>
              <a:t> </a:t>
            </a:r>
            <a:r>
              <a:rPr lang="en-US" sz="2900" dirty="0" err="1" smtClean="0">
                <a:solidFill>
                  <a:schemeClr val="dk1"/>
                </a:solidFill>
                <a:latin typeface="Arial" pitchFamily="34" charset="0"/>
                <a:cs typeface="Arial" pitchFamily="34" charset="0"/>
              </a:rPr>
              <a:t>inaintea</a:t>
            </a:r>
            <a:r>
              <a:rPr lang="en-US" sz="2900" dirty="0" smtClean="0">
                <a:solidFill>
                  <a:schemeClr val="dk1"/>
                </a:solidFill>
                <a:latin typeface="Arial" pitchFamily="34" charset="0"/>
                <a:cs typeface="Arial" pitchFamily="34" charset="0"/>
              </a:rPr>
              <a:t> </a:t>
            </a:r>
            <a:r>
              <a:rPr lang="en-US" sz="2900" dirty="0" err="1" smtClean="0">
                <a:solidFill>
                  <a:schemeClr val="dk1"/>
                </a:solidFill>
                <a:latin typeface="Arial" pitchFamily="34" charset="0"/>
                <a:cs typeface="Arial" pitchFamily="34" charset="0"/>
              </a:rPr>
              <a:t>imprimarii</a:t>
            </a:r>
            <a:endParaRPr lang="en-US" sz="2900" dirty="0" smtClean="0">
              <a:solidFill>
                <a:schemeClr val="dk1"/>
              </a:solidFill>
              <a:latin typeface="Arial" pitchFamily="34" charset="0"/>
              <a:cs typeface="Arial" pitchFamily="34" charset="0"/>
            </a:endParaRPr>
          </a:p>
          <a:p>
            <a:pPr algn="just">
              <a:buClrTx/>
            </a:pPr>
            <a:r>
              <a:rPr lang="it-IT" sz="2900" dirty="0" smtClean="0">
                <a:solidFill>
                  <a:schemeClr val="dk1"/>
                </a:solidFill>
                <a:latin typeface="Arial" pitchFamily="34" charset="0"/>
                <a:cs typeface="Arial" pitchFamily="34" charset="0"/>
              </a:rPr>
              <a:t>Selectati tabelul si tipariti in fisier doar zona selectata. Salvati fisierul cu numele librarie.prn.</a:t>
            </a:r>
            <a:endParaRPr lang="ro-RO" sz="2900" dirty="0" smtClean="0">
              <a:solidFill>
                <a:schemeClr val="dk1"/>
              </a:solidFill>
              <a:latin typeface="Arial" pitchFamily="34" charset="0"/>
              <a:cs typeface="Arial" pitchFamily="34" charset="0"/>
            </a:endParaRPr>
          </a:p>
          <a:p>
            <a:pPr algn="just"/>
            <a:endParaRPr lang="ro-RO" dirty="0" smtClean="0">
              <a:latin typeface="Arial" pitchFamily="34" charset="0"/>
              <a:cs typeface="Arial" pitchFamily="34" charset="0"/>
            </a:endParaRPr>
          </a:p>
          <a:p>
            <a:pPr algn="just"/>
            <a:endParaRPr lang="ro-RO" dirty="0">
              <a:latin typeface="Arial" pitchFamily="34" charset="0"/>
              <a:cs typeface="Arial" pitchFamily="34" charset="0"/>
            </a:endParaRPr>
          </a:p>
        </p:txBody>
      </p:sp>
      <p:sp>
        <p:nvSpPr>
          <p:cNvPr id="2" name="Title 1"/>
          <p:cNvSpPr>
            <a:spLocks noGrp="1"/>
          </p:cNvSpPr>
          <p:nvPr>
            <p:ph type="title"/>
          </p:nvPr>
        </p:nvSpPr>
        <p:spPr>
          <a:xfrm>
            <a:off x="914400" y="762000"/>
            <a:ext cx="7772400" cy="1143000"/>
          </a:xfrm>
        </p:spPr>
        <p:txBody>
          <a:bodyPr>
            <a:normAutofit/>
          </a:bodyPr>
          <a:lstStyle/>
          <a:p>
            <a:r>
              <a:rPr lang="ro-RO" b="1" dirty="0" smtClean="0"/>
              <a:t>Aplicaţii</a:t>
            </a:r>
            <a:endParaRPr lang="ro-RO"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458200" cy="487362"/>
          </a:xfrm>
        </p:spPr>
        <p:txBody>
          <a:bodyPr>
            <a:normAutofit/>
          </a:bodyPr>
          <a:lstStyle/>
          <a:p>
            <a:pPr fontAlgn="base">
              <a:spcAft>
                <a:spcPct val="0"/>
              </a:spcAft>
            </a:pPr>
            <a:r>
              <a:rPr lang="en-US" sz="1800" b="1" dirty="0" err="1" smtClean="0">
                <a:solidFill>
                  <a:schemeClr val="accent4">
                    <a:lumMod val="75000"/>
                  </a:schemeClr>
                </a:solidFill>
                <a:latin typeface="Arial" pitchFamily="34" charset="0"/>
                <a:ea typeface="+mn-ea"/>
                <a:cs typeface="Arial" pitchFamily="34" charset="0"/>
              </a:rPr>
              <a:t>Alte</a:t>
            </a:r>
            <a:r>
              <a:rPr lang="en-US" sz="1800" b="1" dirty="0" smtClean="0">
                <a:solidFill>
                  <a:schemeClr val="accent4">
                    <a:lumMod val="75000"/>
                  </a:schemeClr>
                </a:solidFill>
                <a:latin typeface="Arial" pitchFamily="34" charset="0"/>
                <a:ea typeface="+mn-ea"/>
                <a:cs typeface="Arial" pitchFamily="34" charset="0"/>
              </a:rPr>
              <a:t> </a:t>
            </a:r>
            <a:r>
              <a:rPr lang="en-US" sz="1800" b="1" dirty="0" err="1" smtClean="0">
                <a:solidFill>
                  <a:schemeClr val="accent4">
                    <a:lumMod val="75000"/>
                  </a:schemeClr>
                </a:solidFill>
                <a:latin typeface="Arial" pitchFamily="34" charset="0"/>
                <a:ea typeface="+mn-ea"/>
                <a:cs typeface="Arial" pitchFamily="34" charset="0"/>
              </a:rPr>
              <a:t>formate</a:t>
            </a:r>
            <a:r>
              <a:rPr lang="en-US" sz="1800" b="1" dirty="0" smtClean="0">
                <a:solidFill>
                  <a:schemeClr val="accent4">
                    <a:lumMod val="75000"/>
                  </a:schemeClr>
                </a:solidFill>
                <a:latin typeface="Arial" pitchFamily="34" charset="0"/>
                <a:ea typeface="+mn-ea"/>
                <a:cs typeface="Arial" pitchFamily="34" charset="0"/>
              </a:rPr>
              <a:t> </a:t>
            </a:r>
          </a:p>
        </p:txBody>
      </p:sp>
      <p:graphicFrame>
        <p:nvGraphicFramePr>
          <p:cNvPr id="4" name="Table 3"/>
          <p:cNvGraphicFramePr>
            <a:graphicFrameLocks noGrp="1"/>
          </p:cNvGraphicFramePr>
          <p:nvPr/>
        </p:nvGraphicFramePr>
        <p:xfrm>
          <a:off x="457200" y="1143000"/>
          <a:ext cx="8153400" cy="4573174"/>
        </p:xfrm>
        <a:graphic>
          <a:graphicData uri="http://schemas.openxmlformats.org/drawingml/2006/table">
            <a:tbl>
              <a:tblPr/>
              <a:tblGrid>
                <a:gridCol w="1128442"/>
                <a:gridCol w="7024958"/>
              </a:tblGrid>
              <a:tr h="169156">
                <a:tc>
                  <a:txBody>
                    <a:bodyPr/>
                    <a:lstStyle/>
                    <a:p>
                      <a:r>
                        <a:rPr lang="en-US" sz="1400" b="1" dirty="0">
                          <a:latin typeface="Arial" pitchFamily="34" charset="0"/>
                          <a:cs typeface="Arial" pitchFamily="34" charset="0"/>
                        </a:rPr>
                        <a:t>Format </a:t>
                      </a:r>
                      <a:r>
                        <a:rPr lang="en-US" sz="1400" b="1" dirty="0" err="1">
                          <a:latin typeface="Arial" pitchFamily="34" charset="0"/>
                          <a:cs typeface="Arial" pitchFamily="34" charset="0"/>
                        </a:rPr>
                        <a:t>fișier</a:t>
                      </a:r>
                      <a:endParaRPr lang="en-US" sz="1400" dirty="0">
                        <a:latin typeface="Arial" pitchFamily="34" charset="0"/>
                        <a:cs typeface="Arial" pitchFamily="34" charset="0"/>
                      </a:endParaRPr>
                    </a:p>
                  </a:txBody>
                  <a:tcPr marL="4844" marR="4844" marT="2422" marB="2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r>
                        <a:rPr lang="en-US" sz="1400" b="1">
                          <a:latin typeface="Arial" pitchFamily="34" charset="0"/>
                          <a:cs typeface="Arial" pitchFamily="34" charset="0"/>
                        </a:rPr>
                        <a:t>Diferențe de caracteristici și formatare</a:t>
                      </a:r>
                      <a:endParaRPr lang="en-US" sz="1400">
                        <a:latin typeface="Arial" pitchFamily="34" charset="0"/>
                        <a:cs typeface="Arial" pitchFamily="34" charset="0"/>
                      </a:endParaRPr>
                    </a:p>
                  </a:txBody>
                  <a:tcPr marL="4844" marR="4844" marT="2422" marB="2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1161563">
                <a:tc>
                  <a:txBody>
                    <a:bodyPr/>
                    <a:lstStyle/>
                    <a:p>
                      <a:r>
                        <a:rPr lang="sv-SE" sz="1400" dirty="0">
                          <a:latin typeface="Arial" pitchFamily="34" charset="0"/>
                          <a:cs typeface="Arial" pitchFamily="34" charset="0"/>
                        </a:rPr>
                        <a:t>Text formatat (cu separator spațiu)</a:t>
                      </a:r>
                    </a:p>
                  </a:txBody>
                  <a:tcPr marL="4844" marR="4844" marT="2422" marB="2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r>
                        <a:rPr lang="vi-VN" sz="1400" dirty="0">
                          <a:latin typeface="Arial" pitchFamily="34" charset="0"/>
                          <a:cs typeface="Arial" pitchFamily="34" charset="0"/>
                        </a:rPr>
                        <a:t>Acest format (.prn) salvează numai textul și valorile, așa cum sunt afișate în celulele din foaia de lucru activă. </a:t>
                      </a:r>
                    </a:p>
                    <a:p>
                      <a:r>
                        <a:rPr lang="vi-VN" sz="1400" b="1" dirty="0">
                          <a:latin typeface="Arial" pitchFamily="34" charset="0"/>
                          <a:cs typeface="Arial" pitchFamily="34" charset="0"/>
                        </a:rPr>
                        <a:t> Notă </a:t>
                      </a:r>
                      <a:r>
                        <a:rPr lang="vi-VN" sz="1400" dirty="0">
                          <a:latin typeface="Arial" pitchFamily="34" charset="0"/>
                          <a:cs typeface="Arial" pitchFamily="34" charset="0"/>
                        </a:rPr>
                        <a:t>  Înainte de a salva o foaie de lucru în acest format, asigurați-vă că toate datele pentru care doriți să efectuați conversia sunt vizibile și că există spațiere adecvată între coloane. Altfel, datele se pot pierde sau este posibil să nu fie bine separate în fișierul în care se efectuează conversia. Este posibil să fie necesar să reglați lățimile coloanelor din foaia de lucru înainte să efectuați conversia registrului la formatul de text formatat.</a:t>
                      </a:r>
                    </a:p>
                  </a:txBody>
                  <a:tcPr marL="4844" marR="4844" marT="2422" marB="2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996162">
                <a:tc>
                  <a:txBody>
                    <a:bodyPr/>
                    <a:lstStyle/>
                    <a:p>
                      <a:r>
                        <a:rPr lang="en-US" sz="1400">
                          <a:latin typeface="Arial" pitchFamily="34" charset="0"/>
                          <a:cs typeface="Arial" pitchFamily="34" charset="0"/>
                        </a:rPr>
                        <a:t>Formatul Text (cu separator Tab)</a:t>
                      </a:r>
                    </a:p>
                  </a:txBody>
                  <a:tcPr marL="4844" marR="4844" marT="2422" marB="2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r>
                        <a:rPr lang="vi-VN" sz="1400" dirty="0">
                          <a:latin typeface="Arial" pitchFamily="34" charset="0"/>
                          <a:cs typeface="Arial" pitchFamily="34" charset="0"/>
                        </a:rPr>
                        <a:t>Acest format (.txt) salvează numai textul și valorile, așa cum sunt afișate în celulele din foaia de lucru activă.</a:t>
                      </a:r>
                    </a:p>
                    <a:p>
                      <a:r>
                        <a:rPr lang="vi-VN" sz="1400" b="1" dirty="0">
                          <a:latin typeface="Arial" pitchFamily="34" charset="0"/>
                          <a:cs typeface="Arial" pitchFamily="34" charset="0"/>
                        </a:rPr>
                        <a:t> Notă </a:t>
                      </a:r>
                      <a:r>
                        <a:rPr lang="vi-VN" sz="1400" dirty="0">
                          <a:latin typeface="Arial" pitchFamily="34" charset="0"/>
                          <a:cs typeface="Arial" pitchFamily="34" charset="0"/>
                        </a:rPr>
                        <a:t>  Dacă registrul dvs. de lucru conține caractere speciale, cum ar fi simbolul de drept de autor (©), și veți utiliza fișierul text de conversie pe un computer cu un alt sistem de operare, salvați registrul de lucru într-un format de fișier text potrivit pentru acel sistem. </a:t>
                      </a:r>
                    </a:p>
                  </a:txBody>
                  <a:tcPr marL="4844" marR="4844" marT="2422" marB="2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499958">
                <a:tc>
                  <a:txBody>
                    <a:bodyPr/>
                    <a:lstStyle/>
                    <a:p>
                      <a:r>
                        <a:rPr lang="en-US" sz="1400">
                          <a:latin typeface="Arial" pitchFamily="34" charset="0"/>
                          <a:cs typeface="Arial" pitchFamily="34" charset="0"/>
                        </a:rPr>
                        <a:t>Text (Unicod)</a:t>
                      </a:r>
                    </a:p>
                  </a:txBody>
                  <a:tcPr marL="4844" marR="4844" marT="2422" marB="2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r>
                        <a:rPr lang="vi-VN" sz="1400" dirty="0">
                          <a:latin typeface="Arial" pitchFamily="34" charset="0"/>
                          <a:cs typeface="Arial" pitchFamily="34" charset="0"/>
                        </a:rPr>
                        <a:t>Acest format (.txt) salvează tot textul și valorile așa cum apar în celulele din foaia de lucru activă. </a:t>
                      </a:r>
                      <a:r>
                        <a:rPr lang="vi-VN" sz="1400" b="1" dirty="0">
                          <a:latin typeface="Arial" pitchFamily="34" charset="0"/>
                          <a:cs typeface="Arial" pitchFamily="34" charset="0"/>
                        </a:rPr>
                        <a:t> Notă </a:t>
                      </a:r>
                      <a:r>
                        <a:rPr lang="vi-VN" sz="1400" dirty="0">
                          <a:latin typeface="Arial" pitchFamily="34" charset="0"/>
                          <a:cs typeface="Arial" pitchFamily="34" charset="0"/>
                        </a:rPr>
                        <a:t>  Notepad din Microsoft Windows NT citește fișiere în format text (Unicode).</a:t>
                      </a:r>
                    </a:p>
                  </a:txBody>
                  <a:tcPr marL="4844" marR="4844" marT="2422" marB="2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830761">
                <a:tc>
                  <a:txBody>
                    <a:bodyPr/>
                    <a:lstStyle/>
                    <a:p>
                      <a:r>
                        <a:rPr lang="vi-VN" sz="1400" dirty="0">
                          <a:latin typeface="Arial" pitchFamily="34" charset="0"/>
                          <a:cs typeface="Arial" pitchFamily="34" charset="0"/>
                        </a:rPr>
                        <a:t>Formatul CSV (Cu separator virgulă)</a:t>
                      </a:r>
                    </a:p>
                  </a:txBody>
                  <a:tcPr marL="4844" marR="4844" marT="2422" marB="2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r>
                        <a:rPr lang="vi-VN" sz="1400" dirty="0">
                          <a:latin typeface="Arial" pitchFamily="34" charset="0"/>
                          <a:cs typeface="Arial" pitchFamily="34" charset="0"/>
                        </a:rPr>
                        <a:t>Acest format (.csv) salvează numai textul și valorile așa cum sunt afișate în celulele foii de lucru active. Se salvează toate rândurile și toate caracterele din fiecare celulă. </a:t>
                      </a:r>
                      <a:r>
                        <a:rPr lang="vi-VN" sz="1400" b="1" dirty="0" smtClean="0">
                          <a:latin typeface="Arial" pitchFamily="34" charset="0"/>
                          <a:cs typeface="Arial" pitchFamily="34" charset="0"/>
                        </a:rPr>
                        <a:t> Notă </a:t>
                      </a:r>
                      <a:r>
                        <a:rPr lang="vi-VN" sz="1400" dirty="0" smtClean="0">
                          <a:latin typeface="Arial" pitchFamily="34" charset="0"/>
                          <a:cs typeface="Arial" pitchFamily="34" charset="0"/>
                        </a:rPr>
                        <a:t>  Dacă registrul dvs. de lucru conține caractere speciale, (©), și veți utiliza fișierul text de conversie pe un computer cu un alt sistem de operare, salvați registrul de lucru într-un format de fișier text potrivit pentru acel sistem. </a:t>
                      </a:r>
                      <a:endParaRPr lang="vi-VN" sz="1400" dirty="0">
                        <a:latin typeface="Arial" pitchFamily="34" charset="0"/>
                        <a:cs typeface="Arial" pitchFamily="34" charset="0"/>
                      </a:endParaRPr>
                    </a:p>
                  </a:txBody>
                  <a:tcPr marL="4844" marR="4844" marT="2422" marB="2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bl>
          </a:graphicData>
        </a:graphic>
      </p:graphicFrame>
      <p:pic>
        <p:nvPicPr>
          <p:cNvPr id="31745" name="Picture 1" descr="Afișare"/>
          <p:cNvPicPr>
            <a:picLocks noChangeAspect="1" noChangeArrowheads="1"/>
          </p:cNvPicPr>
          <p:nvPr/>
        </p:nvPicPr>
        <p:blipFill>
          <a:blip r:embed="rId2" cstate="print"/>
          <a:srcRect/>
          <a:stretch>
            <a:fillRect/>
          </a:stretch>
        </p:blipFill>
        <p:spPr bwMode="auto">
          <a:xfrm>
            <a:off x="0" y="0"/>
            <a:ext cx="85725" cy="85725"/>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urență">
  <a:themeElements>
    <a:clrScheme name="Concurență">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urență">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urență">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3978</TotalTime>
  <Words>12437</Words>
  <Application>Microsoft Office PowerPoint</Application>
  <PresentationFormat>Expunere pe ecran (4:3)</PresentationFormat>
  <Paragraphs>1074</Paragraphs>
  <Slides>86</Slides>
  <Notes>6</Notes>
  <HiddenSlides>0</HiddenSlides>
  <MMClips>0</MMClips>
  <ScaleCrop>false</ScaleCrop>
  <HeadingPairs>
    <vt:vector size="4" baseType="variant">
      <vt:variant>
        <vt:lpstr>Temă</vt:lpstr>
      </vt:variant>
      <vt:variant>
        <vt:i4>1</vt:i4>
      </vt:variant>
      <vt:variant>
        <vt:lpstr>Titluri diapozitive</vt:lpstr>
      </vt:variant>
      <vt:variant>
        <vt:i4>86</vt:i4>
      </vt:variant>
    </vt:vector>
  </HeadingPairs>
  <TitlesOfParts>
    <vt:vector size="87" baseType="lpstr">
      <vt:lpstr>Concurență</vt:lpstr>
      <vt:lpstr>Calcul tabelar MICROSOFT EXCEL 2007</vt:lpstr>
      <vt:lpstr>Deschiderea (închiderea) unei aplicaţii de calcul tabelar</vt:lpstr>
      <vt:lpstr>Deschiderea si închiderea unui registru de calcul</vt:lpstr>
      <vt:lpstr>Comutarea intre registre</vt:lpstr>
      <vt:lpstr>Diapozitivul 5</vt:lpstr>
      <vt:lpstr>Salvarea unui registru de calcul</vt:lpstr>
      <vt:lpstr>Diapozitivul 7</vt:lpstr>
      <vt:lpstr>Diapozitivul 8</vt:lpstr>
      <vt:lpstr>Alte formate </vt:lpstr>
      <vt:lpstr>Diapozitivul 10</vt:lpstr>
      <vt:lpstr>Elementele aplicaţiei</vt:lpstr>
      <vt:lpstr>Diapozitivul 12</vt:lpstr>
      <vt:lpstr>Diapozitivul 13</vt:lpstr>
      <vt:lpstr>Folosirea funcţiei Ajutor (Help) </vt:lpstr>
      <vt:lpstr>Vizualizare</vt:lpstr>
      <vt:lpstr>Diapozitivul 16</vt:lpstr>
      <vt:lpstr>Folosirea instrumentelor de panoramare (zoom)</vt:lpstr>
      <vt:lpstr>Afisarea/ascunderea barelor de instrumente. Rescalarea si minimizarea       tab-urilor (ribbon)</vt:lpstr>
      <vt:lpstr>Diapozitivul 19</vt:lpstr>
      <vt:lpstr>Diapozitivul 20</vt:lpstr>
      <vt:lpstr>Aplicaţii</vt:lpstr>
      <vt:lpstr>Celule</vt:lpstr>
      <vt:lpstr>Liste de date </vt:lpstr>
      <vt:lpstr>Diapozitivul 24</vt:lpstr>
      <vt:lpstr>Inserarea si selectarea datelor</vt:lpstr>
      <vt:lpstr>Celule </vt:lpstr>
      <vt:lpstr>Modificarea sau înlocuirea conţinutului unei celule. Utilizarea comenzilor Undo si Redo</vt:lpstr>
      <vt:lpstr>Căutare/ Înlocuire</vt:lpstr>
      <vt:lpstr>Sortarea</vt:lpstr>
      <vt:lpstr>Copierea /mutarea</vt:lpstr>
      <vt:lpstr>Diapozitivul 31</vt:lpstr>
      <vt:lpstr>Completarea automată a seriilor de date. Stergerea conţinutului unei celule</vt:lpstr>
      <vt:lpstr>Diapozitivul 33</vt:lpstr>
      <vt:lpstr>Diapozitivul 34</vt:lpstr>
      <vt:lpstr>Selectarea  randurilor si coloanelor </vt:lpstr>
      <vt:lpstr>Introducerea, stergerea rândurilor, coloanelor într-o foaie de calcul</vt:lpstr>
      <vt:lpstr>Introducerea, stergerea rândurilor, coloanelor într-o foaie de calcul</vt:lpstr>
      <vt:lpstr>Modificarea dimensiunii rândurilor, coloanelor </vt:lpstr>
      <vt:lpstr>Înghetarea si dezghetarea rândurilor si coloanelor (functia Freeze Panes)</vt:lpstr>
      <vt:lpstr>Lucrul cu foile de calcul. Inserarea, stergerea unei foi de calcul</vt:lpstr>
      <vt:lpstr>Diapozitivul 41</vt:lpstr>
      <vt:lpstr>Lucrul cu foile de calcul. Copierea, mutarea, redenumirea unei foi de calcul</vt:lpstr>
      <vt:lpstr>Diapozitivul 43</vt:lpstr>
      <vt:lpstr>Formule</vt:lpstr>
      <vt:lpstr>Introducerea formulelor. </vt:lpstr>
      <vt:lpstr>Introducerea formulelor. </vt:lpstr>
      <vt:lpstr>Introducerea formulelor. Folosirea referintelor celulelor</vt:lpstr>
      <vt:lpstr>Functii</vt:lpstr>
      <vt:lpstr>Inserarea functiilor</vt:lpstr>
      <vt:lpstr>Diapozitivul 50</vt:lpstr>
      <vt:lpstr>Diapozitivul 51</vt:lpstr>
      <vt:lpstr>Formatarea celulelor ca cifre cu un anumit număr de zecimale, afisarea numerelor cu/sau fără separator de zecimale</vt:lpstr>
      <vt:lpstr>Formatarea celulelor ca dată.  Formatarea celulelor pentru afisarea de simboluri monetare</vt:lpstr>
      <vt:lpstr>Formatarea celulelor pentru afisarea procentelor</vt:lpstr>
      <vt:lpstr>Modificarea dimensiunii fontului, tipului fontului. Aplicarea stilurilor îngrosat, cursiv, subliniere simplă, subliniere dublă. Aplicarea diferitelor culori conţinutului celulelor, aplicarea unei culori de fundal celulelor</vt:lpstr>
      <vt:lpstr>Diapozitivul 56</vt:lpstr>
      <vt:lpstr> </vt:lpstr>
      <vt:lpstr>Diapozitivul 58</vt:lpstr>
      <vt:lpstr>Alinierea textului. Încadrarea textului într-o celulă</vt:lpstr>
      <vt:lpstr>Adăugarea de borduri unei celule, unui grup de celule</vt:lpstr>
      <vt:lpstr>Aplicaţii</vt:lpstr>
      <vt:lpstr>Tabele pivot</vt:lpstr>
      <vt:lpstr>Diapozitivul 63</vt:lpstr>
      <vt:lpstr>Crearea unui raport PivotTable sau PivotChart </vt:lpstr>
      <vt:lpstr>Diapozitivul 65</vt:lpstr>
      <vt:lpstr>Grafice (creare, formatare, actualizare)</vt:lpstr>
      <vt:lpstr>Prezentarea elementelor unei diagrame</vt:lpstr>
      <vt:lpstr>Grafice</vt:lpstr>
      <vt:lpstr>Inserarea si modificarea tipului unui grafic </vt:lpstr>
      <vt:lpstr>Selectarea, mutarea, redimensionarea si stergerea unui grafic</vt:lpstr>
      <vt:lpstr>Editarea</vt:lpstr>
      <vt:lpstr>Diapozitivul 72</vt:lpstr>
      <vt:lpstr>Modificarea culorii de umplere a unui grafic sau a unei legende. Schimbarea culorii de umplere a unui serii dintr-un grafic</vt:lpstr>
      <vt:lpstr>Modificarea dimensiunii fontului si culorii titlului, axelor, legendei unui grafic</vt:lpstr>
      <vt:lpstr>Aplicaţii</vt:lpstr>
      <vt:lpstr> Modificarea marginii foii de calcul: sus, jos, stânga, dreapta </vt:lpstr>
      <vt:lpstr>Modificarea orientării foii de calcul: pe lung, pe lat. Schimbarea dimensiunii foi</vt:lpstr>
      <vt:lpstr>Modificarea foii de calcul astfel încât întreg conţinutul acesteia să încapă pe o singură pagină sau pe un anumit număr de pagini</vt:lpstr>
      <vt:lpstr>Adăugarea, modificarea, stergerea textului din Antet si Subsol</vt:lpstr>
      <vt:lpstr>Elemente antet si subsol  Introducerea si stergerea în antet sau subsol a câmpurilor: număr de pagini, data, ora, numele foii de calcul, numele registrului de calcul</vt:lpstr>
      <vt:lpstr>Antet particularizat</vt:lpstr>
      <vt:lpstr>Verificarea calculelor si functiilor înainte de printare. Afisarea sau ascunderea liniilor de grilă (gridlines) si a etichetelor de rânduri si coloane (row and column heading). Repetarea automată a rândurilor la începutul fiecărei pagini la imprimare</vt:lpstr>
      <vt:lpstr>Examinarea unei foi de calcul inaintea imprimarii</vt:lpstr>
      <vt:lpstr>Tipărirea anumitor celule dintr-un registru de calcul, a întregului registru de calcul, numărul de copii realizate, tiparirea unui grafic </vt:lpstr>
      <vt:lpstr>Diapozitivul 85</vt:lpstr>
      <vt:lpstr>Aplicaţii</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Modulul 4 – Calcul tabelar MICROSOFT EXCEL 2007</dc:title>
  <dc:creator>h</dc:creator>
  <cp:lastModifiedBy>Carmen Negrea</cp:lastModifiedBy>
  <cp:revision>508</cp:revision>
  <dcterms:created xsi:type="dcterms:W3CDTF">2011-11-08T14:13:52Z</dcterms:created>
  <dcterms:modified xsi:type="dcterms:W3CDTF">2012-03-15T18:21:06Z</dcterms:modified>
</cp:coreProperties>
</file>